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57" r:id="rId4"/>
    <p:sldId id="258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F0F44-81B7-40F7-A7FE-2E61C88D923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1E5D8-F8CD-4EF0-8921-0D63B7BDF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75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1E5D8-F8CD-4EF0-8921-0D63B7BDFB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13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0893-3ABE-46C7-BFE6-475DD547A80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7AC5-1093-4E86-915D-AD97215F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0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0893-3ABE-46C7-BFE6-475DD547A80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7AC5-1093-4E86-915D-AD97215F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7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0893-3ABE-46C7-BFE6-475DD547A80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7AC5-1093-4E86-915D-AD97215F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55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0893-3ABE-46C7-BFE6-475DD547A80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7AC5-1093-4E86-915D-AD97215F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9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0893-3ABE-46C7-BFE6-475DD547A80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7AC5-1093-4E86-915D-AD97215F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2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0893-3ABE-46C7-BFE6-475DD547A80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7AC5-1093-4E86-915D-AD97215F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0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0893-3ABE-46C7-BFE6-475DD547A80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7AC5-1093-4E86-915D-AD97215F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59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0893-3ABE-46C7-BFE6-475DD547A80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7AC5-1093-4E86-915D-AD97215F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20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0893-3ABE-46C7-BFE6-475DD547A80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7AC5-1093-4E86-915D-AD97215F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0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0893-3ABE-46C7-BFE6-475DD547A80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7AC5-1093-4E86-915D-AD97215F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0893-3ABE-46C7-BFE6-475DD547A80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7AC5-1093-4E86-915D-AD97215F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F0893-3ABE-46C7-BFE6-475DD547A80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7AC5-1093-4E86-915D-AD97215F0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2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  <a:latin typeface="+mn-lt"/>
              </a:rPr>
              <a:t>МАТЕМАТИКА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dirty="0" smtClean="0"/>
              <a:t>   </a:t>
            </a:r>
          </a:p>
          <a:p>
            <a:pPr marL="0" indent="0">
              <a:buNone/>
            </a:pPr>
            <a:endParaRPr lang="sr-Cyrl-R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Cyrl-RS" sz="4000" dirty="0" smtClean="0">
                <a:solidFill>
                  <a:schemeClr val="bg1"/>
                </a:solidFill>
              </a:rPr>
              <a:t>                          ЗАПРЕМИНА КОЦКЕ</a:t>
            </a:r>
          </a:p>
          <a:p>
            <a:pPr marL="0" indent="0">
              <a:buNone/>
            </a:pPr>
            <a:r>
              <a:rPr lang="sr-Cyrl-RS" sz="4000" dirty="0">
                <a:solidFill>
                  <a:schemeClr val="bg1"/>
                </a:solidFill>
              </a:rPr>
              <a:t> </a:t>
            </a:r>
            <a:r>
              <a:rPr lang="sr-Cyrl-RS" sz="4000" dirty="0" smtClean="0">
                <a:solidFill>
                  <a:schemeClr val="bg1"/>
                </a:solidFill>
              </a:rPr>
              <a:t>                                                     </a:t>
            </a:r>
            <a:r>
              <a:rPr lang="sr-Cyrl-RS" dirty="0" smtClean="0">
                <a:solidFill>
                  <a:schemeClr val="bg1"/>
                </a:solidFill>
              </a:rPr>
              <a:t>(УТВРЂИВАЊЕ)</a:t>
            </a:r>
          </a:p>
          <a:p>
            <a:pPr marL="0" indent="0">
              <a:buNone/>
            </a:pPr>
            <a:endParaRPr lang="sr-Cyrl-RS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r-Cyrl-RS" sz="4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Cyrl-RS" sz="4000" dirty="0">
                <a:solidFill>
                  <a:schemeClr val="bg1"/>
                </a:solidFill>
              </a:rPr>
              <a:t> </a:t>
            </a:r>
            <a:r>
              <a:rPr lang="sr-Cyrl-RS" sz="4000" dirty="0" smtClean="0">
                <a:solidFill>
                  <a:schemeClr val="bg1"/>
                </a:solidFill>
              </a:rPr>
              <a:t>                                                         </a:t>
            </a:r>
            <a:r>
              <a:rPr lang="sr-Cyrl-RS" sz="2000" dirty="0" smtClean="0">
                <a:solidFill>
                  <a:schemeClr val="bg1"/>
                </a:solidFill>
              </a:rPr>
              <a:t>Славица Пресељ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10734" y="5377218"/>
            <a:ext cx="2074461" cy="42308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43000"/>
          </a:xfrm>
        </p:spPr>
        <p:txBody>
          <a:bodyPr>
            <a:normAutofit/>
          </a:bodyPr>
          <a:lstStyle/>
          <a:p>
            <a:r>
              <a:rPr lang="bs-Cyrl-BA" dirty="0" smtClean="0">
                <a:solidFill>
                  <a:schemeClr val="bg1"/>
                </a:solidFill>
                <a:latin typeface="+mn-lt"/>
              </a:rPr>
              <a:t>ЗАПРЕМИНА КОЦКЕ</a:t>
            </a:r>
            <a:endParaRPr lang="bs-Latn-BA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1270000"/>
            <a:ext cx="47752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35201" y="5156200"/>
            <a:ext cx="8067721" cy="18156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733" b="1" dirty="0">
                <a:solidFill>
                  <a:schemeClr val="bg1"/>
                </a:solidFill>
              </a:rPr>
              <a:t>ЗАПРЕМИНА КОЦКЕ </a:t>
            </a:r>
            <a:r>
              <a:rPr lang="bs-Cyrl-BA" sz="3733" dirty="0">
                <a:solidFill>
                  <a:schemeClr val="bg1"/>
                </a:solidFill>
              </a:rPr>
              <a:t>ЈЕ ПРОСТОР КОЈИ </a:t>
            </a:r>
          </a:p>
          <a:p>
            <a:r>
              <a:rPr lang="bs-Cyrl-BA" sz="3733" dirty="0">
                <a:solidFill>
                  <a:schemeClr val="bg1"/>
                </a:solidFill>
              </a:rPr>
              <a:t>ЗАУЗИМА КОЦКА.</a:t>
            </a:r>
          </a:p>
          <a:p>
            <a:endParaRPr lang="bs-Latn-BA" sz="3733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59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  <a:latin typeface="+mn-lt"/>
              </a:rPr>
              <a:t>Да поновимо: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>
                  <a:buFont typeface="Wingdings" panose="05000000000000000000" pitchFamily="2" charset="2"/>
                  <a:buChar char="v"/>
                </a:pPr>
                <a:r>
                  <a:rPr lang="sr-Cyrl-RS" dirty="0" smtClean="0">
                    <a:solidFill>
                      <a:schemeClr val="bg1"/>
                    </a:solidFill>
                  </a:rPr>
                  <a:t> Коцка је специјални квадар код кога су стране подударни        квадрати и све ивице су једнаке дужине.</a:t>
                </a:r>
              </a:p>
              <a:p>
                <a:pPr marL="0" indent="0">
                  <a:buNone/>
                </a:pPr>
                <a:endParaRPr lang="sr-Cyrl-RS" dirty="0" smtClean="0">
                  <a:solidFill>
                    <a:schemeClr val="bg1"/>
                  </a:solidFill>
                </a:endParaRPr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sr-Cyrl-RS" dirty="0" smtClean="0">
                    <a:solidFill>
                      <a:schemeClr val="bg1"/>
                    </a:solidFill>
                  </a:rPr>
                  <a:t>Формула за израчунавање</a:t>
                </a:r>
                <a:endParaRPr lang="en-US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bg1"/>
                    </a:solidFill>
                  </a:rPr>
                  <a:t>    </a:t>
                </a:r>
                <a:r>
                  <a:rPr lang="sr-Cyrl-RS" dirty="0" smtClean="0">
                    <a:solidFill>
                      <a:schemeClr val="bg1"/>
                    </a:solidFill>
                  </a:rPr>
                  <a:t>запремине квадра је :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           </a:t>
                </a:r>
                <a:r>
                  <a:rPr lang="sr-Cyrl-RS" dirty="0" smtClean="0">
                    <a:solidFill>
                      <a:schemeClr val="bg1"/>
                    </a:solidFill>
                  </a:rPr>
                  <a:t> </a:t>
                </a:r>
                <a:r>
                  <a:rPr lang="bs-Latn-BA" b="1" dirty="0" smtClean="0">
                    <a:solidFill>
                      <a:srgbClr val="FFFF00"/>
                    </a:solidFill>
                  </a:rPr>
                  <a:t>V = </a:t>
                </a:r>
                <a:r>
                  <a:rPr lang="en-US" b="1" dirty="0" smtClean="0">
                    <a:solidFill>
                      <a:srgbClr val="FFFF00"/>
                    </a:solidFill>
                  </a:rPr>
                  <a:t>a</a:t>
                </a:r>
                <a:r>
                  <a:rPr lang="bs-Latn-BA" b="1" dirty="0" smtClean="0">
                    <a:solidFill>
                      <a:srgbClr val="FFFF00"/>
                    </a:solidFill>
                  </a:rPr>
                  <a:t> • </a:t>
                </a:r>
                <a:r>
                  <a:rPr lang="en-US" b="1" dirty="0" smtClean="0">
                    <a:solidFill>
                      <a:srgbClr val="FFFF00"/>
                    </a:solidFill>
                  </a:rPr>
                  <a:t>b</a:t>
                </a:r>
                <a:r>
                  <a:rPr lang="bs-Latn-BA" b="1" dirty="0" smtClean="0">
                    <a:solidFill>
                      <a:srgbClr val="FFFF00"/>
                    </a:solidFill>
                  </a:rPr>
                  <a:t>  • </a:t>
                </a:r>
                <a:r>
                  <a:rPr lang="en-US" b="1" dirty="0" smtClean="0">
                    <a:solidFill>
                      <a:srgbClr val="FFFF00"/>
                    </a:solidFill>
                  </a:rPr>
                  <a:t>c</a:t>
                </a:r>
                <a:endParaRPr lang="sr-Latn-RS" dirty="0" smtClean="0">
                  <a:solidFill>
                    <a:srgbClr val="FFFF00"/>
                  </a:solidFill>
                </a:endParaRPr>
              </a:p>
              <a:p>
                <a:pPr marL="0" indent="0">
                  <a:buNone/>
                </a:pPr>
                <a:r>
                  <a:rPr lang="sr-Latn-RS" dirty="0">
                    <a:solidFill>
                      <a:schemeClr val="bg1"/>
                    </a:solidFill>
                  </a:rPr>
                  <a:t> </a:t>
                </a:r>
                <a:r>
                  <a:rPr lang="sr-Latn-RS" dirty="0" smtClean="0">
                    <a:solidFill>
                      <a:schemeClr val="bg1"/>
                    </a:solidFill>
                  </a:rPr>
                  <a:t>          </a:t>
                </a:r>
                <a:r>
                  <a:rPr lang="sr-Cyrl-RS" dirty="0" smtClean="0">
                    <a:solidFill>
                      <a:schemeClr val="bg1"/>
                    </a:solidFill>
                  </a:rPr>
                  <a:t>      </a:t>
                </a:r>
                <a:endParaRPr lang="en-US" dirty="0" smtClean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bg1"/>
                  </a:solidFill>
                </a:endParaRPr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en-US" dirty="0" smtClean="0">
                    <a:solidFill>
                      <a:schemeClr val="bg1"/>
                    </a:solidFill>
                  </a:rPr>
                  <a:t> </a:t>
                </a:r>
                <a:r>
                  <a:rPr lang="sr-Cyrl-RS" dirty="0" smtClean="0">
                    <a:solidFill>
                      <a:schemeClr val="bg1"/>
                    </a:solidFill>
                  </a:rPr>
                  <a:t>Формула за израчунавање </a:t>
                </a:r>
              </a:p>
              <a:p>
                <a:pPr marL="0" indent="0">
                  <a:buNone/>
                </a:pPr>
                <a:r>
                  <a:rPr lang="sr-Cyrl-RS" dirty="0">
                    <a:solidFill>
                      <a:schemeClr val="bg1"/>
                    </a:solidFill>
                  </a:rPr>
                  <a:t> </a:t>
                </a:r>
                <a:r>
                  <a:rPr lang="sr-Cyrl-RS" dirty="0" smtClean="0">
                    <a:solidFill>
                      <a:schemeClr val="bg1"/>
                    </a:solidFill>
                  </a:rPr>
                  <a:t>    запремине коцке је:       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        </a:t>
                </a:r>
                <a:r>
                  <a:rPr lang="sr-Cyrl-RS" dirty="0" smtClean="0">
                    <a:solidFill>
                      <a:schemeClr val="bg1"/>
                    </a:solidFill>
                  </a:rPr>
                  <a:t> </a:t>
                </a:r>
                <a:r>
                  <a:rPr lang="bs-Latn-BA" b="1" dirty="0" smtClean="0">
                    <a:solidFill>
                      <a:srgbClr val="FFFF00"/>
                    </a:solidFill>
                  </a:rPr>
                  <a:t>V = </a:t>
                </a:r>
                <a:r>
                  <a:rPr lang="en-US" b="1" dirty="0" smtClean="0">
                    <a:solidFill>
                      <a:srgbClr val="FFFF00"/>
                    </a:solidFill>
                  </a:rPr>
                  <a:t>a</a:t>
                </a:r>
                <a:r>
                  <a:rPr lang="bs-Latn-BA" b="1" dirty="0" smtClean="0">
                    <a:solidFill>
                      <a:srgbClr val="FFFF00"/>
                    </a:solidFill>
                  </a:rPr>
                  <a:t> • </a:t>
                </a:r>
                <a:r>
                  <a:rPr lang="sr-Cyrl-RS" b="1" dirty="0">
                    <a:solidFill>
                      <a:srgbClr val="FFFF00"/>
                    </a:solidFill>
                  </a:rPr>
                  <a:t>а</a:t>
                </a:r>
                <a:r>
                  <a:rPr lang="bs-Latn-BA" b="1" dirty="0" smtClean="0">
                    <a:solidFill>
                      <a:srgbClr val="FFFF00"/>
                    </a:solidFill>
                  </a:rPr>
                  <a:t>  • </a:t>
                </a:r>
                <a:r>
                  <a:rPr lang="sr-Cyrl-RS" b="1" dirty="0">
                    <a:solidFill>
                      <a:srgbClr val="FFFF00"/>
                    </a:solidFill>
                  </a:rPr>
                  <a:t>а</a:t>
                </a:r>
                <a:endParaRPr lang="sr-Latn-RS" dirty="0" smtClean="0">
                  <a:solidFill>
                    <a:srgbClr val="FFFF00"/>
                  </a:solidFill>
                </a:endParaRPr>
              </a:p>
              <a:p>
                <a:pPr marL="0" indent="0">
                  <a:buNone/>
                </a:pPr>
                <a:r>
                  <a:rPr lang="sr-Cyrl-RS" dirty="0" smtClean="0">
                    <a:solidFill>
                      <a:schemeClr val="bg1"/>
                    </a:solidFill>
                  </a:rPr>
                  <a:t> </a:t>
                </a:r>
                <a:r>
                  <a:rPr lang="sr-Cyrl-RS" dirty="0">
                    <a:solidFill>
                      <a:schemeClr val="bg1"/>
                    </a:solidFill>
                  </a:rPr>
                  <a:t> </a:t>
                </a:r>
                <a:r>
                  <a:rPr lang="sr-Cyrl-RS" dirty="0" smtClean="0">
                    <a:solidFill>
                      <a:schemeClr val="bg1"/>
                    </a:solidFill>
                  </a:rPr>
                  <a:t>                                                       </a:t>
                </a:r>
                <a:r>
                  <a:rPr lang="en-US" dirty="0" smtClean="0">
                    <a:solidFill>
                      <a:schemeClr val="bg1"/>
                    </a:solidFill>
                  </a:rPr>
                  <a:t> </a:t>
                </a:r>
                <a:r>
                  <a:rPr lang="sr-Cyrl-RS" dirty="0" smtClean="0">
                    <a:solidFill>
                      <a:schemeClr val="bg1"/>
                    </a:solidFill>
                  </a:rPr>
                  <a:t> </a:t>
                </a:r>
                <a:r>
                  <a:rPr lang="bs-Latn-BA" b="1" dirty="0" smtClean="0">
                    <a:solidFill>
                      <a:srgbClr val="FFFF00"/>
                    </a:solidFill>
                  </a:rPr>
                  <a:t>V =</a:t>
                </a:r>
                <a:r>
                  <a:rPr lang="sr-Cyrl-RS" b="1" dirty="0" smtClean="0">
                    <a:solidFill>
                      <a:srgbClr val="FFFF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Cyrl-RS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а</m:t>
                        </m:r>
                      </m:e>
                      <m:sup>
                        <m:r>
                          <a:rPr lang="sr-Cyrl-RS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28" t="-2801"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2086" y="2592667"/>
            <a:ext cx="2780714" cy="15906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2086" y="4318279"/>
            <a:ext cx="2780714" cy="2299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18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>
                <a:latin typeface="+mn-lt"/>
              </a:rPr>
              <a:t>                                             </a:t>
            </a:r>
            <a:r>
              <a:rPr lang="sr-Cyrl-RS" sz="2800" dirty="0" smtClean="0">
                <a:solidFill>
                  <a:schemeClr val="bg1"/>
                </a:solidFill>
                <a:latin typeface="+mn-lt"/>
              </a:rPr>
              <a:t>Примјер 1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683" y="1690688"/>
            <a:ext cx="11802160" cy="4487079"/>
          </a:xfrm>
        </p:spPr>
        <p:txBody>
          <a:bodyPr/>
          <a:lstStyle/>
          <a:p>
            <a:r>
              <a:rPr lang="bs-Cyrl-BA" b="1" dirty="0" smtClean="0">
                <a:solidFill>
                  <a:schemeClr val="bg1"/>
                </a:solidFill>
              </a:rPr>
              <a:t> </a:t>
            </a:r>
            <a:r>
              <a:rPr lang="bs-Cyrl-BA" b="1" dirty="0">
                <a:solidFill>
                  <a:schemeClr val="bg1"/>
                </a:solidFill>
              </a:rPr>
              <a:t>Израчунај запремину  коцке чија је ивица </a:t>
            </a:r>
            <a:r>
              <a:rPr lang="bs-Cyrl-BA" b="1" dirty="0" smtClean="0">
                <a:solidFill>
                  <a:schemeClr val="bg1"/>
                </a:solidFill>
              </a:rPr>
              <a:t>5</a:t>
            </a:r>
            <a:r>
              <a:rPr lang="bs-Latn-BA" b="1" dirty="0" smtClean="0">
                <a:solidFill>
                  <a:schemeClr val="bg1"/>
                </a:solidFill>
              </a:rPr>
              <a:t>m</a:t>
            </a:r>
            <a:r>
              <a:rPr lang="bs-Latn-BA" b="1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sr-Cyrl-R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Latn-BA" dirty="0" smtClean="0">
                <a:solidFill>
                  <a:schemeClr val="bg1"/>
                </a:solidFill>
              </a:rPr>
              <a:t>a </a:t>
            </a:r>
            <a:r>
              <a:rPr lang="bs-Latn-BA" dirty="0">
                <a:solidFill>
                  <a:schemeClr val="bg1"/>
                </a:solidFill>
              </a:rPr>
              <a:t>= </a:t>
            </a:r>
            <a:r>
              <a:rPr lang="bs-Cyrl-BA" dirty="0">
                <a:solidFill>
                  <a:schemeClr val="bg1"/>
                </a:solidFill>
              </a:rPr>
              <a:t>5</a:t>
            </a:r>
            <a:r>
              <a:rPr lang="bs-Latn-BA" dirty="0" smtClean="0">
                <a:solidFill>
                  <a:schemeClr val="bg1"/>
                </a:solidFill>
              </a:rPr>
              <a:t>m</a:t>
            </a:r>
            <a:endParaRPr lang="bs-Latn-BA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Latn-BA" dirty="0">
                <a:solidFill>
                  <a:schemeClr val="bg1"/>
                </a:solidFill>
              </a:rPr>
              <a:t>V = a • a • a </a:t>
            </a:r>
          </a:p>
          <a:p>
            <a:pPr marL="0" indent="0">
              <a:buNone/>
            </a:pPr>
            <a:r>
              <a:rPr lang="bs-Latn-BA" dirty="0">
                <a:solidFill>
                  <a:schemeClr val="bg1"/>
                </a:solidFill>
              </a:rPr>
              <a:t>V = </a:t>
            </a:r>
            <a:r>
              <a:rPr lang="bs-Cyrl-BA" dirty="0">
                <a:solidFill>
                  <a:schemeClr val="bg1"/>
                </a:solidFill>
              </a:rPr>
              <a:t>5</a:t>
            </a:r>
            <a:r>
              <a:rPr lang="bs-Latn-BA" dirty="0" smtClean="0">
                <a:solidFill>
                  <a:schemeClr val="bg1"/>
                </a:solidFill>
              </a:rPr>
              <a:t>m </a:t>
            </a:r>
            <a:r>
              <a:rPr lang="bs-Latn-BA" dirty="0">
                <a:solidFill>
                  <a:schemeClr val="bg1"/>
                </a:solidFill>
              </a:rPr>
              <a:t>• </a:t>
            </a:r>
            <a:r>
              <a:rPr lang="bs-Cyrl-BA" dirty="0">
                <a:solidFill>
                  <a:schemeClr val="bg1"/>
                </a:solidFill>
              </a:rPr>
              <a:t>5</a:t>
            </a:r>
            <a:r>
              <a:rPr lang="bs-Latn-BA" dirty="0" smtClean="0">
                <a:solidFill>
                  <a:schemeClr val="bg1"/>
                </a:solidFill>
              </a:rPr>
              <a:t>m </a:t>
            </a:r>
            <a:r>
              <a:rPr lang="bs-Latn-BA" dirty="0">
                <a:solidFill>
                  <a:schemeClr val="bg1"/>
                </a:solidFill>
              </a:rPr>
              <a:t>• </a:t>
            </a:r>
            <a:r>
              <a:rPr lang="bs-Cyrl-BA" dirty="0">
                <a:solidFill>
                  <a:schemeClr val="bg1"/>
                </a:solidFill>
              </a:rPr>
              <a:t>5</a:t>
            </a:r>
            <a:r>
              <a:rPr lang="bs-Latn-BA" dirty="0" smtClean="0">
                <a:solidFill>
                  <a:schemeClr val="bg1"/>
                </a:solidFill>
              </a:rPr>
              <a:t>m </a:t>
            </a:r>
            <a:endParaRPr lang="bs-Latn-BA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Latn-BA" dirty="0">
                <a:solidFill>
                  <a:schemeClr val="bg1"/>
                </a:solidFill>
              </a:rPr>
              <a:t>V = </a:t>
            </a:r>
            <a:r>
              <a:rPr lang="sr-Cyrl-RS" dirty="0" smtClean="0">
                <a:solidFill>
                  <a:schemeClr val="bg1"/>
                </a:solidFill>
              </a:rPr>
              <a:t>125</a:t>
            </a:r>
            <a:r>
              <a:rPr lang="bs-Latn-BA" dirty="0" smtClean="0">
                <a:solidFill>
                  <a:schemeClr val="bg1"/>
                </a:solidFill>
              </a:rPr>
              <a:t>m³                                 </a:t>
            </a:r>
            <a:endParaRPr lang="bs-Latn-BA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s://tse3.mm.bing.net/th?id=OIP.hX9KYtwiTIzSYNlY-a3xqAAAAA&amp;pid=Api&amp;P=0&amp;w=300&amp;h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994" y="2461846"/>
            <a:ext cx="2330499" cy="2319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104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b="1" dirty="0" smtClean="0">
                <a:solidFill>
                  <a:schemeClr val="bg1"/>
                </a:solidFill>
              </a:rPr>
              <a:t>                                                 Примјер 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085" y="1244734"/>
            <a:ext cx="10515600" cy="4856163"/>
          </a:xfrm>
        </p:spPr>
        <p:txBody>
          <a:bodyPr/>
          <a:lstStyle/>
          <a:p>
            <a:r>
              <a:rPr lang="sr-Cyrl-RS" b="1" dirty="0" smtClean="0">
                <a:solidFill>
                  <a:schemeClr val="bg1"/>
                </a:solidFill>
              </a:rPr>
              <a:t>  Површина коцке је </a:t>
            </a:r>
            <a:r>
              <a:rPr lang="bs-Cyrl-BA" b="1" dirty="0" smtClean="0">
                <a:solidFill>
                  <a:schemeClr val="bg1"/>
                </a:solidFill>
              </a:rPr>
              <a:t>384 </a:t>
            </a:r>
            <a:r>
              <a:rPr lang="bs-Latn-BA" b="1" dirty="0">
                <a:solidFill>
                  <a:schemeClr val="bg1"/>
                </a:solidFill>
              </a:rPr>
              <a:t>cm²</a:t>
            </a:r>
            <a:r>
              <a:rPr lang="bs-Cyrl-BA" b="1" dirty="0">
                <a:solidFill>
                  <a:schemeClr val="bg1"/>
                </a:solidFill>
              </a:rPr>
              <a:t> </a:t>
            </a:r>
            <a:r>
              <a:rPr lang="bs-Cyrl-BA" b="1" dirty="0" smtClean="0">
                <a:solidFill>
                  <a:schemeClr val="bg1"/>
                </a:solidFill>
              </a:rPr>
              <a:t>. </a:t>
            </a:r>
            <a:r>
              <a:rPr lang="sr-Cyrl-RS" b="1" dirty="0" smtClean="0">
                <a:solidFill>
                  <a:schemeClr val="bg1"/>
                </a:solidFill>
              </a:rPr>
              <a:t>Колика је њена </a:t>
            </a:r>
            <a:r>
              <a:rPr lang="sr-Cyrl-RS" b="1" dirty="0">
                <a:solidFill>
                  <a:schemeClr val="bg1"/>
                </a:solidFill>
              </a:rPr>
              <a:t>запремина</a:t>
            </a:r>
            <a:r>
              <a:rPr lang="bs-Cyrl-BA" b="1" dirty="0">
                <a:solidFill>
                  <a:schemeClr val="bg1"/>
                </a:solidFill>
              </a:rPr>
              <a:t>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1690688"/>
            <a:ext cx="9719434" cy="5690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s-Latn-BA" sz="2800" dirty="0" smtClean="0">
                <a:solidFill>
                  <a:schemeClr val="bg1"/>
                </a:solidFill>
              </a:rPr>
              <a:t>P = </a:t>
            </a:r>
            <a:r>
              <a:rPr lang="sr-Cyrl-RS" sz="2800" dirty="0" smtClean="0">
                <a:solidFill>
                  <a:schemeClr val="bg1"/>
                </a:solidFill>
              </a:rPr>
              <a:t>384</a:t>
            </a:r>
            <a:r>
              <a:rPr lang="bs-Latn-BA" sz="2800" dirty="0" smtClean="0">
                <a:solidFill>
                  <a:schemeClr val="bg1"/>
                </a:solidFill>
              </a:rPr>
              <a:t> cm²                                                 </a:t>
            </a:r>
            <a:r>
              <a:rPr lang="bs-Cyrl-BA" sz="2800" dirty="0" smtClean="0">
                <a:solidFill>
                  <a:schemeClr val="bg1"/>
                </a:solidFill>
              </a:rPr>
              <a:t>         </a:t>
            </a:r>
            <a:endParaRPr lang="bs-Latn-BA" sz="2800" dirty="0" smtClean="0">
              <a:solidFill>
                <a:schemeClr val="bg1"/>
              </a:solidFill>
            </a:endParaRPr>
          </a:p>
          <a:p>
            <a:r>
              <a:rPr lang="bs-Latn-BA" sz="2800" dirty="0" smtClean="0">
                <a:solidFill>
                  <a:schemeClr val="bg1"/>
                </a:solidFill>
              </a:rPr>
              <a:t>V = ?                                       </a:t>
            </a:r>
            <a:r>
              <a:rPr lang="bs-Cyrl-BA" sz="2800" dirty="0" smtClean="0">
                <a:solidFill>
                  <a:schemeClr val="bg1"/>
                </a:solidFill>
              </a:rPr>
              <a:t> </a:t>
            </a:r>
            <a:endParaRPr lang="bs-Latn-BA" sz="2800" dirty="0" smtClean="0">
              <a:solidFill>
                <a:schemeClr val="bg1"/>
              </a:solidFill>
            </a:endParaRPr>
          </a:p>
          <a:p>
            <a:r>
              <a:rPr lang="bs-Latn-BA" sz="2800" u="sng" dirty="0">
                <a:solidFill>
                  <a:schemeClr val="bg1"/>
                </a:solidFill>
              </a:rPr>
              <a:t>a</a:t>
            </a:r>
            <a:r>
              <a:rPr lang="bs-Latn-BA" sz="2800" u="sng" dirty="0" smtClean="0">
                <a:solidFill>
                  <a:schemeClr val="bg1"/>
                </a:solidFill>
              </a:rPr>
              <a:t> = ? P = 6 ∙ a² </a:t>
            </a:r>
            <a:r>
              <a:rPr lang="sr-Cyrl-RS" sz="2800" u="sng" dirty="0" smtClean="0">
                <a:solidFill>
                  <a:schemeClr val="bg1"/>
                </a:solidFill>
              </a:rPr>
              <a:t>; 384</a:t>
            </a:r>
            <a:r>
              <a:rPr lang="bs-Latn-BA" sz="2800" u="sng" dirty="0" smtClean="0">
                <a:solidFill>
                  <a:schemeClr val="bg1"/>
                </a:solidFill>
              </a:rPr>
              <a:t> cm²</a:t>
            </a:r>
            <a:r>
              <a:rPr lang="sr-Cyrl-RS" sz="2800" u="sng" dirty="0" smtClean="0">
                <a:solidFill>
                  <a:schemeClr val="bg1"/>
                </a:solidFill>
              </a:rPr>
              <a:t>= </a:t>
            </a:r>
            <a:r>
              <a:rPr lang="bs-Latn-BA" sz="2800" u="sng" dirty="0" smtClean="0">
                <a:solidFill>
                  <a:schemeClr val="bg1"/>
                </a:solidFill>
              </a:rPr>
              <a:t>6 ∙ a² </a:t>
            </a:r>
          </a:p>
          <a:p>
            <a:r>
              <a:rPr lang="bs-Latn-BA" sz="2800" dirty="0" smtClean="0">
                <a:solidFill>
                  <a:schemeClr val="bg1"/>
                </a:solidFill>
              </a:rPr>
              <a:t>a²  = </a:t>
            </a:r>
            <a:r>
              <a:rPr lang="sr-Cyrl-RS" sz="2800" dirty="0" smtClean="0">
                <a:solidFill>
                  <a:schemeClr val="bg1"/>
                </a:solidFill>
              </a:rPr>
              <a:t>38</a:t>
            </a:r>
            <a:r>
              <a:rPr lang="bs-Latn-BA" sz="2800" dirty="0" smtClean="0">
                <a:solidFill>
                  <a:schemeClr val="bg1"/>
                </a:solidFill>
              </a:rPr>
              <a:t>4 cm² : 6                       </a:t>
            </a:r>
          </a:p>
          <a:p>
            <a:r>
              <a:rPr lang="bs-Latn-BA" sz="2800" dirty="0" smtClean="0">
                <a:solidFill>
                  <a:schemeClr val="bg1"/>
                </a:solidFill>
              </a:rPr>
              <a:t>a² = </a:t>
            </a:r>
            <a:r>
              <a:rPr lang="sr-Cyrl-RS" sz="2800" dirty="0" smtClean="0">
                <a:solidFill>
                  <a:schemeClr val="bg1"/>
                </a:solidFill>
              </a:rPr>
              <a:t>64</a:t>
            </a:r>
            <a:r>
              <a:rPr lang="bs-Latn-BA" sz="2800" dirty="0" smtClean="0">
                <a:solidFill>
                  <a:schemeClr val="bg1"/>
                </a:solidFill>
              </a:rPr>
              <a:t> cm²</a:t>
            </a:r>
          </a:p>
          <a:p>
            <a:r>
              <a:rPr lang="bs-Latn-BA" sz="2800" dirty="0" smtClean="0">
                <a:solidFill>
                  <a:schemeClr val="bg1"/>
                </a:solidFill>
              </a:rPr>
              <a:t>a = 8 cm </a:t>
            </a:r>
            <a:r>
              <a:rPr lang="sr-Cyrl-RS" sz="2800" dirty="0" smtClean="0">
                <a:solidFill>
                  <a:schemeClr val="bg1"/>
                </a:solidFill>
              </a:rPr>
              <a:t>                         </a:t>
            </a:r>
          </a:p>
          <a:p>
            <a:r>
              <a:rPr lang="bs-Latn-BA" sz="2800" dirty="0" smtClean="0">
                <a:solidFill>
                  <a:schemeClr val="bg1"/>
                </a:solidFill>
              </a:rPr>
              <a:t>                         </a:t>
            </a:r>
            <a:r>
              <a:rPr lang="sr-Cyrl-RS" sz="2800" dirty="0" smtClean="0">
                <a:solidFill>
                  <a:schemeClr val="bg1"/>
                </a:solidFill>
              </a:rPr>
              <a:t>                                                      </a:t>
            </a:r>
            <a:r>
              <a:rPr lang="bs-Latn-BA" sz="2800" dirty="0" smtClean="0">
                <a:solidFill>
                  <a:schemeClr val="bg1"/>
                </a:solidFill>
              </a:rPr>
              <a:t>           </a:t>
            </a:r>
            <a:r>
              <a:rPr lang="bs-Cyrl-BA" sz="2800" dirty="0" smtClean="0">
                <a:solidFill>
                  <a:schemeClr val="bg1"/>
                </a:solidFill>
              </a:rPr>
              <a:t>         </a:t>
            </a:r>
            <a:endParaRPr lang="bs-Latn-BA" sz="2800" dirty="0" smtClean="0">
              <a:solidFill>
                <a:schemeClr val="bg1"/>
              </a:solidFill>
            </a:endParaRPr>
          </a:p>
          <a:p>
            <a:r>
              <a:rPr lang="bs-Latn-BA" sz="2800" dirty="0" smtClean="0">
                <a:solidFill>
                  <a:schemeClr val="bg1"/>
                </a:solidFill>
              </a:rPr>
              <a:t>V = a ∙ a ∙ a  </a:t>
            </a:r>
            <a:r>
              <a:rPr lang="sr-Cyrl-RS" sz="2800" dirty="0" smtClean="0">
                <a:solidFill>
                  <a:schemeClr val="bg1"/>
                </a:solidFill>
              </a:rPr>
              <a:t>или</a:t>
            </a:r>
          </a:p>
          <a:p>
            <a:r>
              <a:rPr lang="sr-Latn-RS" sz="2800" dirty="0" smtClean="0">
                <a:solidFill>
                  <a:schemeClr val="bg1"/>
                </a:solidFill>
              </a:rPr>
              <a:t>V = aᶾ</a:t>
            </a:r>
          </a:p>
          <a:p>
            <a:r>
              <a:rPr lang="sr-Latn-RS" sz="2800" dirty="0" smtClean="0">
                <a:solidFill>
                  <a:schemeClr val="bg1"/>
                </a:solidFill>
              </a:rPr>
              <a:t>V = 8cm </a:t>
            </a:r>
            <a:r>
              <a:rPr lang="bs-Latn-BA" sz="2800" dirty="0" smtClean="0">
                <a:solidFill>
                  <a:schemeClr val="bg1"/>
                </a:solidFill>
              </a:rPr>
              <a:t>∙</a:t>
            </a:r>
            <a:r>
              <a:rPr lang="sr-Latn-RS" sz="2800" dirty="0" smtClean="0">
                <a:solidFill>
                  <a:schemeClr val="bg1"/>
                </a:solidFill>
              </a:rPr>
              <a:t> </a:t>
            </a:r>
            <a:r>
              <a:rPr lang="bs-Latn-BA" sz="2800" dirty="0" smtClean="0">
                <a:solidFill>
                  <a:schemeClr val="bg1"/>
                </a:solidFill>
              </a:rPr>
              <a:t>8cm ∙ </a:t>
            </a:r>
            <a:r>
              <a:rPr lang="sr-Latn-RS" sz="2800" dirty="0" smtClean="0">
                <a:solidFill>
                  <a:schemeClr val="bg1"/>
                </a:solidFill>
              </a:rPr>
              <a:t>8cm</a:t>
            </a:r>
            <a:r>
              <a:rPr lang="bs-Cyrl-BA" sz="2800" dirty="0" smtClean="0">
                <a:solidFill>
                  <a:schemeClr val="bg1"/>
                </a:solidFill>
              </a:rPr>
              <a:t>      </a:t>
            </a:r>
            <a:endParaRPr lang="sr-Latn-RS" sz="2800" dirty="0" smtClean="0">
              <a:solidFill>
                <a:schemeClr val="bg1"/>
              </a:solidFill>
            </a:endParaRPr>
          </a:p>
          <a:p>
            <a:r>
              <a:rPr lang="sr-Latn-RS" sz="2800" dirty="0" smtClean="0">
                <a:solidFill>
                  <a:schemeClr val="bg1"/>
                </a:solidFill>
              </a:rPr>
              <a:t>V = </a:t>
            </a:r>
            <a:r>
              <a:rPr lang="sr-Cyrl-RS" sz="2800" dirty="0" smtClean="0">
                <a:solidFill>
                  <a:schemeClr val="bg1"/>
                </a:solidFill>
              </a:rPr>
              <a:t>512</a:t>
            </a:r>
            <a:r>
              <a:rPr lang="sr-Latn-RS" sz="2800" dirty="0" smtClean="0">
                <a:solidFill>
                  <a:schemeClr val="bg1"/>
                </a:solidFill>
              </a:rPr>
              <a:t> cmᶾ</a:t>
            </a:r>
          </a:p>
          <a:p>
            <a:endParaRPr lang="bs-Latn-BA" sz="2800" dirty="0" smtClean="0">
              <a:solidFill>
                <a:schemeClr val="bg1"/>
              </a:solidFill>
            </a:endParaRPr>
          </a:p>
          <a:p>
            <a:endParaRPr lang="bs-Latn-BA" sz="2800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41987" y="1883389"/>
            <a:ext cx="1447800" cy="1295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 dirty="0" smtClean="0"/>
          </a:p>
          <a:p>
            <a:pPr algn="ctr"/>
            <a:endParaRPr lang="bs-Latn-BA" dirty="0"/>
          </a:p>
          <a:p>
            <a:pPr algn="ctr"/>
            <a:endParaRPr lang="bs-Latn-BA" dirty="0" smtClean="0"/>
          </a:p>
          <a:p>
            <a:pPr algn="ctr"/>
            <a:endParaRPr lang="bs-Latn-BA" dirty="0"/>
          </a:p>
          <a:p>
            <a:pPr algn="ctr"/>
            <a:endParaRPr lang="bs-Latn-BA" dirty="0" smtClean="0"/>
          </a:p>
          <a:p>
            <a:pPr algn="ctr"/>
            <a:r>
              <a:rPr lang="bs-Latn-BA" dirty="0" smtClean="0"/>
              <a:t>P₁= </a:t>
            </a:r>
            <a:r>
              <a:rPr lang="sr-Cyrl-RS" dirty="0" smtClean="0"/>
              <a:t>64</a:t>
            </a:r>
            <a:r>
              <a:rPr lang="bs-Latn-BA" dirty="0" smtClean="0"/>
              <a:t> cm²</a:t>
            </a:r>
            <a:endParaRPr lang="bs-Latn-BA" dirty="0"/>
          </a:p>
          <a:p>
            <a:r>
              <a:rPr lang="bs-Latn-BA" dirty="0" smtClean="0"/>
              <a:t>      </a:t>
            </a:r>
          </a:p>
          <a:p>
            <a:r>
              <a:rPr lang="bs-Latn-BA" dirty="0"/>
              <a:t> </a:t>
            </a:r>
            <a:r>
              <a:rPr lang="bs-Latn-BA" dirty="0" smtClean="0"/>
              <a:t>      a = 6cm </a:t>
            </a:r>
          </a:p>
          <a:p>
            <a:endParaRPr lang="bs-Latn-BA" dirty="0"/>
          </a:p>
          <a:p>
            <a:endParaRPr lang="bs-Latn-BA" dirty="0" smtClean="0"/>
          </a:p>
          <a:p>
            <a:endParaRPr lang="bs-Latn-BA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8732" y="4458972"/>
            <a:ext cx="2058719" cy="1933948"/>
          </a:xfrm>
          <a:prstGeom prst="rect">
            <a:avLst/>
          </a:prstGeom>
          <a:solidFill>
            <a:srgbClr val="FFFF00"/>
          </a:solidFill>
        </p:spPr>
      </p:pic>
    </p:spTree>
    <p:extLst>
      <p:ext uri="{BB962C8B-B14F-4D97-AF65-F5344CB8AC3E}">
        <p14:creationId xmlns:p14="http://schemas.microsoft.com/office/powerpoint/2010/main" val="185854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3100" dirty="0" smtClean="0">
                <a:solidFill>
                  <a:schemeClr val="bg1"/>
                </a:solidFill>
              </a:rPr>
              <a:t/>
            </a:r>
            <a:br>
              <a:rPr lang="sr-Latn-RS" sz="3100" dirty="0" smtClean="0">
                <a:solidFill>
                  <a:schemeClr val="bg1"/>
                </a:solidFill>
              </a:rPr>
            </a:br>
            <a:r>
              <a:rPr lang="sr-Cyrl-RS" sz="3100" dirty="0" smtClean="0">
                <a:solidFill>
                  <a:schemeClr val="bg1"/>
                </a:solidFill>
              </a:rPr>
              <a:t>                                                </a:t>
            </a:r>
            <a:r>
              <a:rPr lang="sr-Cyrl-RS" sz="3100" dirty="0" smtClean="0">
                <a:solidFill>
                  <a:schemeClr val="bg1"/>
                </a:solidFill>
                <a:latin typeface="+mn-lt"/>
              </a:rPr>
              <a:t>Примјер 3</a:t>
            </a:r>
            <a:r>
              <a:rPr lang="sr-Latn-RS" sz="3100" dirty="0">
                <a:solidFill>
                  <a:schemeClr val="bg1"/>
                </a:solidFill>
                <a:latin typeface="+mn-lt"/>
              </a:rPr>
              <a:t/>
            </a:r>
            <a:br>
              <a:rPr lang="sr-Latn-RS" sz="3100" dirty="0">
                <a:solidFill>
                  <a:schemeClr val="bg1"/>
                </a:solidFill>
                <a:latin typeface="+mn-lt"/>
              </a:rPr>
            </a:br>
            <a:r>
              <a:rPr lang="sr-Cyrl-RS" sz="3100" dirty="0" smtClean="0">
                <a:solidFill>
                  <a:schemeClr val="bg1"/>
                </a:solidFill>
                <a:latin typeface="+mn-lt"/>
              </a:rPr>
              <a:t>Површина унутрашњих зидова резервоара за воду облика коцке</a:t>
            </a:r>
            <a:br>
              <a:rPr lang="sr-Cyrl-RS" sz="3100" dirty="0" smtClean="0">
                <a:solidFill>
                  <a:schemeClr val="bg1"/>
                </a:solidFill>
                <a:latin typeface="+mn-lt"/>
              </a:rPr>
            </a:br>
            <a:r>
              <a:rPr lang="sr-Cyrl-RS" sz="3100" dirty="0" smtClean="0">
                <a:solidFill>
                  <a:schemeClr val="bg1"/>
                </a:solidFill>
                <a:latin typeface="+mn-lt"/>
              </a:rPr>
              <a:t> је </a:t>
            </a:r>
            <a:r>
              <a:rPr lang="sr-Latn-RS" sz="3100" dirty="0" smtClean="0">
                <a:solidFill>
                  <a:schemeClr val="bg1"/>
                </a:solidFill>
                <a:latin typeface="+mn-lt"/>
              </a:rPr>
              <a:t>180 m². </a:t>
            </a:r>
            <a:r>
              <a:rPr lang="sr-Cyrl-RS" sz="3100" dirty="0" smtClean="0">
                <a:solidFill>
                  <a:schemeClr val="bg1"/>
                </a:solidFill>
                <a:latin typeface="+mn-lt"/>
              </a:rPr>
              <a:t>Колико хектолитара воде може да стане у тај </a:t>
            </a:r>
            <a:br>
              <a:rPr lang="sr-Cyrl-RS" sz="3100" dirty="0" smtClean="0">
                <a:solidFill>
                  <a:schemeClr val="bg1"/>
                </a:solidFill>
                <a:latin typeface="+mn-lt"/>
              </a:rPr>
            </a:br>
            <a:r>
              <a:rPr lang="sr-Cyrl-RS" sz="3100" dirty="0" smtClean="0">
                <a:solidFill>
                  <a:schemeClr val="bg1"/>
                </a:solidFill>
                <a:latin typeface="+mn-lt"/>
              </a:rPr>
              <a:t> резервоар?</a:t>
            </a:r>
            <a:r>
              <a:rPr lang="sr-Latn-RS" sz="3100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sr-Latn-RS" sz="3100" dirty="0" smtClean="0">
                <a:solidFill>
                  <a:schemeClr val="bg1"/>
                </a:solidFill>
                <a:latin typeface="+mn-lt"/>
              </a:rPr>
            </a:br>
            <a:endParaRPr lang="en-US" sz="31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>
                <a:solidFill>
                  <a:schemeClr val="bg1"/>
                </a:solidFill>
              </a:rPr>
              <a:t>P₁ =</a:t>
            </a:r>
            <a:r>
              <a:rPr lang="sr-Cyrl-RS" dirty="0" smtClean="0">
                <a:solidFill>
                  <a:schemeClr val="bg1"/>
                </a:solidFill>
              </a:rPr>
              <a:t> </a:t>
            </a:r>
            <a:r>
              <a:rPr lang="sr-Latn-RS" dirty="0" smtClean="0">
                <a:solidFill>
                  <a:schemeClr val="bg1"/>
                </a:solidFill>
              </a:rPr>
              <a:t>180</a:t>
            </a:r>
            <a:r>
              <a:rPr lang="sr-Cyrl-RS" dirty="0" smtClean="0">
                <a:solidFill>
                  <a:schemeClr val="bg1"/>
                </a:solidFill>
              </a:rPr>
              <a:t> </a:t>
            </a:r>
            <a:r>
              <a:rPr lang="sr-Latn-RS" dirty="0" smtClean="0">
                <a:solidFill>
                  <a:schemeClr val="bg1"/>
                </a:solidFill>
              </a:rPr>
              <a:t>m² </a:t>
            </a:r>
          </a:p>
          <a:p>
            <a:pPr marL="0" indent="0">
              <a:buNone/>
            </a:pPr>
            <a:r>
              <a:rPr lang="sr-Latn-RS" u="sng" dirty="0" smtClean="0">
                <a:solidFill>
                  <a:schemeClr val="bg1"/>
                </a:solidFill>
              </a:rPr>
              <a:t>V = ?</a:t>
            </a:r>
          </a:p>
          <a:p>
            <a:pPr marL="0" indent="0">
              <a:buNone/>
            </a:pPr>
            <a:r>
              <a:rPr lang="sr-Latn-RS" dirty="0" smtClean="0">
                <a:solidFill>
                  <a:schemeClr val="bg1"/>
                </a:solidFill>
              </a:rPr>
              <a:t>P = 6 ∙ a²</a:t>
            </a:r>
          </a:p>
          <a:p>
            <a:pPr marL="0" indent="0">
              <a:buNone/>
            </a:pPr>
            <a:r>
              <a:rPr lang="sr-Latn-RS" dirty="0" smtClean="0">
                <a:solidFill>
                  <a:schemeClr val="bg1"/>
                </a:solidFill>
              </a:rPr>
              <a:t>P₁ = </a:t>
            </a:r>
            <a:r>
              <a:rPr lang="sr-Latn-RS" dirty="0" smtClean="0">
                <a:solidFill>
                  <a:srgbClr val="FF0000"/>
                </a:solidFill>
              </a:rPr>
              <a:t>5</a:t>
            </a:r>
            <a:r>
              <a:rPr lang="sr-Latn-RS" dirty="0" smtClean="0">
                <a:solidFill>
                  <a:schemeClr val="bg1"/>
                </a:solidFill>
              </a:rPr>
              <a:t> ∙ a²</a:t>
            </a:r>
          </a:p>
          <a:p>
            <a:pPr marL="0" indent="0">
              <a:buNone/>
            </a:pPr>
            <a:r>
              <a:rPr lang="sr-Latn-RS" dirty="0" smtClean="0">
                <a:solidFill>
                  <a:schemeClr val="bg1"/>
                </a:solidFill>
              </a:rPr>
              <a:t>180</a:t>
            </a:r>
            <a:r>
              <a:rPr lang="sr-Cyrl-RS" dirty="0" smtClean="0">
                <a:solidFill>
                  <a:schemeClr val="bg1"/>
                </a:solidFill>
              </a:rPr>
              <a:t> </a:t>
            </a:r>
            <a:r>
              <a:rPr lang="sr-Latn-RS" dirty="0" smtClean="0">
                <a:solidFill>
                  <a:schemeClr val="bg1"/>
                </a:solidFill>
              </a:rPr>
              <a:t>m² = </a:t>
            </a:r>
            <a:r>
              <a:rPr lang="sr-Latn-RS" dirty="0" smtClean="0">
                <a:solidFill>
                  <a:srgbClr val="FF0000"/>
                </a:solidFill>
              </a:rPr>
              <a:t>5</a:t>
            </a:r>
            <a:r>
              <a:rPr lang="sr-Latn-RS" dirty="0" smtClean="0">
                <a:solidFill>
                  <a:schemeClr val="bg1"/>
                </a:solidFill>
              </a:rPr>
              <a:t> ∙ a²</a:t>
            </a:r>
          </a:p>
          <a:p>
            <a:pPr marL="0" indent="0">
              <a:buNone/>
            </a:pPr>
            <a:r>
              <a:rPr lang="sr-Latn-RS" dirty="0" smtClean="0">
                <a:solidFill>
                  <a:schemeClr val="bg1"/>
                </a:solidFill>
              </a:rPr>
              <a:t>a² = 180 m²: 5</a:t>
            </a:r>
          </a:p>
          <a:p>
            <a:pPr marL="0" indent="0">
              <a:buNone/>
            </a:pPr>
            <a:r>
              <a:rPr lang="sr-Latn-RS" dirty="0" smtClean="0">
                <a:solidFill>
                  <a:schemeClr val="bg1"/>
                </a:solidFill>
              </a:rPr>
              <a:t>a² = 36 m²</a:t>
            </a:r>
          </a:p>
          <a:p>
            <a:pPr marL="0" indent="0">
              <a:buNone/>
            </a:pPr>
            <a:r>
              <a:rPr lang="sr-Latn-RS" dirty="0" smtClean="0">
                <a:solidFill>
                  <a:schemeClr val="bg1"/>
                </a:solidFill>
              </a:rPr>
              <a:t>a = 6 m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74189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dirty="0" smtClean="0"/>
              <a:t> </a:t>
            </a:r>
            <a:r>
              <a:rPr lang="bs-Latn-BA" dirty="0">
                <a:solidFill>
                  <a:schemeClr val="bg1"/>
                </a:solidFill>
              </a:rPr>
              <a:t>V = a ∙ a ∙ a </a:t>
            </a:r>
            <a:endParaRPr lang="bs-Latn-BA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bs-Latn-BA" dirty="0">
                <a:solidFill>
                  <a:schemeClr val="bg1"/>
                </a:solidFill>
              </a:rPr>
              <a:t> </a:t>
            </a:r>
            <a:r>
              <a:rPr lang="bs-Latn-BA" dirty="0" smtClean="0">
                <a:solidFill>
                  <a:schemeClr val="bg1"/>
                </a:solidFill>
              </a:rPr>
              <a:t>V = 6m ∙ 6m ∙ 6m</a:t>
            </a:r>
          </a:p>
          <a:p>
            <a:pPr marL="0" indent="0">
              <a:buNone/>
            </a:pPr>
            <a:r>
              <a:rPr lang="sr-Latn-RS" dirty="0"/>
              <a:t> </a:t>
            </a:r>
            <a:r>
              <a:rPr lang="sr-Latn-RS" dirty="0" smtClean="0">
                <a:solidFill>
                  <a:schemeClr val="bg1"/>
                </a:solidFill>
              </a:rPr>
              <a:t>V = 216 m³</a:t>
            </a:r>
          </a:p>
          <a:p>
            <a:pPr marL="0" indent="0">
              <a:buNone/>
            </a:pPr>
            <a:r>
              <a:rPr lang="sr-Latn-RS" dirty="0">
                <a:solidFill>
                  <a:schemeClr val="bg1"/>
                </a:solidFill>
              </a:rPr>
              <a:t> </a:t>
            </a:r>
            <a:r>
              <a:rPr lang="sr-Latn-RS" dirty="0" smtClean="0">
                <a:solidFill>
                  <a:schemeClr val="bg1"/>
                </a:solidFill>
              </a:rPr>
              <a:t>1 dm³= 1l  </a:t>
            </a:r>
          </a:p>
          <a:p>
            <a:pPr marL="0" indent="0">
              <a:buNone/>
            </a:pPr>
            <a:r>
              <a:rPr lang="sr-Latn-RS" dirty="0" smtClean="0">
                <a:solidFill>
                  <a:schemeClr val="bg1"/>
                </a:solidFill>
              </a:rPr>
              <a:t>1hl = 100l</a:t>
            </a:r>
          </a:p>
          <a:p>
            <a:pPr marL="0" indent="0">
              <a:buNone/>
            </a:pPr>
            <a:r>
              <a:rPr lang="sr-Latn-RS" dirty="0" smtClean="0">
                <a:solidFill>
                  <a:schemeClr val="bg1"/>
                </a:solidFill>
              </a:rPr>
              <a:t>V = 216 000 dm³ = 216 000l = 2 160 hl</a:t>
            </a:r>
            <a:endParaRPr lang="sr-Cyrl-R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</a:rPr>
              <a:t>У тај резервоар може да стане 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</a:rPr>
              <a:t>2160 </a:t>
            </a:r>
            <a:r>
              <a:rPr lang="sr-Latn-RS" dirty="0" smtClean="0">
                <a:solidFill>
                  <a:schemeClr val="bg1"/>
                </a:solidFill>
              </a:rPr>
              <a:t>hl.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9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  <a:latin typeface="+mn-lt"/>
              </a:rPr>
              <a:t>ЗАДАЦИ ЗА САМОСТАЛАН РАД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r-Cyrl-RS" dirty="0" smtClean="0">
                <a:solidFill>
                  <a:schemeClr val="bg1"/>
                </a:solidFill>
              </a:rPr>
              <a:t>Израчунај запремину коцке чија је ивица дуга 5 </a:t>
            </a:r>
            <a:r>
              <a:rPr lang="sr-Latn-RS" dirty="0" smtClean="0">
                <a:solidFill>
                  <a:schemeClr val="bg1"/>
                </a:solidFill>
              </a:rPr>
              <a:t>dm 7 cm.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r-Cyrl-RS" dirty="0" smtClean="0">
                <a:solidFill>
                  <a:schemeClr val="bg1"/>
                </a:solidFill>
              </a:rPr>
              <a:t>Површина коцке је 600 </a:t>
            </a:r>
            <a:r>
              <a:rPr lang="bs-Latn-BA" dirty="0" smtClean="0">
                <a:solidFill>
                  <a:schemeClr val="bg1"/>
                </a:solidFill>
              </a:rPr>
              <a:t>cm²</a:t>
            </a:r>
            <a:r>
              <a:rPr lang="sr-Cyrl-RS" dirty="0" smtClean="0">
                <a:solidFill>
                  <a:schemeClr val="bg1"/>
                </a:solidFill>
              </a:rPr>
              <a:t>. Колика је њена запремина?</a:t>
            </a:r>
            <a:endParaRPr lang="bs-Latn-BA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08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318</Words>
  <Application>Microsoft Office PowerPoint</Application>
  <PresentationFormat>Widescreen</PresentationFormat>
  <Paragraphs>71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Wingdings</vt:lpstr>
      <vt:lpstr>Office Theme</vt:lpstr>
      <vt:lpstr>МАТЕМАТИКА</vt:lpstr>
      <vt:lpstr>ЗАПРЕМИНА КОЦКЕ</vt:lpstr>
      <vt:lpstr>Да поновимо:</vt:lpstr>
      <vt:lpstr>                                             Примјер 1</vt:lpstr>
      <vt:lpstr>                                                 Примјер 2</vt:lpstr>
      <vt:lpstr>                                                 Примјер 3 Површина унутрашњих зидова резервоара за воду облика коцке  је 180 m². Колико хектолитара воде може да стане у тај   резервоар? </vt:lpstr>
      <vt:lpstr>ЗАДАЦИ ЗА САМОСТАЛАН РАД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Windows User</dc:creator>
  <cp:lastModifiedBy>Dragan</cp:lastModifiedBy>
  <cp:revision>26</cp:revision>
  <dcterms:created xsi:type="dcterms:W3CDTF">2020-05-10T09:40:39Z</dcterms:created>
  <dcterms:modified xsi:type="dcterms:W3CDTF">2020-05-25T19:17:05Z</dcterms:modified>
</cp:coreProperties>
</file>