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3" autoAdjust="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4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97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47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3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3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7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6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6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2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Свијет Старог завјета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1834" y="4722841"/>
            <a:ext cx="4771175" cy="1096899"/>
          </a:xfrm>
        </p:spPr>
        <p:txBody>
          <a:bodyPr/>
          <a:lstStyle/>
          <a:p>
            <a:r>
              <a:rPr lang="sr-Cyrl-BA" dirty="0" smtClean="0"/>
              <a:t>Презентацију радио Душан Црнић </a:t>
            </a:r>
            <a:r>
              <a:rPr lang="sr-Latn-BA" dirty="0" smtClean="0"/>
              <a:t>VII4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8324" y="5305452"/>
            <a:ext cx="32815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7. разред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6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repeatCount="500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16" y="609599"/>
            <a:ext cx="5815185" cy="7421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Народи Старог завјета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721"/>
            <a:ext cx="4331988" cy="5274365"/>
          </a:xfrm>
        </p:spPr>
        <p:txBody>
          <a:bodyPr>
            <a:normAutofit/>
          </a:bodyPr>
          <a:lstStyle/>
          <a:p>
            <a:r>
              <a:rPr lang="sr-Cyrl-BA" sz="2800" dirty="0" smtClean="0"/>
              <a:t>Било је много народа у земљи Хананској, и око ње, као што су: Аморејци, Едомци и </a:t>
            </a:r>
            <a:r>
              <a:rPr lang="sr-Cyrl-BA" sz="2800" dirty="0" err="1" smtClean="0"/>
              <a:t>Моавци</a:t>
            </a:r>
            <a:r>
              <a:rPr lang="sr-Cyrl-BA" sz="2800" dirty="0" smtClean="0"/>
              <a:t>.</a:t>
            </a:r>
          </a:p>
          <a:p>
            <a:pPr marL="0" indent="0">
              <a:buNone/>
            </a:pPr>
            <a:r>
              <a:rPr lang="sr-Cyrl-BA" sz="2800" dirty="0" smtClean="0"/>
              <a:t> </a:t>
            </a:r>
            <a:endParaRPr lang="sr-Latn-RS" sz="2800" dirty="0" smtClean="0"/>
          </a:p>
          <a:p>
            <a:r>
              <a:rPr lang="sr-Cyrl-BA" sz="2800" dirty="0" smtClean="0"/>
              <a:t>На </a:t>
            </a:r>
            <a:r>
              <a:rPr lang="sr-Cyrl-BA" sz="2800" dirty="0" smtClean="0"/>
              <a:t>сјеверу Израиља, на обали Средоземног мора, били су Феничани, и </a:t>
            </a:r>
            <a:r>
              <a:rPr lang="sr-Cyrl-BA" sz="2800" dirty="0" err="1" smtClean="0"/>
              <a:t>Арам</a:t>
            </a:r>
            <a:r>
              <a:rPr lang="sr-Latn-RS" sz="2800" dirty="0" smtClean="0"/>
              <a:t>e</a:t>
            </a:r>
            <a:r>
              <a:rPr lang="sr-Cyrl-BA" sz="2800" dirty="0" err="1" smtClean="0"/>
              <a:t>јци</a:t>
            </a:r>
            <a:r>
              <a:rPr lang="sr-Cyrl-BA" sz="2800" dirty="0" smtClean="0"/>
              <a:t> </a:t>
            </a:r>
            <a:r>
              <a:rPr lang="sr-Cyrl-BA" sz="2800" dirty="0" smtClean="0"/>
              <a:t>на истоку.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407" y="2586383"/>
            <a:ext cx="6964593" cy="42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85" y="516835"/>
            <a:ext cx="6804372" cy="5605669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Идући даље наилазимо на Асирце, а путујући низ ријеке </a:t>
            </a:r>
            <a:r>
              <a:rPr lang="sr-Cyrl-BA" sz="2400" dirty="0" err="1" smtClean="0"/>
              <a:t>Тигрис</a:t>
            </a:r>
            <a:r>
              <a:rPr lang="sr-Cyrl-BA" sz="2400" dirty="0" smtClean="0"/>
              <a:t> </a:t>
            </a:r>
            <a:r>
              <a:rPr lang="sr-Cyrl-BA" sz="2400" dirty="0" smtClean="0"/>
              <a:t>и Еуфрат долазимо до </a:t>
            </a:r>
            <a:r>
              <a:rPr lang="sr-Cyrl-BA" sz="2400" dirty="0" smtClean="0"/>
              <a:t>Вавилона </a:t>
            </a:r>
            <a:r>
              <a:rPr lang="sr-Cyrl-BA" sz="2400" dirty="0" smtClean="0"/>
              <a:t>и Халдеје. </a:t>
            </a:r>
            <a:endParaRPr lang="sr-Cyrl-BA" sz="2400" dirty="0" smtClean="0"/>
          </a:p>
          <a:p>
            <a:r>
              <a:rPr lang="sr-Cyrl-BA" sz="2400" dirty="0" smtClean="0"/>
              <a:t>Источно </a:t>
            </a:r>
            <a:r>
              <a:rPr lang="sr-Cyrl-BA" sz="2400" dirty="0" smtClean="0"/>
              <a:t>од њих налазили су се Персијанци. Међу овим народима и областима постоје многи градови, планине, ријеке и пустиње који се помињу у Старом завјету.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B0F0"/>
                </a:solidFill>
              </a:rPr>
              <a:t>Јединственост јеврејске религије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/>
              <a:t>Јеврејска религија, у вријеме Старог завјета, била је јединствен изузетак. </a:t>
            </a:r>
            <a:endParaRPr lang="sr-Cyrl-BA" sz="2400" dirty="0" smtClean="0"/>
          </a:p>
          <a:p>
            <a:r>
              <a:rPr lang="sr-Cyrl-BA" sz="2400" dirty="0" smtClean="0"/>
              <a:t>У </a:t>
            </a:r>
            <a:r>
              <a:rPr lang="sr-Cyrl-BA" sz="2400" dirty="0" smtClean="0"/>
              <a:t>вријеме када влада политеизам, у једном малом народу постојао је </a:t>
            </a:r>
            <a:r>
              <a:rPr lang="sr-Cyrl-BA" sz="2400" b="1" dirty="0" smtClean="0"/>
              <a:t>монотеизам</a:t>
            </a:r>
            <a:r>
              <a:rPr lang="sr-Cyrl-BA" sz="2400" dirty="0" smtClean="0"/>
              <a:t>. </a:t>
            </a:r>
            <a:endParaRPr lang="sr-Cyrl-BA" sz="2400" dirty="0" smtClean="0"/>
          </a:p>
          <a:p>
            <a:r>
              <a:rPr lang="sr-Cyrl-BA" sz="2400" dirty="0" err="1" smtClean="0"/>
              <a:t>Библија</a:t>
            </a:r>
            <a:r>
              <a:rPr lang="sr-Cyrl-BA" sz="2400" dirty="0" smtClean="0"/>
              <a:t> </a:t>
            </a:r>
            <a:r>
              <a:rPr lang="sr-Cyrl-BA" sz="2400" dirty="0" smtClean="0"/>
              <a:t>нам говори да је и јеврејски народ понекад отпадао од вјере у Једног Бога и прихватао многобожачке идоле и клањао им се </a:t>
            </a:r>
            <a:r>
              <a:rPr lang="sr-Cyrl-BA" sz="2400" dirty="0" smtClean="0"/>
              <a:t>(нпр</a:t>
            </a:r>
            <a:r>
              <a:rPr lang="sr-Cyrl-BA" sz="2400" dirty="0" smtClean="0"/>
              <a:t>. Златно теле), али она то оштро осуђује.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4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04" y="1680757"/>
            <a:ext cx="4637051" cy="2357090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Међутим, код Јевреја као Изабраног народа, </a:t>
            </a:r>
            <a:r>
              <a:rPr lang="sr-Cyrl-BA" sz="2400" b="1" dirty="0" smtClean="0"/>
              <a:t>постојала је непрекидна вјера у Једног Бога, </a:t>
            </a:r>
            <a:r>
              <a:rPr lang="sr-Cyrl-BA" sz="2400" dirty="0" smtClean="0"/>
              <a:t>који је изнад свих идола.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0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 свијету Старог завјета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709478" cy="3880773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Цијели Стари завјет представља историју Изабраног народа Божијег, који је током времена носио разне називе: </a:t>
            </a:r>
            <a:r>
              <a:rPr lang="sr-Cyrl-BA" sz="2800" dirty="0" smtClean="0"/>
              <a:t>Јевреји, Израиљ и Јудеји</a:t>
            </a:r>
            <a:r>
              <a:rPr lang="sr-Cyrl-BA" sz="2400" dirty="0" smtClean="0"/>
              <a:t>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12" y="2576171"/>
            <a:ext cx="5887086" cy="33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77" y="1292770"/>
            <a:ext cx="5316059" cy="38807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Из 5. књиге Мојсијеве јасно видимо т</a:t>
            </a:r>
            <a:r>
              <a:rPr lang="sr-Cyrl-BA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</a:t>
            </a:r>
            <a:r>
              <a:rPr lang="sr-Cyrl-B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посебност Јевреја као Изабраног народа: „Јер си ти народ свет Господу Богу свом, тебе је изабрао Господ Бог твој да му будеш народ особит мимо све народе на земљи“(5 Мојс 7,6).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61" y="1412039"/>
            <a:ext cx="3496357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71" y="1258957"/>
            <a:ext cx="4654946" cy="4306956"/>
          </a:xfrm>
        </p:spPr>
        <p:txBody>
          <a:bodyPr>
            <a:noAutofit/>
          </a:bodyPr>
          <a:lstStyle/>
          <a:p>
            <a:r>
              <a:rPr lang="sr-Cyrl-BA" sz="2400" dirty="0" smtClean="0"/>
              <a:t>Међутим</a:t>
            </a:r>
            <a:r>
              <a:rPr lang="sr-Cyrl-BA" sz="2400" b="1" dirty="0" smtClean="0"/>
              <a:t>, преко Изабраног народа доћи ће спасење цијелом људском роду кроз Месију или Спаситеља</a:t>
            </a:r>
            <a:r>
              <a:rPr lang="sr-Latn-BA" sz="2400" b="1" dirty="0" smtClean="0"/>
              <a:t>,</a:t>
            </a:r>
            <a:r>
              <a:rPr lang="sr-Cyrl-BA" sz="2400" b="1" dirty="0" smtClean="0"/>
              <a:t> </a:t>
            </a:r>
            <a:r>
              <a:rPr lang="sr-Cyrl-BA" sz="2400" dirty="0" smtClean="0"/>
              <a:t>којег ће Бог послати на земљу „ради нас људи и ради нашег спасења</a:t>
            </a:r>
            <a:r>
              <a:rPr lang="sr-Cyrl-BA" sz="2000" dirty="0" smtClean="0"/>
              <a:t>“.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908097" y="2289050"/>
            <a:ext cx="4459874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МЕСИЈА </a:t>
            </a:r>
            <a:r>
              <a:rPr lang="sr-Cyrl-BA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(грч: </a:t>
            </a:r>
            <a:r>
              <a:rPr lang="el-GR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Μεσσίας; </a:t>
            </a:r>
            <a:endParaRPr lang="sr-Cyrl-RS" sz="280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r-Cyrl-BA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јев</a:t>
            </a:r>
            <a:r>
              <a:rPr lang="sr-Cyrl-BA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28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Mašíaḥ</a:t>
            </a:r>
            <a:r>
              <a:rPr lang="en-US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 </a:t>
            </a:r>
            <a:r>
              <a:rPr lang="sr-Cyrl-BA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помазаник), </a:t>
            </a:r>
            <a:endParaRPr lang="sr-Cyrl-BA" sz="280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r-Cyrl-BA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избавитељ</a:t>
            </a:r>
          </a:p>
          <a:p>
            <a:pPr algn="ctr"/>
            <a:r>
              <a:rPr lang="sr-Cyrl-BA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r-Cyrl-BA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изабраног народа </a:t>
            </a:r>
            <a:endParaRPr lang="sr-Cyrl-BA" sz="280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r-Cyrl-BA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Божијег </a:t>
            </a:r>
            <a:r>
              <a:rPr lang="sr-Cyrl-BA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sr-Cyrl-BA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Израиља</a:t>
            </a:r>
            <a:endParaRPr lang="en-US" sz="28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7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Историјске, политичке и географске околности Старог завјета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10967"/>
            <a:ext cx="8596668" cy="2394319"/>
          </a:xfrm>
        </p:spPr>
        <p:txBody>
          <a:bodyPr>
            <a:normAutofit/>
          </a:bodyPr>
          <a:lstStyle/>
          <a:p>
            <a:r>
              <a:rPr lang="sr-Cyrl-BA" sz="2400" dirty="0"/>
              <a:t>Свијет је био много другачији у старозавјетно доба</a:t>
            </a:r>
            <a:r>
              <a:rPr lang="sr-Cyrl-BA" sz="2400" dirty="0" smtClean="0"/>
              <a:t>.</a:t>
            </a:r>
            <a:endParaRPr lang="sr-Latn-RS" sz="2400" dirty="0" smtClean="0"/>
          </a:p>
          <a:p>
            <a:r>
              <a:rPr lang="sr-Cyrl-BA" sz="2400" dirty="0" smtClean="0"/>
              <a:t> </a:t>
            </a:r>
            <a:r>
              <a:rPr lang="sr-Cyrl-BA" sz="2400" dirty="0"/>
              <a:t>Да бисмо лакше схватили догађаје које описује Свето писмо</a:t>
            </a:r>
            <a:r>
              <a:rPr lang="en-US" sz="2400" dirty="0"/>
              <a:t> </a:t>
            </a:r>
            <a:r>
              <a:rPr lang="sr-Cyrl-BA" sz="2400" dirty="0"/>
              <a:t>Старог завјета потребно је </a:t>
            </a:r>
            <a:r>
              <a:rPr lang="sr-Cyrl-BA" sz="2400" dirty="0" smtClean="0"/>
              <a:t>даупознамо </a:t>
            </a:r>
            <a:r>
              <a:rPr lang="sr-Cyrl-BA" sz="2400" dirty="0"/>
              <a:t>у </a:t>
            </a:r>
            <a:r>
              <a:rPr lang="sr-Cyrl-BA" sz="2400" dirty="0" smtClean="0"/>
              <a:t>каквим</a:t>
            </a:r>
            <a:r>
              <a:rPr lang="sr-Cyrl-BA" sz="2400" dirty="0"/>
              <a:t>, историјско-политичким и географским </a:t>
            </a:r>
            <a:r>
              <a:rPr lang="sr-Cyrl-BA" sz="2400" dirty="0" smtClean="0"/>
              <a:t>околностима </a:t>
            </a:r>
            <a:r>
              <a:rPr lang="sr-Cyrl-BA" sz="2400" dirty="0"/>
              <a:t>настаје.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8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7" y="562526"/>
            <a:ext cx="4279227" cy="3095074"/>
          </a:xfrm>
        </p:spPr>
        <p:txBody>
          <a:bodyPr>
            <a:noAutofit/>
          </a:bodyPr>
          <a:lstStyle/>
          <a:p>
            <a:r>
              <a:rPr lang="sr-Cyrl-BA" sz="2400" dirty="0" smtClean="0"/>
              <a:t>Простор, на којем се одигравају</a:t>
            </a:r>
            <a:r>
              <a:rPr lang="en-US" sz="2400" dirty="0" smtClean="0"/>
              <a:t> </a:t>
            </a:r>
            <a:r>
              <a:rPr lang="sr-Cyrl-BA" sz="2400" dirty="0" smtClean="0"/>
              <a:t>догађаји описани у Светом писму Старог завјета, </a:t>
            </a:r>
            <a:r>
              <a:rPr lang="sr-Cyrl-BA" sz="2400" dirty="0" smtClean="0"/>
              <a:t>може </a:t>
            </a:r>
            <a:r>
              <a:rPr lang="sr-Cyrl-BA" sz="2400" dirty="0" smtClean="0"/>
              <a:t>да се смјести на територије: некадашње Меспотамије, Египта, Сирије и Палестине.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56" y="562526"/>
            <a:ext cx="3730027" cy="3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74" y="758509"/>
            <a:ext cx="4329006" cy="2777171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Све ове области простиру се дуж ријека Тигрис и Еуфрат, у Месопотамији, до Персијског залива и граниче са Сиријском пустињо</a:t>
            </a:r>
            <a:r>
              <a:rPr lang="sr-Cyrl-BA" sz="2400" dirty="0"/>
              <a:t>м</a:t>
            </a:r>
            <a:r>
              <a:rPr lang="sr-Cyrl-BA" sz="2400" dirty="0" smtClean="0"/>
              <a:t> и обалом средоземног мора.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758509"/>
            <a:ext cx="4023360" cy="27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14" y="596348"/>
            <a:ext cx="4212056" cy="626165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То су биле границе Старог свијета, који је познат као </a:t>
            </a:r>
            <a:r>
              <a:rPr lang="sr-Cyrl-BA" sz="2400" b="1" dirty="0" smtClean="0"/>
              <a:t>древни Блиски исток, </a:t>
            </a:r>
            <a:r>
              <a:rPr lang="sr-Cyrl-BA" sz="2400" dirty="0" smtClean="0"/>
              <a:t>али и као </a:t>
            </a:r>
            <a:r>
              <a:rPr lang="sr-Cyrl-BA" sz="2400" b="1" dirty="0" smtClean="0"/>
              <a:t>„Плодни полумјесец“. </a:t>
            </a:r>
            <a:r>
              <a:rPr lang="sr-Cyrl-BA" sz="2400" dirty="0" smtClean="0"/>
              <a:t>Усред ових области налазила се земља</a:t>
            </a:r>
            <a:r>
              <a:rPr lang="sr-Cyrl-BA" sz="2400" b="1" dirty="0"/>
              <a:t> </a:t>
            </a:r>
            <a:r>
              <a:rPr lang="sr-Cyrl-BA" sz="2400" b="1" dirty="0" smtClean="0"/>
              <a:t>Ханан, </a:t>
            </a:r>
            <a:r>
              <a:rPr lang="sr-Cyrl-BA" sz="2400" dirty="0" smtClean="0"/>
              <a:t>касније </a:t>
            </a:r>
            <a:r>
              <a:rPr lang="sr-Cyrl-BA" sz="2400" b="1" dirty="0" smtClean="0"/>
              <a:t>Израиљ, </a:t>
            </a:r>
            <a:r>
              <a:rPr lang="sr-Cyrl-BA" sz="2400" dirty="0" smtClean="0"/>
              <a:t>који су населили Аврамови потомци.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6" y="775667"/>
            <a:ext cx="7487478" cy="54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14" y="0"/>
            <a:ext cx="4651352" cy="65995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0070C0"/>
                </a:solidFill>
              </a:rPr>
              <a:t>У „Плодном полумјесецу“ налазило се мноштво култура и високо развијених цивилизација које су биле смјештене једна поред друге. </a:t>
            </a:r>
            <a:endParaRPr lang="sr-Cyrl-BA" sz="2800" b="1" dirty="0" smtClean="0">
              <a:solidFill>
                <a:srgbClr val="0070C0"/>
              </a:solidFill>
            </a:endParaRPr>
          </a:p>
          <a:p>
            <a:r>
              <a:rPr lang="sr-Cyrl-BA" sz="2800" b="1" dirty="0" smtClean="0">
                <a:solidFill>
                  <a:srgbClr val="0070C0"/>
                </a:solidFill>
              </a:rPr>
              <a:t>Може </a:t>
            </a:r>
            <a:r>
              <a:rPr lang="sr-Cyrl-BA" sz="2800" b="1" dirty="0" smtClean="0">
                <a:solidFill>
                  <a:srgbClr val="0070C0"/>
                </a:solidFill>
              </a:rPr>
              <a:t>се рећи да је овдје био центар цивилизације, од каменог доба до златног вијека, грчко римске културе.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7" y="0"/>
            <a:ext cx="6917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493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Свијет Старог завјета</vt:lpstr>
      <vt:lpstr>О свијету Старог завјета</vt:lpstr>
      <vt:lpstr>PowerPoint Presentation</vt:lpstr>
      <vt:lpstr>PowerPoint Presentation</vt:lpstr>
      <vt:lpstr>Историјске, политичке и географске околности Старог завјета</vt:lpstr>
      <vt:lpstr>PowerPoint Presentation</vt:lpstr>
      <vt:lpstr>PowerPoint Presentation</vt:lpstr>
      <vt:lpstr>PowerPoint Presentation</vt:lpstr>
      <vt:lpstr>PowerPoint Presentation</vt:lpstr>
      <vt:lpstr>Народи Старог завјета</vt:lpstr>
      <vt:lpstr>PowerPoint Presentation</vt:lpstr>
      <vt:lpstr>Јединственост јеврејске религије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Dule</dc:creator>
  <cp:lastModifiedBy>Dragan</cp:lastModifiedBy>
  <cp:revision>52</cp:revision>
  <dcterms:created xsi:type="dcterms:W3CDTF">2019-09-18T10:36:53Z</dcterms:created>
  <dcterms:modified xsi:type="dcterms:W3CDTF">2019-10-15T18:31:04Z</dcterms:modified>
</cp:coreProperties>
</file>