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</p:sldMasterIdLst>
  <p:sldIdLst>
    <p:sldId id="285" r:id="rId2"/>
    <p:sldId id="286" r:id="rId3"/>
    <p:sldId id="258" r:id="rId4"/>
    <p:sldId id="283" r:id="rId5"/>
    <p:sldId id="256" r:id="rId6"/>
    <p:sldId id="259" r:id="rId7"/>
    <p:sldId id="292" r:id="rId8"/>
    <p:sldId id="261" r:id="rId9"/>
    <p:sldId id="264" r:id="rId10"/>
    <p:sldId id="276" r:id="rId11"/>
    <p:sldId id="268" r:id="rId12"/>
    <p:sldId id="288" r:id="rId13"/>
    <p:sldId id="265" r:id="rId14"/>
    <p:sldId id="270" r:id="rId15"/>
    <p:sldId id="266" r:id="rId16"/>
    <p:sldId id="291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45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29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65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13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51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80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84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61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10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56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r-Latn-R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r-Latn-RS" smtClean="0"/>
              <a:t>Образец текста</a:t>
            </a:r>
          </a:p>
          <a:p>
            <a:pPr lvl="1"/>
            <a:r>
              <a:rPr lang="ru-RU" altLang="sr-Latn-RS" smtClean="0"/>
              <a:t>Второй уровень</a:t>
            </a:r>
          </a:p>
          <a:p>
            <a:pPr lvl="2"/>
            <a:r>
              <a:rPr lang="ru-RU" altLang="sr-Latn-RS" smtClean="0"/>
              <a:t>Третий уровень</a:t>
            </a:r>
          </a:p>
          <a:p>
            <a:pPr lvl="3"/>
            <a:r>
              <a:rPr lang="ru-RU" altLang="sr-Latn-RS" smtClean="0"/>
              <a:t>Четвертый уровень</a:t>
            </a:r>
          </a:p>
          <a:p>
            <a:pPr lvl="4"/>
            <a:r>
              <a:rPr lang="ru-RU" altLang="sr-Latn-R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3F5E19-9744-4260-B3DB-7945B13848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5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618315"/>
            <a:ext cx="6824663" cy="369888"/>
          </a:xfrm>
        </p:spPr>
        <p:txBody>
          <a:bodyPr>
            <a:noAutofit/>
          </a:bodyPr>
          <a:lstStyle/>
          <a:p>
            <a:r>
              <a:rPr lang="sr-Cyrl-RS" sz="2700" b="1" dirty="0">
                <a:solidFill>
                  <a:srgbClr val="0070C0"/>
                </a:solidFill>
              </a:rPr>
              <a:t>МОЛИТВА ПРИЈЕ УЧЕЊА</a:t>
            </a:r>
            <a:br>
              <a:rPr lang="sr-Cyrl-RS" sz="2700" b="1" dirty="0">
                <a:solidFill>
                  <a:srgbClr val="0070C0"/>
                </a:solidFill>
              </a:rPr>
            </a:br>
            <a:endParaRPr lang="sr-Latn-RS" sz="27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9742"/>
            <a:ext cx="9144000" cy="708655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sr-Latn-RS" sz="3200" b="1" dirty="0" smtClean="0"/>
          </a:p>
          <a:p>
            <a:pPr algn="ctr"/>
            <a:r>
              <a:rPr lang="ru-RU" sz="3200" b="1" dirty="0" smtClean="0"/>
              <a:t>Свеблаги </a:t>
            </a:r>
            <a:r>
              <a:rPr lang="ru-RU" sz="3200" b="1" dirty="0"/>
              <a:t>Господе,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пошаљи нам благодат </a:t>
            </a:r>
          </a:p>
          <a:p>
            <a:pPr algn="ctr"/>
            <a:r>
              <a:rPr lang="ru-RU" sz="3200" b="1" dirty="0" smtClean="0"/>
              <a:t>Твог </a:t>
            </a:r>
            <a:r>
              <a:rPr lang="ru-RU" sz="3200" b="1" dirty="0"/>
              <a:t>Светог Духа </a:t>
            </a:r>
          </a:p>
          <a:p>
            <a:pPr algn="ctr"/>
            <a:r>
              <a:rPr lang="ru-RU" sz="3200" b="1" dirty="0"/>
              <a:t>да оснажи наше духовне силе,</a:t>
            </a:r>
          </a:p>
          <a:p>
            <a:pPr algn="ctr"/>
            <a:r>
              <a:rPr lang="ru-RU" sz="3200" b="1" dirty="0"/>
              <a:t>да бисмо пазећи на учење </a:t>
            </a:r>
          </a:p>
          <a:p>
            <a:pPr algn="ctr"/>
            <a:r>
              <a:rPr lang="ru-RU" sz="3200" b="1" dirty="0"/>
              <a:t>које нам се предаје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порасли </a:t>
            </a:r>
            <a:r>
              <a:rPr lang="ru-RU" sz="3200" b="1" dirty="0"/>
              <a:t>Теби,</a:t>
            </a:r>
          </a:p>
          <a:p>
            <a:pPr algn="ctr"/>
            <a:r>
              <a:rPr lang="ru-RU" sz="3200" b="1" dirty="0"/>
              <a:t> нашем Творцу на славу</a:t>
            </a:r>
            <a:r>
              <a:rPr lang="ru-RU" sz="3200" b="1" dirty="0" smtClean="0"/>
              <a:t>,</a:t>
            </a:r>
          </a:p>
          <a:p>
            <a:pPr algn="ctr"/>
            <a:r>
              <a:rPr lang="ru-RU" sz="3200" b="1" dirty="0" smtClean="0"/>
              <a:t> родитељима на </a:t>
            </a:r>
            <a:r>
              <a:rPr lang="ru-RU" sz="3200" b="1" dirty="0"/>
              <a:t>радост,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а </a:t>
            </a:r>
            <a:r>
              <a:rPr lang="ru-RU" sz="3200" b="1" dirty="0"/>
              <a:t>Цркви </a:t>
            </a:r>
            <a:r>
              <a:rPr lang="ru-RU" sz="3200" b="1" dirty="0" smtClean="0"/>
              <a:t>и </a:t>
            </a:r>
            <a:r>
              <a:rPr lang="ru-RU" sz="3200" b="1" dirty="0"/>
              <a:t>отаџбини нашој </a:t>
            </a:r>
          </a:p>
          <a:p>
            <a:pPr algn="ctr"/>
            <a:r>
              <a:rPr lang="ru-RU" sz="3200" b="1" dirty="0"/>
              <a:t>на корист.</a:t>
            </a:r>
          </a:p>
          <a:p>
            <a:r>
              <a:rPr lang="ru-RU" sz="3600" b="1" dirty="0"/>
              <a:t/>
            </a:r>
            <a:br>
              <a:rPr lang="ru-RU" sz="3600" b="1" dirty="0"/>
            </a:b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6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338" y="915989"/>
            <a:ext cx="6799262" cy="6408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НЕУСТРАШИВОСТ ПРОРОКА</a:t>
            </a: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492896"/>
            <a:ext cx="2880320" cy="270668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sr-Latn-RS" sz="2800" dirty="0" smtClean="0"/>
              <a:t>Неумољиви су и неустрашиви с циљем да истину Божију објаве људима.</a:t>
            </a:r>
            <a:r>
              <a:rPr lang="ru-RU" altLang="sr-Latn-RS" sz="3200" dirty="0" smtClean="0"/>
              <a:t> </a:t>
            </a:r>
            <a:endParaRPr lang="sr-Latn-RS" altLang="sr-Latn-RS" sz="32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1880" y="2636912"/>
            <a:ext cx="2880320" cy="3600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Понекад су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због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тога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били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прогањани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затварани, осуђивани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бичевани (нпр. пророк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Јеремија).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636912"/>
            <a:ext cx="2252509" cy="308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5545138" cy="576263"/>
          </a:xfrm>
        </p:spPr>
        <p:txBody>
          <a:bodyPr/>
          <a:lstStyle/>
          <a:p>
            <a:pPr marL="685800" indent="-685800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BA" altLang="en-US" sz="4800" dirty="0" smtClean="0">
                <a:ln>
                  <a:noFill/>
                </a:ln>
              </a:rPr>
              <a:t>Историја </a:t>
            </a:r>
            <a:r>
              <a:rPr lang="sr-Cyrl-BA" altLang="en-US" sz="4400" dirty="0" smtClean="0">
                <a:ln>
                  <a:noFill/>
                </a:ln>
              </a:rPr>
              <a:t>пророка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0" y="1412875"/>
            <a:ext cx="6134100" cy="3024188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sr-Cyrl-BA" altLang="en-US" sz="3200" dirty="0" smtClean="0"/>
              <a:t>Први прави пророк био је </a:t>
            </a:r>
            <a:r>
              <a:rPr lang="sr-Cyrl-BA" altLang="en-US" sz="3200" b="1" dirty="0" smtClean="0">
                <a:solidFill>
                  <a:srgbClr val="FF0000"/>
                </a:solidFill>
              </a:rPr>
              <a:t>Самуило</a:t>
            </a:r>
            <a:r>
              <a:rPr lang="sr-Cyrl-BA" altLang="en-US" sz="3200" dirty="0" smtClean="0"/>
              <a:t> (</a:t>
            </a:r>
            <a:r>
              <a:rPr lang="sr-Cyrl-BA" altLang="en-US" sz="2800" dirty="0" smtClean="0"/>
              <a:t>11</a:t>
            </a:r>
            <a:r>
              <a:rPr lang="sr-Cyrl-BA" altLang="en-US" sz="2800" i="1" dirty="0" smtClean="0"/>
              <a:t>.</a:t>
            </a:r>
            <a:r>
              <a:rPr lang="sr-Cyrl-BA" altLang="en-US" sz="3200" i="1" dirty="0" smtClean="0"/>
              <a:t>вијек прије </a:t>
            </a:r>
            <a:r>
              <a:rPr lang="sr-Cyrl-BA" altLang="en-US" sz="3200" dirty="0" smtClean="0"/>
              <a:t>Христа). До 8. вијека, прије Христа, пророци (Самуило, </a:t>
            </a:r>
            <a:r>
              <a:rPr lang="sr-Cyrl-BA" altLang="en-US" sz="3200" dirty="0" err="1" smtClean="0"/>
              <a:t>Натан</a:t>
            </a:r>
            <a:r>
              <a:rPr lang="sr-Cyrl-BA" altLang="en-US" sz="3200" dirty="0" smtClean="0"/>
              <a:t>, Илија, </a:t>
            </a:r>
            <a:r>
              <a:rPr lang="sr-Cyrl-BA" altLang="en-US" sz="3200" dirty="0" err="1" smtClean="0"/>
              <a:t>Јелисеј</a:t>
            </a:r>
            <a:r>
              <a:rPr lang="sr-Cyrl-BA" altLang="en-US" sz="3200" dirty="0" smtClean="0"/>
              <a:t>...) нису ништа записивали. </a:t>
            </a:r>
            <a:endParaRPr lang="sr-Cyrl-BA" altLang="en-US" sz="32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28" y="0"/>
            <a:ext cx="2538761" cy="2406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29" y="2406877"/>
            <a:ext cx="2538760" cy="1932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522" y="4228531"/>
            <a:ext cx="2538763" cy="2210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5" y="3933057"/>
            <a:ext cx="3033627" cy="24332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2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2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3" y="1486276"/>
            <a:ext cx="5540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</a:t>
            </a:r>
            <a:r>
              <a:rPr lang="ru-RU" altLang="en-US" sz="3200" dirty="0" smtClean="0"/>
              <a:t>Али од </a:t>
            </a:r>
            <a:r>
              <a:rPr lang="ru-RU" altLang="en-US" sz="3200" dirty="0" smtClean="0">
                <a:solidFill>
                  <a:srgbClr val="FF0000"/>
                </a:solidFill>
              </a:rPr>
              <a:t>осмог вијека </a:t>
            </a:r>
            <a:r>
              <a:rPr lang="ru-RU" altLang="en-US" sz="3200" dirty="0" smtClean="0"/>
              <a:t>појављују се пророци, који су своје говоре записивали па их зовемо </a:t>
            </a:r>
            <a:r>
              <a:rPr lang="ru-RU" altLang="en-US" sz="3200" b="1" dirty="0" smtClean="0">
                <a:solidFill>
                  <a:srgbClr val="FF0000"/>
                </a:solidFill>
              </a:rPr>
              <a:t>пророци писци</a:t>
            </a:r>
            <a:r>
              <a:rPr lang="ru-RU" altLang="en-US" sz="3200" dirty="0" smtClean="0"/>
              <a:t>. </a:t>
            </a:r>
          </a:p>
          <a:p>
            <a:endParaRPr lang="ru-RU" altLang="en-US" sz="3200" dirty="0" smtClean="0"/>
          </a:p>
          <a:p>
            <a:r>
              <a:rPr lang="ru-RU" altLang="en-US" sz="32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 </a:t>
            </a:r>
            <a:r>
              <a:rPr lang="sr-Cyrl-BA" altLang="en-US" sz="3200" dirty="0" smtClean="0"/>
              <a:t>Пророка писаца било је </a:t>
            </a:r>
            <a:r>
              <a:rPr lang="sr-Cyrl-BA" altLang="en-US" sz="3200" b="1" dirty="0" smtClean="0">
                <a:solidFill>
                  <a:srgbClr val="FF0000"/>
                </a:solidFill>
              </a:rPr>
              <a:t>16</a:t>
            </a:r>
            <a:r>
              <a:rPr lang="sr-Cyrl-BA" altLang="en-US" sz="3200" dirty="0" smtClean="0"/>
              <a:t> и дијеле се </a:t>
            </a:r>
            <a:r>
              <a:rPr lang="sr-Cyrl-BA" altLang="en-US" sz="3200" b="1" dirty="0" smtClean="0"/>
              <a:t>велике</a:t>
            </a:r>
            <a:r>
              <a:rPr lang="sr-Cyrl-BA" altLang="en-US" sz="3200" i="1" dirty="0" smtClean="0"/>
              <a:t>(има их </a:t>
            </a:r>
            <a:r>
              <a:rPr lang="sr-Cyrl-BA" altLang="en-US" sz="3200" b="1" dirty="0" smtClean="0"/>
              <a:t>4</a:t>
            </a:r>
            <a:r>
              <a:rPr lang="sr-Cyrl-BA" altLang="en-US" sz="3200" i="1" dirty="0" smtClean="0"/>
              <a:t>) </a:t>
            </a:r>
            <a:r>
              <a:rPr lang="sr-Cyrl-BA" altLang="en-US" sz="3200" dirty="0" smtClean="0"/>
              <a:t>и </a:t>
            </a:r>
            <a:r>
              <a:rPr lang="sr-Cyrl-BA" altLang="en-US" sz="3200" b="1" dirty="0" smtClean="0"/>
              <a:t>мале </a:t>
            </a:r>
            <a:r>
              <a:rPr lang="sr-Cyrl-BA" altLang="en-US" sz="3200" i="1" dirty="0" smtClean="0"/>
              <a:t>(има их </a:t>
            </a:r>
            <a:r>
              <a:rPr lang="sr-Cyrl-BA" altLang="en-US" sz="3200" b="1" dirty="0" smtClean="0"/>
              <a:t>12</a:t>
            </a:r>
            <a:r>
              <a:rPr lang="sr-Cyrl-BA" altLang="en-US" sz="3200" i="1" dirty="0" smtClean="0"/>
              <a:t>). </a:t>
            </a:r>
            <a:endParaRPr lang="sr-Latn-RS" sz="3200" dirty="0"/>
          </a:p>
        </p:txBody>
      </p:sp>
      <p:sp>
        <p:nvSpPr>
          <p:cNvPr id="3" name="Rectangle 2"/>
          <p:cNvSpPr/>
          <p:nvPr/>
        </p:nvSpPr>
        <p:spPr>
          <a:xfrm>
            <a:off x="675158" y="583691"/>
            <a:ext cx="5324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ПРОРОЦИ ПИСЦИ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841" y="404664"/>
            <a:ext cx="2315642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5461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Пророк Исаија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18" y="3534787"/>
            <a:ext cx="1352550" cy="1885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3493" y="54477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Пророк </a:t>
            </a:r>
            <a:r>
              <a:rPr lang="sr-Cyrl-RS" dirty="0" err="1" smtClean="0">
                <a:solidFill>
                  <a:srgbClr val="FF0000"/>
                </a:solidFill>
              </a:rPr>
              <a:t>Михеј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Content Placeholder 1" descr="prorok jeremija I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22475"/>
            <a:ext cx="1490663" cy="1677988"/>
          </a:xfrm>
        </p:spPr>
      </p:pic>
      <p:pic>
        <p:nvPicPr>
          <p:cNvPr id="30724" name="Content Placeholder 12" descr="dail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6988" y="1704975"/>
            <a:ext cx="1497012" cy="1724025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8550" y="522288"/>
            <a:ext cx="8045450" cy="1079500"/>
          </a:xfrm>
        </p:spPr>
        <p:txBody>
          <a:bodyPr/>
          <a:lstStyle/>
          <a:p>
            <a:r>
              <a:rPr lang="sr-Cyrl-BA" altLang="en-US" dirty="0" smtClean="0">
                <a:ln>
                  <a:noFill/>
                </a:ln>
              </a:rPr>
              <a:t>У велике </a:t>
            </a:r>
            <a:r>
              <a:rPr lang="sr-Cyrl-RS" altLang="en-US" dirty="0" smtClean="0">
                <a:ln>
                  <a:noFill/>
                </a:ln>
              </a:rPr>
              <a:t>пророке </a:t>
            </a:r>
            <a:r>
              <a:rPr lang="sr-Cyrl-BA" altLang="en-US" dirty="0" smtClean="0">
                <a:ln>
                  <a:noFill/>
                </a:ln>
              </a:rPr>
              <a:t>спадају:</a:t>
            </a:r>
            <a:r>
              <a:rPr lang="sr-Latn-RS" altLang="en-US" dirty="0" smtClean="0">
                <a:ln>
                  <a:noFill/>
                </a:ln>
              </a:rPr>
              <a:t> </a:t>
            </a:r>
            <a:r>
              <a:rPr lang="sr-Cyrl-BA" altLang="en-US" b="1" dirty="0" smtClean="0">
                <a:ln>
                  <a:noFill/>
                </a:ln>
              </a:rPr>
              <a:t>Исаија,</a:t>
            </a:r>
            <a:r>
              <a:rPr lang="sr-Latn-RS" altLang="en-US" b="1" dirty="0" smtClean="0">
                <a:ln>
                  <a:noFill/>
                </a:ln>
              </a:rPr>
              <a:t> </a:t>
            </a:r>
            <a:r>
              <a:rPr lang="sr-Cyrl-BA" altLang="en-US" b="1" dirty="0" smtClean="0">
                <a:ln>
                  <a:noFill/>
                </a:ln>
              </a:rPr>
              <a:t>Јеремија,</a:t>
            </a:r>
            <a:r>
              <a:rPr lang="sr-Latn-RS" altLang="en-US" b="1" dirty="0" smtClean="0">
                <a:ln>
                  <a:noFill/>
                </a:ln>
              </a:rPr>
              <a:t> </a:t>
            </a:r>
            <a:r>
              <a:rPr lang="sr-Cyrl-BA" altLang="en-US" b="1" dirty="0" err="1" smtClean="0">
                <a:ln>
                  <a:noFill/>
                </a:ln>
              </a:rPr>
              <a:t>Језекиљ</a:t>
            </a:r>
            <a:r>
              <a:rPr lang="sr-Cyrl-BA" altLang="en-US" b="1" dirty="0" smtClean="0">
                <a:ln>
                  <a:noFill/>
                </a:ln>
              </a:rPr>
              <a:t> и Данило.</a:t>
            </a:r>
            <a:endParaRPr lang="sr-Latn-RS" dirty="0"/>
          </a:p>
        </p:txBody>
      </p:sp>
      <p:pic>
        <p:nvPicPr>
          <p:cNvPr id="30725" name="Picture 14" descr="prorok isal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4226704"/>
            <a:ext cx="1417716" cy="163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5" descr="prorok jezekil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57" y="4076030"/>
            <a:ext cx="1508149" cy="17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5151310" y="4400896"/>
            <a:ext cx="1465784" cy="108378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06842" y="4442466"/>
            <a:ext cx="1454647" cy="129158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787925" y="3297583"/>
            <a:ext cx="1576316" cy="1103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dirty="0" smtClean="0"/>
              <a:t>ВЕЛИКИ ПРОРОЦИ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59416" y="5864161"/>
            <a:ext cx="2371725" cy="433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dirty="0" smtClean="0"/>
              <a:t>ИСАИЈА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82882" y="3708815"/>
            <a:ext cx="1734792" cy="3365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dirty="0" smtClean="0"/>
              <a:t>ЈЕРЕМИЈА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73351" y="3461805"/>
            <a:ext cx="1784498" cy="3786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dirty="0" smtClean="0"/>
              <a:t>ДАНИЛО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560959" y="5895911"/>
            <a:ext cx="1553147" cy="401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BA" altLang="en-US" smtClean="0"/>
              <a:t>ЈЕЗЕКИЉ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364241" y="2768520"/>
            <a:ext cx="1241716" cy="85431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4" idx="1"/>
          </p:cNvCxnSpPr>
          <p:nvPr/>
        </p:nvCxnSpPr>
        <p:spPr>
          <a:xfrm>
            <a:off x="2495712" y="2934217"/>
            <a:ext cx="1292213" cy="91502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95413"/>
            <a:ext cx="6335713" cy="1800225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Tx/>
              <a:buChar char="•"/>
            </a:pPr>
            <a:r>
              <a:rPr lang="sr-Cyrl-BA" altLang="en-US" sz="3200" dirty="0" smtClean="0">
                <a:ln>
                  <a:noFill/>
                </a:ln>
              </a:rPr>
              <a:t>Мали пророци су: </a:t>
            </a:r>
            <a:r>
              <a:rPr lang="sr-Cyrl-BA" altLang="en-US" sz="3200" dirty="0" err="1" smtClean="0">
                <a:ln>
                  <a:noFill/>
                </a:ln>
              </a:rPr>
              <a:t>Осија</a:t>
            </a:r>
            <a:r>
              <a:rPr lang="sr-Cyrl-BA" altLang="en-US" sz="3200" dirty="0" smtClean="0">
                <a:ln>
                  <a:noFill/>
                </a:ln>
              </a:rPr>
              <a:t>, </a:t>
            </a:r>
            <a:r>
              <a:rPr lang="sr-Cyrl-BA" altLang="en-US" sz="3200" dirty="0" err="1" smtClean="0">
                <a:ln>
                  <a:noFill/>
                </a:ln>
              </a:rPr>
              <a:t>Јоил</a:t>
            </a:r>
            <a:r>
              <a:rPr lang="sr-Cyrl-BA" altLang="en-US" sz="3200" dirty="0" smtClean="0">
                <a:ln>
                  <a:noFill/>
                </a:ln>
              </a:rPr>
              <a:t>, </a:t>
            </a:r>
            <a:r>
              <a:rPr lang="sr-Cyrl-BA" altLang="en-US" sz="3200" dirty="0" err="1" smtClean="0">
                <a:ln>
                  <a:noFill/>
                </a:ln>
              </a:rPr>
              <a:t>Амос</a:t>
            </a:r>
            <a:r>
              <a:rPr lang="sr-Cyrl-BA" altLang="en-US" sz="3200" dirty="0" smtClean="0">
                <a:ln>
                  <a:noFill/>
                </a:ln>
              </a:rPr>
              <a:t>, </a:t>
            </a:r>
            <a:r>
              <a:rPr lang="sr-Cyrl-BA" altLang="en-US" sz="3200" dirty="0" err="1" smtClean="0">
                <a:ln>
                  <a:noFill/>
                </a:ln>
              </a:rPr>
              <a:t>Авдија</a:t>
            </a:r>
            <a:r>
              <a:rPr lang="sr-Cyrl-BA" altLang="en-US" sz="3200" dirty="0" smtClean="0">
                <a:ln>
                  <a:noFill/>
                </a:ln>
              </a:rPr>
              <a:t>, Јона, </a:t>
            </a:r>
            <a:r>
              <a:rPr lang="sr-Cyrl-BA" altLang="en-US" sz="3200" dirty="0" err="1" smtClean="0">
                <a:ln>
                  <a:noFill/>
                </a:ln>
              </a:rPr>
              <a:t>Михеј</a:t>
            </a:r>
            <a:r>
              <a:rPr lang="sr-Cyrl-BA" altLang="en-US" sz="3200" dirty="0" smtClean="0">
                <a:ln>
                  <a:noFill/>
                </a:ln>
              </a:rPr>
              <a:t>, Наум, Авакум, </a:t>
            </a:r>
            <a:r>
              <a:rPr lang="sr-Cyrl-BA" altLang="en-US" sz="3200" dirty="0" err="1" smtClean="0">
                <a:ln>
                  <a:noFill/>
                </a:ln>
              </a:rPr>
              <a:t>Софонија</a:t>
            </a:r>
            <a:r>
              <a:rPr lang="sr-Cyrl-BA" altLang="en-US" sz="3200" dirty="0" smtClean="0">
                <a:ln>
                  <a:noFill/>
                </a:ln>
              </a:rPr>
              <a:t>, </a:t>
            </a:r>
            <a:r>
              <a:rPr lang="sr-Cyrl-BA" altLang="en-US" sz="3200" dirty="0" err="1" smtClean="0">
                <a:ln>
                  <a:noFill/>
                </a:ln>
              </a:rPr>
              <a:t>Агеј</a:t>
            </a:r>
            <a:r>
              <a:rPr lang="sr-Cyrl-BA" altLang="en-US" sz="3200" dirty="0" smtClean="0">
                <a:ln>
                  <a:noFill/>
                </a:ln>
              </a:rPr>
              <a:t>, Захарија и </a:t>
            </a:r>
            <a:r>
              <a:rPr lang="sr-Cyrl-BA" altLang="en-US" sz="3200" dirty="0" err="1" smtClean="0">
                <a:ln>
                  <a:noFill/>
                </a:ln>
              </a:rPr>
              <a:t>Малахија</a:t>
            </a:r>
            <a:r>
              <a:rPr lang="sr-Cyrl-BA" altLang="en-US" sz="3200" dirty="0" smtClean="0">
                <a:ln>
                  <a:noFill/>
                </a:ln>
              </a:rPr>
              <a:t>. Најстарији, пророк писац, био је </a:t>
            </a:r>
            <a:r>
              <a:rPr lang="sr-Cyrl-BA" altLang="en-US" sz="3200" dirty="0" err="1" smtClean="0">
                <a:ln>
                  <a:noFill/>
                </a:ln>
              </a:rPr>
              <a:t>Амос</a:t>
            </a:r>
            <a:r>
              <a:rPr lang="sr-Cyrl-BA" altLang="en-US" sz="3200" dirty="0" smtClean="0">
                <a:ln>
                  <a:noFill/>
                </a:ln>
              </a:rPr>
              <a:t>.</a:t>
            </a:r>
            <a:br>
              <a:rPr lang="sr-Cyrl-BA" altLang="en-US" sz="3200" dirty="0" smtClean="0">
                <a:ln>
                  <a:noFill/>
                </a:ln>
              </a:rPr>
            </a:br>
            <a:r>
              <a:rPr lang="sr-Cyrl-BA" altLang="en-US" sz="3200" dirty="0" smtClean="0">
                <a:ln>
                  <a:noFill/>
                </a:ln>
              </a:rPr>
              <a:t> </a:t>
            </a:r>
            <a:br>
              <a:rPr lang="sr-Cyrl-BA" altLang="en-US" sz="3200" dirty="0" smtClean="0">
                <a:ln>
                  <a:noFill/>
                </a:ln>
              </a:rPr>
            </a:br>
            <a:endParaRPr lang="sr-Cyrl-BA" altLang="en-US" sz="3200" dirty="0" smtClean="0">
              <a:ln>
                <a:noFill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9803"/>
            <a:ext cx="1944216" cy="2526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72" y="2536297"/>
            <a:ext cx="1475227" cy="1959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579" y="3704472"/>
            <a:ext cx="5231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Пророци су добијали откривење Божије на три начина: </a:t>
            </a:r>
            <a:r>
              <a:rPr lang="sr-Cyrl-BA" altLang="en-US" sz="2800" b="1" dirty="0" smtClean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кроз</a:t>
            </a:r>
          </a:p>
          <a:p>
            <a:r>
              <a:rPr lang="sr-Cyrl-BA" altLang="en-US" sz="2800" b="1" dirty="0" smtClean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снове </a:t>
            </a:r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(пророк Данило), </a:t>
            </a:r>
            <a:r>
              <a:rPr lang="sr-Cyrl-BA" altLang="en-US" sz="2800" b="1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кроз виђења </a:t>
            </a:r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(пророк </a:t>
            </a:r>
            <a:r>
              <a:rPr lang="sr-Cyrl-BA" altLang="en-US" sz="2800" dirty="0" err="1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Језекиљ</a:t>
            </a:r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, Исаија, Јеремија, Данило) </a:t>
            </a:r>
            <a:r>
              <a:rPr lang="sr-Cyrl-BA" altLang="en-US" sz="2800" b="1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усменим </a:t>
            </a:r>
            <a:endParaRPr lang="sr-Cyrl-BA" altLang="en-US" sz="2800" b="1" dirty="0" smtClean="0">
              <a:solidFill>
                <a:srgbClr val="262626"/>
              </a:solidFill>
              <a:latin typeface="Garamond" panose="02020404030301010803"/>
              <a:ea typeface="+mj-ea"/>
              <a:cs typeface="+mj-cs"/>
            </a:endParaRPr>
          </a:p>
          <a:p>
            <a:r>
              <a:rPr lang="sr-Cyrl-BA" altLang="en-US" sz="2800" b="1" dirty="0" smtClean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путем </a:t>
            </a:r>
            <a:r>
              <a:rPr lang="sr-Cyrl-BA" altLang="en-US" sz="2800" dirty="0">
                <a:solidFill>
                  <a:srgbClr val="262626"/>
                </a:solidFill>
                <a:latin typeface="Garamond" panose="02020404030301010803"/>
                <a:ea typeface="+mj-ea"/>
                <a:cs typeface="+mj-cs"/>
              </a:rPr>
              <a:t>(Мојсије, Самуило).</a:t>
            </a:r>
            <a:endParaRPr lang="sr-Latn-RS" sz="1600" dirty="0"/>
          </a:p>
        </p:txBody>
      </p:sp>
      <p:sp>
        <p:nvSpPr>
          <p:cNvPr id="5" name="Rectangle 4"/>
          <p:cNvSpPr/>
          <p:nvPr/>
        </p:nvSpPr>
        <p:spPr>
          <a:xfrm>
            <a:off x="2195736" y="-99392"/>
            <a:ext cx="4014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МАЛИ ПРОРОЦИ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64088" y="2388787"/>
            <a:ext cx="1584176" cy="342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31840" y="4045295"/>
            <a:ext cx="4585132" cy="777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757" y="4495701"/>
            <a:ext cx="1376019" cy="193662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202791" y="5413818"/>
            <a:ext cx="3717581" cy="968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745" y="4316409"/>
            <a:ext cx="1453146" cy="158156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5508104" y="5163373"/>
            <a:ext cx="701743" cy="65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4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9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6975"/>
            <a:ext cx="6659563" cy="4110038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Tx/>
              <a:buChar char="•"/>
            </a:pPr>
            <a:r>
              <a:rPr lang="sr-Cyrl-BA" altLang="en-US" dirty="0" smtClean="0">
                <a:ln>
                  <a:noFill/>
                </a:ln>
              </a:rPr>
              <a:t>Своја откривења пророци су саопштавали најчешће </a:t>
            </a:r>
            <a:r>
              <a:rPr lang="sr-Cyrl-BA" altLang="en-US" dirty="0" smtClean="0">
                <a:ln>
                  <a:noFill/>
                </a:ln>
                <a:solidFill>
                  <a:srgbClr val="FF0000"/>
                </a:solidFill>
              </a:rPr>
              <a:t>усменим говорима</a:t>
            </a:r>
            <a:r>
              <a:rPr lang="sr-Cyrl-BA" altLang="en-US" dirty="0" smtClean="0">
                <a:ln>
                  <a:noFill/>
                </a:ln>
              </a:rPr>
              <a:t>, </a:t>
            </a:r>
            <a:r>
              <a:rPr lang="sr-Cyrl-BA" altLang="en-US" dirty="0" smtClean="0">
                <a:ln>
                  <a:noFill/>
                </a:ln>
                <a:solidFill>
                  <a:srgbClr val="FF0000"/>
                </a:solidFill>
              </a:rPr>
              <a:t>читањем записаног пророштва</a:t>
            </a:r>
            <a:r>
              <a:rPr lang="sr-Cyrl-BA" altLang="en-US" dirty="0" smtClean="0">
                <a:ln>
                  <a:noFill/>
                </a:ln>
              </a:rPr>
              <a:t> или </a:t>
            </a:r>
            <a:r>
              <a:rPr lang="sr-Cyrl-BA" altLang="en-US" dirty="0" smtClean="0">
                <a:ln>
                  <a:noFill/>
                </a:ln>
                <a:solidFill>
                  <a:srgbClr val="FF0000"/>
                </a:solidFill>
              </a:rPr>
              <a:t>одређеним симболичким поступцима</a:t>
            </a:r>
            <a:br>
              <a:rPr lang="sr-Cyrl-BA" altLang="en-US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sr-Cyrl-BA" altLang="en-US" dirty="0" smtClean="0">
                <a:ln>
                  <a:noFill/>
                </a:ln>
              </a:rPr>
              <a:t>(</a:t>
            </a:r>
            <a:r>
              <a:rPr lang="sr-Cyrl-BA" altLang="en-US" dirty="0" err="1" smtClean="0">
                <a:ln>
                  <a:noFill/>
                </a:ln>
              </a:rPr>
              <a:t>нпр.</a:t>
            </a:r>
            <a:r>
              <a:rPr lang="sr-Cyrl-BA" altLang="en-US" i="1" dirty="0" err="1" smtClean="0">
                <a:ln>
                  <a:noFill/>
                </a:ln>
              </a:rPr>
              <a:t>пророк</a:t>
            </a:r>
            <a:r>
              <a:rPr lang="sr-Cyrl-BA" altLang="en-US" i="1" dirty="0" smtClean="0">
                <a:ln>
                  <a:noFill/>
                </a:ln>
              </a:rPr>
              <a:t> Јеремија разбија посуду од глине и тиме најављује разарање Јерусалима).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461" y="2636912"/>
            <a:ext cx="2600108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3"/>
          <p:cNvGrpSpPr>
            <a:grpSpLocks/>
          </p:cNvGrpSpPr>
          <p:nvPr/>
        </p:nvGrpSpPr>
        <p:grpSpPr bwMode="auto">
          <a:xfrm>
            <a:off x="1692275" y="1484313"/>
            <a:ext cx="1152525" cy="1079500"/>
            <a:chOff x="1066" y="935"/>
            <a:chExt cx="726" cy="680"/>
          </a:xfrm>
        </p:grpSpPr>
        <p:sp>
          <p:nvSpPr>
            <p:cNvPr id="19541" name="Oval 34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4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59" name="Group 36"/>
          <p:cNvGrpSpPr>
            <a:grpSpLocks/>
          </p:cNvGrpSpPr>
          <p:nvPr/>
        </p:nvGrpSpPr>
        <p:grpSpPr bwMode="auto">
          <a:xfrm>
            <a:off x="179388" y="1484313"/>
            <a:ext cx="1152525" cy="1079500"/>
            <a:chOff x="1066" y="935"/>
            <a:chExt cx="726" cy="680"/>
          </a:xfrm>
        </p:grpSpPr>
        <p:sp>
          <p:nvSpPr>
            <p:cNvPr id="19539" name="Oval 37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4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0" name="Group 39"/>
          <p:cNvGrpSpPr>
            <a:grpSpLocks/>
          </p:cNvGrpSpPr>
          <p:nvPr/>
        </p:nvGrpSpPr>
        <p:grpSpPr bwMode="auto">
          <a:xfrm>
            <a:off x="1619250" y="2924175"/>
            <a:ext cx="1152525" cy="1079500"/>
            <a:chOff x="1066" y="935"/>
            <a:chExt cx="726" cy="680"/>
          </a:xfrm>
        </p:grpSpPr>
        <p:sp>
          <p:nvSpPr>
            <p:cNvPr id="19537" name="Oval 40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8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1" name="Group 42"/>
          <p:cNvGrpSpPr>
            <a:grpSpLocks/>
          </p:cNvGrpSpPr>
          <p:nvPr/>
        </p:nvGrpSpPr>
        <p:grpSpPr bwMode="auto">
          <a:xfrm>
            <a:off x="3203575" y="2924175"/>
            <a:ext cx="1122363" cy="1136650"/>
            <a:chOff x="1066" y="935"/>
            <a:chExt cx="726" cy="680"/>
          </a:xfrm>
        </p:grpSpPr>
        <p:sp>
          <p:nvSpPr>
            <p:cNvPr id="19535" name="Oval 43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6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2" name="Group 45"/>
          <p:cNvGrpSpPr>
            <a:grpSpLocks/>
          </p:cNvGrpSpPr>
          <p:nvPr/>
        </p:nvGrpSpPr>
        <p:grpSpPr bwMode="auto">
          <a:xfrm>
            <a:off x="96838" y="4835525"/>
            <a:ext cx="1100137" cy="1238250"/>
            <a:chOff x="1066" y="935"/>
            <a:chExt cx="726" cy="680"/>
          </a:xfrm>
        </p:grpSpPr>
        <p:sp>
          <p:nvSpPr>
            <p:cNvPr id="19533" name="Oval 46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4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3" name="Group 51"/>
          <p:cNvGrpSpPr>
            <a:grpSpLocks/>
          </p:cNvGrpSpPr>
          <p:nvPr/>
        </p:nvGrpSpPr>
        <p:grpSpPr bwMode="auto">
          <a:xfrm>
            <a:off x="7983538" y="1495425"/>
            <a:ext cx="1027112" cy="1054100"/>
            <a:chOff x="-1984" y="-1386"/>
            <a:chExt cx="647" cy="1235"/>
          </a:xfrm>
        </p:grpSpPr>
        <p:sp>
          <p:nvSpPr>
            <p:cNvPr id="19531" name="Oval 52"/>
            <p:cNvSpPr>
              <a:spLocks noChangeArrowheads="1"/>
            </p:cNvSpPr>
            <p:nvPr/>
          </p:nvSpPr>
          <p:spPr bwMode="auto">
            <a:xfrm>
              <a:off x="-1984" y="-1386"/>
              <a:ext cx="647" cy="12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2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-1820" y="-1237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4" name="Group 54"/>
          <p:cNvGrpSpPr>
            <a:grpSpLocks/>
          </p:cNvGrpSpPr>
          <p:nvPr/>
        </p:nvGrpSpPr>
        <p:grpSpPr bwMode="auto">
          <a:xfrm>
            <a:off x="6313488" y="25400"/>
            <a:ext cx="1296987" cy="1036638"/>
            <a:chOff x="3668" y="-764"/>
            <a:chExt cx="1732" cy="1343"/>
          </a:xfrm>
        </p:grpSpPr>
        <p:sp>
          <p:nvSpPr>
            <p:cNvPr id="19529" name="Oval 55"/>
            <p:cNvSpPr>
              <a:spLocks noChangeArrowheads="1"/>
            </p:cNvSpPr>
            <p:nvPr/>
          </p:nvSpPr>
          <p:spPr bwMode="auto">
            <a:xfrm>
              <a:off x="3668" y="-764"/>
              <a:ext cx="1732" cy="1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30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881" y="-555"/>
              <a:ext cx="1261" cy="113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5" name="Group 60"/>
          <p:cNvGrpSpPr>
            <a:grpSpLocks/>
          </p:cNvGrpSpPr>
          <p:nvPr/>
        </p:nvGrpSpPr>
        <p:grpSpPr bwMode="auto">
          <a:xfrm>
            <a:off x="7812088" y="2852738"/>
            <a:ext cx="1152525" cy="1162050"/>
            <a:chOff x="1066" y="935"/>
            <a:chExt cx="726" cy="680"/>
          </a:xfrm>
        </p:grpSpPr>
        <p:sp>
          <p:nvSpPr>
            <p:cNvPr id="19527" name="Oval 61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28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6" name="Group 63"/>
          <p:cNvGrpSpPr>
            <a:grpSpLocks/>
          </p:cNvGrpSpPr>
          <p:nvPr/>
        </p:nvGrpSpPr>
        <p:grpSpPr bwMode="auto">
          <a:xfrm>
            <a:off x="4760913" y="5075238"/>
            <a:ext cx="1152525" cy="1079500"/>
            <a:chOff x="1066" y="935"/>
            <a:chExt cx="726" cy="680"/>
          </a:xfrm>
        </p:grpSpPr>
        <p:sp>
          <p:nvSpPr>
            <p:cNvPr id="19525" name="Oval 64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26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7" name="Group 66"/>
          <p:cNvGrpSpPr>
            <a:grpSpLocks/>
          </p:cNvGrpSpPr>
          <p:nvPr/>
        </p:nvGrpSpPr>
        <p:grpSpPr bwMode="auto">
          <a:xfrm>
            <a:off x="4716463" y="1484313"/>
            <a:ext cx="1152525" cy="1079500"/>
            <a:chOff x="1066" y="935"/>
            <a:chExt cx="726" cy="680"/>
          </a:xfrm>
        </p:grpSpPr>
        <p:sp>
          <p:nvSpPr>
            <p:cNvPr id="19523" name="Oval 67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24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68" name="Group 69"/>
          <p:cNvGrpSpPr>
            <a:grpSpLocks/>
          </p:cNvGrpSpPr>
          <p:nvPr/>
        </p:nvGrpSpPr>
        <p:grpSpPr bwMode="auto">
          <a:xfrm>
            <a:off x="6300788" y="1484313"/>
            <a:ext cx="1152525" cy="1079500"/>
            <a:chOff x="1066" y="935"/>
            <a:chExt cx="726" cy="680"/>
          </a:xfrm>
        </p:grpSpPr>
        <p:sp>
          <p:nvSpPr>
            <p:cNvPr id="19521" name="Oval 70"/>
            <p:cNvSpPr>
              <a:spLocks noChangeArrowheads="1"/>
            </p:cNvSpPr>
            <p:nvPr/>
          </p:nvSpPr>
          <p:spPr bwMode="auto">
            <a:xfrm>
              <a:off x="1066" y="935"/>
              <a:ext cx="726" cy="6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22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1174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grpSp>
        <p:nvGrpSpPr>
          <p:cNvPr id="19470" name="Group 75"/>
          <p:cNvGrpSpPr>
            <a:grpSpLocks/>
          </p:cNvGrpSpPr>
          <p:nvPr/>
        </p:nvGrpSpPr>
        <p:grpSpPr bwMode="auto">
          <a:xfrm>
            <a:off x="3276600" y="115888"/>
            <a:ext cx="1152525" cy="1079500"/>
            <a:chOff x="159" y="935"/>
            <a:chExt cx="726" cy="680"/>
          </a:xfrm>
        </p:grpSpPr>
        <p:sp>
          <p:nvSpPr>
            <p:cNvPr id="19517" name="Oval 76"/>
            <p:cNvSpPr>
              <a:spLocks noChangeArrowheads="1"/>
            </p:cNvSpPr>
            <p:nvPr/>
          </p:nvSpPr>
          <p:spPr bwMode="auto">
            <a:xfrm>
              <a:off x="159" y="935"/>
              <a:ext cx="726" cy="68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sr-Latn-RS" altLang="sr-Latn-RS">
                <a:solidFill>
                  <a:srgbClr val="FF6600"/>
                </a:solidFill>
              </a:endParaRPr>
            </a:p>
          </p:txBody>
        </p:sp>
        <p:sp>
          <p:nvSpPr>
            <p:cNvPr id="19518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95" y="980"/>
              <a:ext cx="454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Front">
                  <a:rot lat="2051999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sr-Cyrl-BA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Н</a:t>
              </a:r>
              <a:endParaRPr lang="sr-Latn-R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</p:grpSp>
      <p:sp>
        <p:nvSpPr>
          <p:cNvPr id="19471" name="Text Box 78"/>
          <p:cNvSpPr txBox="1">
            <a:spLocks noChangeArrowheads="1"/>
          </p:cNvSpPr>
          <p:nvPr/>
        </p:nvSpPr>
        <p:spPr bwMode="auto">
          <a:xfrm>
            <a:off x="179388" y="0"/>
            <a:ext cx="1116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1692275" y="0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3" name="Text Box 80"/>
          <p:cNvSpPr txBox="1">
            <a:spLocks noChangeArrowheads="1"/>
          </p:cNvSpPr>
          <p:nvPr/>
        </p:nvSpPr>
        <p:spPr bwMode="auto">
          <a:xfrm>
            <a:off x="4799013" y="-77788"/>
            <a:ext cx="1114425" cy="15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5" name="Text Box 82"/>
          <p:cNvSpPr txBox="1">
            <a:spLocks noChangeArrowheads="1"/>
          </p:cNvSpPr>
          <p:nvPr/>
        </p:nvSpPr>
        <p:spPr bwMode="auto">
          <a:xfrm>
            <a:off x="3276600" y="1341438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6" name="Text Box 83"/>
          <p:cNvSpPr txBox="1">
            <a:spLocks noChangeArrowheads="1"/>
          </p:cNvSpPr>
          <p:nvPr/>
        </p:nvSpPr>
        <p:spPr bwMode="auto">
          <a:xfrm>
            <a:off x="7853363" y="-11113"/>
            <a:ext cx="1116012" cy="15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7" name="Text Box 84"/>
          <p:cNvSpPr txBox="1">
            <a:spLocks noChangeArrowheads="1"/>
          </p:cNvSpPr>
          <p:nvPr/>
        </p:nvSpPr>
        <p:spPr bwMode="auto">
          <a:xfrm>
            <a:off x="7826375" y="4595813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8" name="Text Box 85"/>
          <p:cNvSpPr txBox="1">
            <a:spLocks noChangeArrowheads="1"/>
          </p:cNvSpPr>
          <p:nvPr/>
        </p:nvSpPr>
        <p:spPr bwMode="auto">
          <a:xfrm>
            <a:off x="6270625" y="4641850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79" name="Text Box 86"/>
          <p:cNvSpPr txBox="1">
            <a:spLocks noChangeArrowheads="1"/>
          </p:cNvSpPr>
          <p:nvPr/>
        </p:nvSpPr>
        <p:spPr bwMode="auto">
          <a:xfrm>
            <a:off x="3260725" y="4651375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80" name="Text Box 87"/>
          <p:cNvSpPr txBox="1">
            <a:spLocks noChangeArrowheads="1"/>
          </p:cNvSpPr>
          <p:nvPr/>
        </p:nvSpPr>
        <p:spPr bwMode="auto">
          <a:xfrm>
            <a:off x="1692275" y="4676775"/>
            <a:ext cx="1116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81" name="Text Box 88"/>
          <p:cNvSpPr txBox="1">
            <a:spLocks noChangeArrowheads="1"/>
          </p:cNvSpPr>
          <p:nvPr/>
        </p:nvSpPr>
        <p:spPr bwMode="auto">
          <a:xfrm>
            <a:off x="179388" y="2708275"/>
            <a:ext cx="1116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82" name="Text Box 89"/>
          <p:cNvSpPr txBox="1">
            <a:spLocks noChangeArrowheads="1"/>
          </p:cNvSpPr>
          <p:nvPr/>
        </p:nvSpPr>
        <p:spPr bwMode="auto">
          <a:xfrm>
            <a:off x="4716463" y="2708275"/>
            <a:ext cx="1116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483" name="Text Box 90"/>
          <p:cNvSpPr txBox="1">
            <a:spLocks noChangeArrowheads="1"/>
          </p:cNvSpPr>
          <p:nvPr/>
        </p:nvSpPr>
        <p:spPr bwMode="auto">
          <a:xfrm>
            <a:off x="6300788" y="2708275"/>
            <a:ext cx="1116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r-Latn-RS" sz="9600">
                <a:solidFill>
                  <a:srgbClr val="66FF33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189" name="Rectangle 93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0" y="-14288"/>
            <a:ext cx="1503363" cy="1341438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Данило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0" name="Rectangle 94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0" y="1316038"/>
            <a:ext cx="1511300" cy="1468437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Каин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1" name="Rectangle 95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0" y="2776538"/>
            <a:ext cx="1503363" cy="1863725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smtClean="0">
                <a:solidFill>
                  <a:srgbClr val="FFFF00"/>
                </a:solidFill>
              </a:rPr>
              <a:t>Наум</a:t>
            </a:r>
            <a:endParaRPr lang="sr-Cyrl-RS" altLang="sr-Latn-RS" b="1" dirty="0">
              <a:solidFill>
                <a:srgbClr val="FFFF00"/>
              </a:solidFill>
            </a:endParaRPr>
          </a:p>
        </p:txBody>
      </p:sp>
      <p:sp>
        <p:nvSpPr>
          <p:cNvPr id="4192" name="Rectangle 96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1503363" y="4640263"/>
            <a:ext cx="1562100" cy="1754187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Захарија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4194" name="Rectangle 98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1503363" y="1588"/>
            <a:ext cx="1563687" cy="1341437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Исаија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5" name="Rectangle 99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1511300" y="1327150"/>
            <a:ext cx="1555750" cy="144145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Симон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6" name="Rectangle 10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1501775" y="2784475"/>
            <a:ext cx="1565275" cy="1855788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Јонатан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197" name="Rectangle 101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-4763" y="4640263"/>
            <a:ext cx="1516063" cy="1743075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smtClean="0">
                <a:solidFill>
                  <a:srgbClr val="FFFF00"/>
                </a:solidFill>
              </a:rPr>
              <a:t>Исус </a:t>
            </a:r>
          </a:p>
          <a:p>
            <a:pPr algn="ctr" eaLnBrk="1" hangingPunct="1"/>
            <a:r>
              <a:rPr lang="sr-Cyrl-RS" altLang="sr-Latn-RS" b="1" dirty="0" err="1" smtClean="0">
                <a:solidFill>
                  <a:srgbClr val="FFFF00"/>
                </a:solidFill>
              </a:rPr>
              <a:t>Навин</a:t>
            </a:r>
            <a:endParaRPr lang="sr-Cyrl-RS" altLang="sr-Latn-RS" b="1" dirty="0">
              <a:solidFill>
                <a:srgbClr val="FFFF00"/>
              </a:solidFill>
            </a:endParaRPr>
          </a:p>
        </p:txBody>
      </p:sp>
      <p:sp>
        <p:nvSpPr>
          <p:cNvPr id="4199" name="Rectangle 103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3067050" y="-14288"/>
            <a:ext cx="1531938" cy="1377951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Авељ</a:t>
            </a:r>
            <a:endParaRPr lang="sr-Cyrl-RS" altLang="sr-Latn-RS" sz="1600" b="1" dirty="0">
              <a:solidFill>
                <a:srgbClr val="FFFF00"/>
              </a:solidFill>
            </a:endParaRPr>
          </a:p>
        </p:txBody>
      </p:sp>
      <p:sp>
        <p:nvSpPr>
          <p:cNvPr id="4200" name="Rectangle 104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3067050" y="1357313"/>
            <a:ext cx="1533525" cy="1414462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Јоил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4201" name="Rectangle 105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3063875" y="2782888"/>
            <a:ext cx="1531938" cy="187166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Тимотеј</a:t>
            </a:r>
            <a:endParaRPr lang="sr-Cyrl-RS" altLang="sr-Latn-RS" b="1" dirty="0">
              <a:solidFill>
                <a:srgbClr val="FFFF00"/>
              </a:solidFill>
            </a:endParaRPr>
          </a:p>
        </p:txBody>
      </p:sp>
      <p:sp>
        <p:nvSpPr>
          <p:cNvPr id="4202" name="Rectangle 106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3067050" y="4640263"/>
            <a:ext cx="1531938" cy="1762125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Агеј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4204" name="Rectangle 108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4600575" y="17463"/>
            <a:ext cx="1544638" cy="1317625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Осија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05" name="Rectangle 109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4598988" y="1335088"/>
            <a:ext cx="1538287" cy="143351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smtClean="0">
                <a:solidFill>
                  <a:srgbClr val="FFFF00"/>
                </a:solidFill>
              </a:rPr>
              <a:t>Давид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06" name="Rectangle 110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4597400" y="2784475"/>
            <a:ext cx="1539875" cy="1874838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smtClean="0">
                <a:solidFill>
                  <a:srgbClr val="FFFF00"/>
                </a:solidFill>
              </a:rPr>
              <a:t>Авакум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07" name="Rectangle 111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634288" y="4613275"/>
            <a:ext cx="1490662" cy="177800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Јеремија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4209" name="Rectangle 113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6145213" y="-14288"/>
            <a:ext cx="1527175" cy="1392238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Јов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0" name="Rectangle 114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6127750" y="1358900"/>
            <a:ext cx="1506538" cy="1425575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Соломон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1" name="Rectangle 115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6137275" y="2782888"/>
            <a:ext cx="1516063" cy="1857375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err="1" smtClean="0">
                <a:solidFill>
                  <a:srgbClr val="FFFF00"/>
                </a:solidFill>
              </a:rPr>
              <a:t>Софонија</a:t>
            </a:r>
            <a:endParaRPr lang="sr-Cyrl-RS" altLang="sr-Latn-RS" b="1" dirty="0">
              <a:solidFill>
                <a:srgbClr val="FFFF00"/>
              </a:solidFill>
            </a:endParaRPr>
          </a:p>
        </p:txBody>
      </p:sp>
      <p:sp>
        <p:nvSpPr>
          <p:cNvPr id="4212" name="Rectangle 116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4586288" y="4625975"/>
            <a:ext cx="1550987" cy="1757363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Ровоам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4" name="Rectangle 118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653338" y="12700"/>
            <a:ext cx="1500187" cy="1341438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err="1" smtClean="0">
                <a:solidFill>
                  <a:srgbClr val="FFFF00"/>
                </a:solidFill>
              </a:rPr>
              <a:t>Амос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5" name="Rectangle 119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7637463" y="1370013"/>
            <a:ext cx="1487487" cy="1385887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smtClean="0">
                <a:solidFill>
                  <a:srgbClr val="FFFF00"/>
                </a:solidFill>
              </a:rPr>
              <a:t>Самсон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6" name="Rectangle 120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7634288" y="2757488"/>
            <a:ext cx="1509712" cy="1854200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b="1" dirty="0" err="1" smtClean="0">
                <a:solidFill>
                  <a:srgbClr val="FFFF00"/>
                </a:solidFill>
              </a:rPr>
              <a:t>Халев</a:t>
            </a:r>
            <a:endParaRPr lang="en-GB" altLang="sr-Latn-RS" b="1" dirty="0">
              <a:solidFill>
                <a:srgbClr val="FFFF00"/>
              </a:solidFill>
            </a:endParaRPr>
          </a:p>
        </p:txBody>
      </p:sp>
      <p:sp>
        <p:nvSpPr>
          <p:cNvPr id="4217" name="Rectangle 121">
            <a:hlinkClick r:id="" action="ppaction://noaction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6102350" y="4625975"/>
            <a:ext cx="1531938" cy="1771650"/>
          </a:xfrm>
          <a:prstGeom prst="rect">
            <a:avLst/>
          </a:prstGeom>
          <a:solidFill>
            <a:srgbClr val="00B0F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2000" b="1" dirty="0" err="1" smtClean="0">
                <a:solidFill>
                  <a:srgbClr val="FFFF00"/>
                </a:solidFill>
              </a:rPr>
              <a:t>Језекиљ</a:t>
            </a:r>
            <a:endParaRPr lang="sr-Cyrl-RS" altLang="sr-Latn-RS" sz="2000" b="1" dirty="0">
              <a:solidFill>
                <a:srgbClr val="FFFF00"/>
              </a:solidFill>
            </a:endParaRPr>
          </a:p>
        </p:txBody>
      </p:sp>
      <p:sp>
        <p:nvSpPr>
          <p:cNvPr id="19515" name="TextBox 1"/>
          <p:cNvSpPr txBox="1">
            <a:spLocks noChangeArrowheads="1"/>
          </p:cNvSpPr>
          <p:nvPr/>
        </p:nvSpPr>
        <p:spPr bwMode="auto">
          <a:xfrm>
            <a:off x="8205788" y="6464300"/>
            <a:ext cx="960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>
                <a:hlinkClick r:id="rId4" action="ppaction://hlinksldjump"/>
              </a:rPr>
              <a:t>НАЗАД</a:t>
            </a:r>
            <a:endParaRPr lang="sr-Cyrl-RS" altLang="sr-Latn-RS"/>
          </a:p>
        </p:txBody>
      </p:sp>
      <p:sp>
        <p:nvSpPr>
          <p:cNvPr id="19516" name="TextBox 2"/>
          <p:cNvSpPr txBox="1">
            <a:spLocks noChangeArrowheads="1"/>
          </p:cNvSpPr>
          <p:nvPr/>
        </p:nvSpPr>
        <p:spPr bwMode="auto">
          <a:xfrm>
            <a:off x="-19050" y="6399212"/>
            <a:ext cx="9144000" cy="46166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dirty="0" smtClean="0">
                <a:solidFill>
                  <a:schemeClr val="bg1"/>
                </a:solidFill>
              </a:rPr>
              <a:t>ВЈЕЖБА!            ПРОНАЂИМО 12 БИБЛИЈСКИХ ПРОРОКА!</a:t>
            </a:r>
            <a:endParaRPr lang="sr-Cyrl-RS" altLang="sr-Latn-R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20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20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6"/>
                  </p:tgtEl>
                </p:cond>
              </p:nextCondLst>
            </p:seq>
          </p:childTnLst>
        </p:cTn>
      </p:par>
    </p:tnLst>
    <p:bldLst>
      <p:bldP spid="4189" grpId="0" animBg="1"/>
      <p:bldP spid="4190" grpId="0" animBg="1"/>
      <p:bldP spid="4191" grpId="0" animBg="1"/>
      <p:bldP spid="4192" grpId="0" animBg="1"/>
      <p:bldP spid="4194" grpId="0" animBg="1"/>
      <p:bldP spid="4195" grpId="0" animBg="1"/>
      <p:bldP spid="4196" grpId="0" animBg="1"/>
      <p:bldP spid="4197" grpId="0" animBg="1"/>
      <p:bldP spid="4199" grpId="0" animBg="1"/>
      <p:bldP spid="4200" grpId="0" animBg="1"/>
      <p:bldP spid="4201" grpId="0" animBg="1"/>
      <p:bldP spid="4202" grpId="0" animBg="1"/>
      <p:bldP spid="4204" grpId="0" animBg="1"/>
      <p:bldP spid="4205" grpId="0" animBg="1"/>
      <p:bldP spid="4206" grpId="0" animBg="1"/>
      <p:bldP spid="4207" grpId="0" animBg="1"/>
      <p:bldP spid="4209" grpId="0" animBg="1"/>
      <p:bldP spid="4210" grpId="0" animBg="1"/>
      <p:bldP spid="4211" grpId="0" animBg="1"/>
      <p:bldP spid="4212" grpId="0" animBg="1"/>
      <p:bldP spid="4214" grpId="0" animBg="1"/>
      <p:bldP spid="4215" grpId="0" animBg="1"/>
      <p:bldP spid="4216" grpId="0" animBg="1"/>
      <p:bldP spid="42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620688"/>
            <a:ext cx="32351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ЗАДАЦИ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2060848"/>
            <a:ext cx="6582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-урадити 8 питања</a:t>
            </a:r>
          </a:p>
          <a:p>
            <a:pPr algn="ctr"/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стр.64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4" y="620688"/>
            <a:ext cx="6798735" cy="13038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sz="4400" dirty="0" smtClean="0"/>
              <a:t>ЗБОГОМ! </a:t>
            </a:r>
            <a:endParaRPr lang="sr-Latn-RS" sz="4400" dirty="0"/>
          </a:p>
        </p:txBody>
      </p:sp>
      <p:sp>
        <p:nvSpPr>
          <p:cNvPr id="3" name="Rectangle 2"/>
          <p:cNvSpPr/>
          <p:nvPr/>
        </p:nvSpPr>
        <p:spPr>
          <a:xfrm>
            <a:off x="1234547" y="2276872"/>
            <a:ext cx="668336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ЖЕЛИМ ВАМ ДА </a:t>
            </a:r>
          </a:p>
          <a:p>
            <a:pPr algn="ctr"/>
            <a:r>
              <a:rPr lang="sr-Cyrl-R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ПРАЗНИК ВАСКРС </a:t>
            </a:r>
            <a:endParaRPr lang="sr-Cyrl-RS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sr-Cyrl-R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ПРОВЕДЕТЕ </a:t>
            </a:r>
            <a:endParaRPr lang="sr-Cyrl-R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sr-Cyrl-R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 СРЕЋИ И ЗДРАВЉУ! </a:t>
            </a:r>
            <a:endParaRPr lang="sr-Cyrl-RS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sr-Cyrl-R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ЧУВАЈТЕ </a:t>
            </a:r>
            <a:r>
              <a:rPr lang="sr-Cyrl-R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 </a:t>
            </a:r>
          </a:p>
          <a:p>
            <a:pPr algn="ctr"/>
            <a:r>
              <a:rPr lang="sr-Cyrl-R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УЧИТЕ!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7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2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928" y="764704"/>
            <a:ext cx="8229600" cy="1656183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altLang="en-US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ПРОРОЦИ – УСТА БОЖИЈА</a:t>
            </a:r>
            <a:endParaRPr lang="sr-Latn-BA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2223" y="2967335"/>
            <a:ext cx="25595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sr-Cyrl-R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</a:t>
            </a:r>
            <a:r>
              <a:rPr lang="sr-Cyrl-R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sr-Cyrl-R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разред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6118" y="4576772"/>
            <a:ext cx="51092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</a:t>
            </a:r>
            <a:r>
              <a:rPr lang="sr-Cyrl-R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јероучитељ</a:t>
            </a:r>
            <a:r>
              <a:rPr lang="sr-Cyrl-R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Драган Ђурић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7639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4.07407E-6 L 3.61111E-6 -0.07223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68879"/>
            <a:ext cx="7776864" cy="641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 СУ БИБЛИЈСКИ ПРОРОЦИ?</a:t>
            </a: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5" name="Subtitle 3"/>
          <p:cNvSpPr>
            <a:spLocks noGrp="1"/>
          </p:cNvSpPr>
          <p:nvPr>
            <p:ph type="body" idx="1"/>
          </p:nvPr>
        </p:nvSpPr>
        <p:spPr>
          <a:xfrm>
            <a:off x="539552" y="5877272"/>
            <a:ext cx="5166253" cy="705198"/>
          </a:xfrm>
        </p:spPr>
        <p:txBody>
          <a:bodyPr rtlCol="0">
            <a:normAutofit fontScale="25000" lnSpcReduction="20000"/>
          </a:bodyPr>
          <a:lstStyle/>
          <a:p>
            <a:pPr marL="457200" indent="-457200" eaLnBrk="1" fontAlgn="auto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sr-Cyrl-BA" altLang="sr-Latn-BA" sz="16000" dirty="0" smtClean="0">
                <a:sym typeface="Arial" panose="020B0604020202020204" pitchFamily="34" charset="0"/>
              </a:rPr>
              <a:t>Пророцима се називају </a:t>
            </a:r>
            <a:r>
              <a:rPr lang="sr-Cyrl-BA" altLang="sr-Latn-BA" sz="16000" dirty="0" err="1" smtClean="0">
                <a:sym typeface="Arial" panose="020B0604020202020204" pitchFamily="34" charset="0"/>
              </a:rPr>
              <a:t>људи</a:t>
            </a:r>
            <a:r>
              <a:rPr lang="sr-Cyrl-BA" altLang="sr-Latn-BA" sz="16000" dirty="0" smtClean="0">
                <a:sym typeface="Arial" panose="020B0604020202020204" pitchFamily="34" charset="0"/>
              </a:rPr>
              <a:t>  које је Бог одабрао и послао народу да му преносе Његове поруке.</a:t>
            </a:r>
            <a:endParaRPr lang="sr-Cyrl-BA" altLang="sr-Latn-BA" sz="16000" dirty="0" smtClean="0"/>
          </a:p>
          <a:p>
            <a:pPr marL="457200" indent="-457200" eaLnBrk="1" fontAlgn="auto" hangingPunct="1">
              <a:buFont typeface="Arial"/>
              <a:buNone/>
              <a:defRPr/>
            </a:pPr>
            <a:endParaRPr lang="en-US" altLang="en-US" dirty="0" smtClean="0"/>
          </a:p>
          <a:p>
            <a:pPr marL="457200" indent="-457200" eaLnBrk="1" fontAlgn="auto" hangingPunct="1">
              <a:buFont typeface="Arial"/>
              <a:buNone/>
              <a:defRPr/>
            </a:pPr>
            <a:endParaRPr lang="en-US" altLang="en-US" dirty="0" smtClean="0"/>
          </a:p>
        </p:txBody>
      </p:sp>
      <p:pic>
        <p:nvPicPr>
          <p:cNvPr id="1638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6952"/>
            <a:ext cx="2143125" cy="21431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54498" y="858223"/>
            <a:ext cx="6799262" cy="950565"/>
          </a:xfrm>
        </p:spPr>
        <p:txBody>
          <a:bodyPr/>
          <a:lstStyle/>
          <a:p>
            <a:pPr eaLnBrk="1" hangingPunct="1"/>
            <a:r>
              <a:rPr lang="sr-Cyrl-RS" altLang="sr-Latn-RS" sz="4800" dirty="0" smtClean="0">
                <a:ln>
                  <a:noFill/>
                </a:ln>
              </a:rPr>
              <a:t>ПОРИЈЕКЛО РИЈЕЧИ</a:t>
            </a:r>
            <a:endParaRPr lang="sr-Latn-RS" altLang="sr-Latn-RS" sz="4800" dirty="0" smtClean="0">
              <a:ln>
                <a:noFill/>
              </a:ln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1153078" y="1961382"/>
            <a:ext cx="3338512" cy="481781"/>
          </a:xfrm>
        </p:spPr>
        <p:txBody>
          <a:bodyPr/>
          <a:lstStyle/>
          <a:p>
            <a:pPr algn="ctr" eaLnBrk="1" hangingPunct="1"/>
            <a:r>
              <a:rPr lang="sr-Cyrl-RS" altLang="sr-Latn-RS" sz="2800" b="1" dirty="0" smtClean="0">
                <a:solidFill>
                  <a:srgbClr val="FF0000"/>
                </a:solidFill>
              </a:rPr>
              <a:t>јеврејска</a:t>
            </a:r>
            <a:endParaRPr lang="sr-Latn-RS" altLang="sr-Latn-RS" sz="2800" b="1" dirty="0" smtClean="0">
              <a:solidFill>
                <a:srgbClr val="FF0000"/>
              </a:solidFill>
            </a:endParaRP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683568" y="2473146"/>
            <a:ext cx="4142822" cy="383617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sr-Latn-RS" sz="3200" dirty="0" smtClean="0"/>
              <a:t>Ријеч пророк настала је од јеврејске ријечи,,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нави</a:t>
            </a:r>
            <a:r>
              <a:rPr lang="ru-RU" altLang="sr-Latn-RS" sz="3200" dirty="0" smtClean="0"/>
              <a:t>” у значењу -,,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онај који говори</a:t>
            </a:r>
            <a:r>
              <a:rPr lang="ru-RU" altLang="sr-Latn-RS" sz="3200" dirty="0" smtClean="0"/>
              <a:t>, 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најављује</a:t>
            </a:r>
            <a:r>
              <a:rPr lang="ru-RU" altLang="sr-Latn-RS" sz="3200" dirty="0" smtClean="0"/>
              <a:t>”, 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онај који је позван</a:t>
            </a:r>
            <a:r>
              <a:rPr lang="ru-RU" altLang="sr-Latn-RS" sz="3200" dirty="0" smtClean="0"/>
              <a:t>”</a:t>
            </a:r>
            <a:endParaRPr lang="sr-Latn-RS" altLang="sr-Latn-RS" sz="3200" dirty="0" smtClean="0"/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6674" y="1911082"/>
            <a:ext cx="3336925" cy="481781"/>
          </a:xfrm>
        </p:spPr>
        <p:txBody>
          <a:bodyPr/>
          <a:lstStyle/>
          <a:p>
            <a:pPr algn="ctr" eaLnBrk="1" hangingPunct="1"/>
            <a:r>
              <a:rPr lang="sr-Cyrl-RS" altLang="sr-Latn-RS" sz="2800" b="1" dirty="0" smtClean="0">
                <a:solidFill>
                  <a:srgbClr val="FF0000"/>
                </a:solidFill>
              </a:rPr>
              <a:t>грчка</a:t>
            </a:r>
            <a:endParaRPr lang="sr-Latn-RS" altLang="sr-Latn-RS" sz="2800" b="1" dirty="0" smtClean="0">
              <a:solidFill>
                <a:srgbClr val="FF0000"/>
              </a:solidFill>
            </a:endParaRPr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"/>
          </p:nvPr>
        </p:nvSpPr>
        <p:spPr>
          <a:xfrm>
            <a:off x="4826390" y="2575442"/>
            <a:ext cx="3746574" cy="373387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sr-Latn-RS" sz="3200" dirty="0" smtClean="0"/>
              <a:t>и грчке ријечи 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профитис</a:t>
            </a:r>
            <a:r>
              <a:rPr lang="ru-RU" altLang="sr-Latn-RS" sz="3200" dirty="0" smtClean="0"/>
              <a:t>” што би у преводу значило -,,</a:t>
            </a:r>
            <a:r>
              <a:rPr lang="ru-RU" altLang="sr-Latn-RS" sz="3200" b="1" dirty="0" smtClean="0">
                <a:solidFill>
                  <a:srgbClr val="0070C0"/>
                </a:solidFill>
              </a:rPr>
              <a:t>говорити у име некога или умјесто некога</a:t>
            </a:r>
            <a:r>
              <a:rPr lang="ru-RU" altLang="sr-Latn-RS" sz="3200" dirty="0" smtClean="0"/>
              <a:t>”.</a:t>
            </a:r>
          </a:p>
          <a:p>
            <a:pPr eaLnBrk="1" hangingPunct="1"/>
            <a:endParaRPr lang="sr-Latn-R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 noChangeArrowheads="1"/>
          </p:cNvSpPr>
          <p:nvPr>
            <p:ph type="title"/>
          </p:nvPr>
        </p:nvSpPr>
        <p:spPr>
          <a:xfrm>
            <a:off x="755576" y="2642592"/>
            <a:ext cx="4608512" cy="369530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sr-Cyrl-BA" altLang="sr-Latn-B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BA" altLang="sr-Latn-B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Они су били свјесни да не говоре своје ријечи већ оно што им је Бог давао да говоре. </a:t>
            </a:r>
          </a:p>
        </p:txBody>
      </p:sp>
      <p:sp>
        <p:nvSpPr>
          <p:cNvPr id="4099" name="Subtit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9275"/>
            <a:ext cx="8208963" cy="209391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sr-Cyrl-BA" altLang="sr-Latn-B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Пророци су били представници и изасланици који су говорили у име Божије, били су Његова уста.</a:t>
            </a:r>
            <a:endParaRPr lang="en-US" alt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272985"/>
            <a:ext cx="3129367" cy="29270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96975"/>
            <a:ext cx="7488238" cy="2632075"/>
          </a:xfrm>
        </p:spPr>
        <p:txBody>
          <a:bodyPr rtlCol="0"/>
          <a:lstStyle/>
          <a:p>
            <a:pPr eaLnBrk="1" fontAlgn="auto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sr-Cyrl-BA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Arial" panose="020B0604020202020204" pitchFamily="34" charset="0"/>
              </a:rPr>
              <a:t>Пророци су живјели једноставним, скромним и моралним животом, а њихова дјела била су у сагласности са ријечима које су говорили или пророковали.</a:t>
            </a:r>
            <a:endParaRPr lang="en-US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52475"/>
            <a:ext cx="5322888" cy="209550"/>
          </a:xfrm>
        </p:spPr>
        <p:txBody>
          <a:bodyPr/>
          <a:lstStyle/>
          <a:p>
            <a:pPr marL="571500" indent="-571500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BA" altLang="en-US" sz="4800" b="1" dirty="0" smtClean="0">
                <a:ln>
                  <a:noFill/>
                </a:ln>
                <a:solidFill>
                  <a:srgbClr val="FF0000"/>
                </a:solidFill>
              </a:rPr>
              <a:t>Живот пророка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011" y="3234891"/>
            <a:ext cx="2016224" cy="3002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34891"/>
            <a:ext cx="2187689" cy="3051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4056625"/>
            <a:ext cx="33123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altLang="en-US" sz="2400" b="1" dirty="0"/>
              <a:t>Били су обучени у дуге хаљине са </a:t>
            </a:r>
            <a:r>
              <a:rPr lang="sr-Cyrl-BA" altLang="en-US" sz="2400" b="1" dirty="0" err="1"/>
              <a:t>појасом</a:t>
            </a:r>
            <a:r>
              <a:rPr lang="sr-Cyrl-BA" altLang="en-US" sz="2400" b="1" dirty="0"/>
              <a:t>. </a:t>
            </a:r>
            <a:endParaRPr lang="sr-Cyrl-BA" altLang="en-US" sz="2400" b="1" dirty="0" smtClean="0"/>
          </a:p>
          <a:p>
            <a:pPr algn="ctr"/>
            <a:r>
              <a:rPr lang="sr-Cyrl-BA" altLang="en-US" sz="2400" b="1" dirty="0" smtClean="0"/>
              <a:t>Храна </a:t>
            </a:r>
            <a:r>
              <a:rPr lang="sr-Cyrl-BA" altLang="en-US" sz="2400" b="1" dirty="0"/>
              <a:t>им је била оскудна, углавном биљног поријекла.</a:t>
            </a:r>
          </a:p>
          <a:p>
            <a:pPr algn="ctr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20688"/>
            <a:ext cx="7183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КАДА СЕ ПОЈАВЉУЈУ ПРОРОЦИ?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404" y="1431160"/>
            <a:ext cx="519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Пророци се појављују у: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256034"/>
            <a:ext cx="79208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</a:t>
            </a:r>
            <a:r>
              <a:rPr lang="sr-Cyrl-R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вријеме</a:t>
            </a:r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кризе </a:t>
            </a:r>
            <a:r>
              <a:rPr lang="sr-Cyrl-R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вјере</a:t>
            </a:r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и морала,</a:t>
            </a:r>
          </a:p>
          <a:p>
            <a:pPr algn="ctr"/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-када би ослабила </a:t>
            </a:r>
            <a:r>
              <a:rPr lang="sr-Cyrl-RS" sz="3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вјера</a:t>
            </a:r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у Бога,</a:t>
            </a:r>
          </a:p>
          <a:p>
            <a:pPr algn="ctr"/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-када се народ почињао да клања</a:t>
            </a:r>
          </a:p>
          <a:p>
            <a:pPr algn="ctr"/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идолима,</a:t>
            </a:r>
          </a:p>
          <a:p>
            <a:pPr algn="ctr"/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-када је народ одступао од </a:t>
            </a:r>
          </a:p>
          <a:p>
            <a:pPr algn="ctr"/>
            <a:r>
              <a:rPr lang="sr-Cyrl-R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моралних норми,</a:t>
            </a:r>
          </a:p>
          <a:p>
            <a:pPr algn="ctr"/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-када је народ чинио оно што је</a:t>
            </a:r>
          </a:p>
          <a:p>
            <a:pPr algn="ctr"/>
            <a:r>
              <a:rPr lang="sr-Cyrl-R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мрско Богу.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8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6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6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6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6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6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4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40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11" tmFilter="0, 0; 0.125,0.2665; 0.25,0.4; 0.375,0.465; 0.5,0.5;  0.625,0.535; 0.75,0.6; 0.875,0.7335; 1,1">
                                          <p:stCondLst>
                                            <p:cond delay="51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6" tmFilter="0, 0; 0.125,0.2665; 0.25,0.4; 0.375,0.465; 0.5,0.5;  0.625,0.535; 0.75,0.6; 0.875,0.7335; 1,1">
                                          <p:stCondLst>
                                            <p:cond delay="101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26" tmFilter="0, 0; 0.125,0.2665; 0.25,0.4; 0.375,0.465; 0.5,0.5;  0.625,0.535; 0.75,0.6; 0.875,0.7335; 1,1">
                                          <p:stCondLst>
                                            <p:cond delay="12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28" decel="50000">
                                          <p:stCondLst>
                                            <p:cond delay="5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0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28" decel="50000">
                                          <p:stCondLst>
                                            <p:cond delay="10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0">
                                          <p:stCondLst>
                                            <p:cond delay="12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28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0">
                                          <p:stCondLst>
                                            <p:cond delay="13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28" decel="50000">
                                          <p:stCondLst>
                                            <p:cond delay="14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3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300"/>
                            </p:stCondLst>
                            <p:childTnLst>
                              <p:par>
                                <p:cTn id="1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5472608" cy="1143000"/>
          </a:xfrm>
        </p:spPr>
        <p:txBody>
          <a:bodyPr/>
          <a:lstStyle/>
          <a:p>
            <a:pPr marL="571500" indent="-571500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BA" altLang="en-US" dirty="0" smtClean="0">
                <a:ln>
                  <a:noFill/>
                </a:ln>
                <a:solidFill>
                  <a:srgbClr val="7030A0"/>
                </a:solidFill>
              </a:rPr>
              <a:t>ПРОРОЧКИ РАД</a:t>
            </a:r>
          </a:p>
        </p:txBody>
      </p:sp>
      <p:sp>
        <p:nvSpPr>
          <p:cNvPr id="21507" name="Content Placeholder 5"/>
          <p:cNvSpPr>
            <a:spLocks noGrp="1" noChangeArrowheads="1"/>
          </p:cNvSpPr>
          <p:nvPr>
            <p:ph idx="1"/>
          </p:nvPr>
        </p:nvSpPr>
        <p:spPr>
          <a:xfrm>
            <a:off x="683568" y="2708920"/>
            <a:ext cx="7776864" cy="3456384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sr-Cyrl-BA" altLang="en-US" sz="3200" dirty="0" smtClean="0"/>
              <a:t>Пророци нису пророковали ради свог напретка и своје личне користи већ ради напретка и добробити свог народа. </a:t>
            </a:r>
            <a:r>
              <a:rPr lang="sr-Cyrl-BA" altLang="en-US" sz="3200" b="1" dirty="0" smtClean="0"/>
              <a:t>Ријеч Божија </a:t>
            </a:r>
            <a:r>
              <a:rPr lang="sr-Cyrl-BA" altLang="en-US" sz="3200" dirty="0" smtClean="0"/>
              <a:t>коју су примили</a:t>
            </a:r>
            <a:r>
              <a:rPr lang="sr-Cyrl-BA" altLang="en-US" sz="3200" b="1" dirty="0" smtClean="0"/>
              <a:t> тјерала је да говоре и пророкују. </a:t>
            </a:r>
            <a:r>
              <a:rPr lang="sr-Cyrl-BA" altLang="en-US" sz="3200" dirty="0" smtClean="0"/>
              <a:t>Тако пророк </a:t>
            </a:r>
            <a:r>
              <a:rPr lang="sr-Cyrl-BA" altLang="en-US" sz="3200" dirty="0" err="1" smtClean="0"/>
              <a:t>Амос</a:t>
            </a:r>
            <a:r>
              <a:rPr lang="sr-Cyrl-BA" altLang="en-US" sz="3200" dirty="0" smtClean="0"/>
              <a:t> каже: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Кад лав </a:t>
            </a:r>
            <a:r>
              <a:rPr lang="sr-Cyrl-BA" altLang="en-US" sz="3200" i="1" dirty="0" err="1" smtClean="0">
                <a:solidFill>
                  <a:srgbClr val="FF0000"/>
                </a:solidFill>
              </a:rPr>
              <a:t>рикне,ко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 се неће бојати?</a:t>
            </a:r>
            <a:r>
              <a:rPr lang="sr-Latn-RS" altLang="en-US" sz="3200" i="1" dirty="0" smtClean="0">
                <a:solidFill>
                  <a:srgbClr val="FF0000"/>
                </a:solidFill>
              </a:rPr>
              <a:t>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Кад Господ рече,</a:t>
            </a:r>
            <a:r>
              <a:rPr lang="sr-Latn-RS" altLang="en-US" sz="3200" i="1" dirty="0" smtClean="0">
                <a:solidFill>
                  <a:srgbClr val="FF0000"/>
                </a:solidFill>
              </a:rPr>
              <a:t> </a:t>
            </a:r>
            <a:r>
              <a:rPr lang="sr-Cyrl-BA" altLang="en-US" sz="3200" i="1" dirty="0" smtClean="0">
                <a:solidFill>
                  <a:srgbClr val="FF0000"/>
                </a:solidFill>
              </a:rPr>
              <a:t>ко неће пророковати”?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31971"/>
            <a:ext cx="2409825" cy="1816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2344234"/>
            <a:ext cx="220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Пророк </a:t>
            </a:r>
            <a:r>
              <a:rPr lang="sr-Cyrl-RS" dirty="0" err="1" smtClean="0">
                <a:solidFill>
                  <a:srgbClr val="FF0000"/>
                </a:solidFill>
              </a:rPr>
              <a:t>Амос</a:t>
            </a:r>
            <a:endParaRPr lang="sr-Latn-R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4103688" cy="6021387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Tx/>
              <a:buChar char="•"/>
            </a:pPr>
            <a:r>
              <a:rPr lang="sr-Cyrl-BA" altLang="en-US" sz="3600" dirty="0" smtClean="0">
                <a:ln>
                  <a:noFill/>
                </a:ln>
              </a:rPr>
              <a:t>Они су истовремено пријетили и </a:t>
            </a:r>
            <a:r>
              <a:rPr lang="sr-Cyrl-BA" altLang="en-US" sz="3600" b="1" dirty="0" smtClean="0">
                <a:ln>
                  <a:noFill/>
                </a:ln>
              </a:rPr>
              <a:t>упозоравали народ на суд Божији </a:t>
            </a:r>
            <a:r>
              <a:rPr lang="sr-Cyrl-BA" altLang="en-US" sz="3600" dirty="0" smtClean="0">
                <a:ln>
                  <a:noFill/>
                </a:ln>
              </a:rPr>
              <a:t>који ће услиједити ако их не послушају, јер их гријех може одвести у пропаст. </a:t>
            </a:r>
            <a:br>
              <a:rPr lang="sr-Cyrl-BA" altLang="en-US" sz="3600" dirty="0" smtClean="0">
                <a:ln>
                  <a:noFill/>
                </a:ln>
              </a:rPr>
            </a:br>
            <a:r>
              <a:rPr lang="sr-Cyrl-BA" altLang="en-US" sz="3200" dirty="0" smtClean="0">
                <a:ln>
                  <a:noFill/>
                </a:ln>
              </a:rPr>
              <a:t/>
            </a:r>
            <a:br>
              <a:rPr lang="sr-Cyrl-BA" altLang="en-US" sz="3200" dirty="0" smtClean="0">
                <a:ln>
                  <a:noFill/>
                </a:ln>
              </a:rPr>
            </a:br>
            <a:endParaRPr lang="sr-Cyrl-BA" altLang="en-US" sz="3600" dirty="0" smtClean="0">
              <a:ln>
                <a:noFill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04664"/>
            <a:ext cx="3703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У свом раду пророци, нису штедјели никога: ни народ који се окретао идолима, ни свештенике, ни цареве које јавно критикују, ако гријеше. </a:t>
            </a:r>
            <a:endParaRPr lang="sr-Latn-R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67" y="4293096"/>
            <a:ext cx="1702499" cy="22055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4</Template>
  <TotalTime>377</TotalTime>
  <Pages>0</Pages>
  <Words>683</Words>
  <Characters>0</Characters>
  <Application>Microsoft Office PowerPoint</Application>
  <DocSecurity>0</DocSecurity>
  <PresentationFormat>On-screen Show (4:3)</PresentationFormat>
  <Lines>0</Lines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Garamond</vt:lpstr>
      <vt:lpstr>Impact</vt:lpstr>
      <vt:lpstr>Wingdings</vt:lpstr>
      <vt:lpstr>Тема Office</vt:lpstr>
      <vt:lpstr>МОЛИТВА ПРИЈЕ УЧЕЊА </vt:lpstr>
      <vt:lpstr>ПРОРОЦИ – УСТА БОЖИЈА</vt:lpstr>
      <vt:lpstr>КО СУ БИБЛИЈСКИ ПРОРОЦИ?</vt:lpstr>
      <vt:lpstr>ПОРИЈЕКЛО РИЈЕЧИ</vt:lpstr>
      <vt:lpstr> Они су били свјесни да не говоре своје ријечи већ оно што им је Бог давао да говоре. </vt:lpstr>
      <vt:lpstr>Живот пророка</vt:lpstr>
      <vt:lpstr>PowerPoint Presentation</vt:lpstr>
      <vt:lpstr>ПРОРОЧКИ РАД</vt:lpstr>
      <vt:lpstr>Они су истовремено пријетили и упозоравали народ на суд Божији који ће услиједити ако их не послушају, јер их гријех може одвести у пропаст.   </vt:lpstr>
      <vt:lpstr>НЕУСТРАШИВОСТ ПРОРОКА</vt:lpstr>
      <vt:lpstr>Историја пророка</vt:lpstr>
      <vt:lpstr>PowerPoint Presentation</vt:lpstr>
      <vt:lpstr>У велике пророке спадају: Исаија, Јеремија, Језекиљ и Данило.</vt:lpstr>
      <vt:lpstr>Мали пророци су: Осија, Јоил, Амос, Авдија, Јона, Михеј, Наум, Авакум, Софонија, Агеј, Захарија и Малахија. Најстарији, пророк писац, био је Амос.   </vt:lpstr>
      <vt:lpstr>Своја откривења пророци су саопштавали најчешће усменим говорима, читањем записаног пророштва или одређеним симболичким поступцима (нпр.пророк Јеремија разбија посуду од глине и тиме најављује разарање Јерусалима).</vt:lpstr>
      <vt:lpstr>PowerPoint Presentation</vt:lpstr>
      <vt:lpstr>PowerPoint Presentation</vt:lpstr>
      <vt:lpstr>ЗБОГОМ! 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PROROCI - USTA BOŽIJA</dc:title>
  <dc:subject/>
  <dc:creator>Dragan</dc:creator>
  <cp:keywords/>
  <dc:description/>
  <cp:lastModifiedBy>Dragan</cp:lastModifiedBy>
  <cp:revision>84</cp:revision>
  <dcterms:created xsi:type="dcterms:W3CDTF">2017-04-11T16:22:05Z</dcterms:created>
  <dcterms:modified xsi:type="dcterms:W3CDTF">2020-04-14T07:58:51Z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