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6" r:id="rId1"/>
  </p:sldMasterIdLst>
  <p:notesMasterIdLst>
    <p:notesMasterId r:id="rId11"/>
  </p:notesMasterIdLst>
  <p:sldIdLst>
    <p:sldId id="270" r:id="rId2"/>
    <p:sldId id="256" r:id="rId3"/>
    <p:sldId id="257" r:id="rId4"/>
    <p:sldId id="266" r:id="rId5"/>
    <p:sldId id="258" r:id="rId6"/>
    <p:sldId id="267" r:id="rId7"/>
    <p:sldId id="259" r:id="rId8"/>
    <p:sldId id="269" r:id="rId9"/>
    <p:sldId id="264" r:id="rId10"/>
  </p:sldIdLst>
  <p:sldSz cx="9144000" cy="5143500" type="screen16x9"/>
  <p:notesSz cx="6858000" cy="9144000"/>
  <p:embeddedFontLst>
    <p:embeddedFont>
      <p:font typeface="Verdana" panose="020B0604030504040204" pitchFamily="34" charset="0"/>
      <p:regular r:id="rId12"/>
      <p:bold r:id="rId13"/>
      <p:italic r:id="rId14"/>
      <p:boldItalic r:id="rId15"/>
    </p:embeddedFont>
    <p:embeddedFont>
      <p:font typeface="Wingdings 2" panose="05020102010507070707" pitchFamily="18" charset="2"/>
      <p:regular r:id="rId16"/>
    </p:embeddedFont>
    <p:embeddedFont>
      <p:font typeface="Gill Sans MT" panose="020B0502020104020203" pitchFamily="34" charset="-18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AD1FE2A-5CAA-40D4-9B49-B88232F7895C}">
  <a:tblStyle styleId="{5AD1FE2A-5CAA-40D4-9B49-B88232F7895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40" autoAdjust="0"/>
  </p:normalViewPr>
  <p:slideViewPr>
    <p:cSldViewPr>
      <p:cViewPr varScale="1">
        <p:scale>
          <a:sx n="95" d="100"/>
          <a:sy n="95" d="100"/>
        </p:scale>
        <p:origin x="642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8453794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489DB-0A3D-4834-A8BB-6F9F0495EE4B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479ABB-0B40-4885-96D6-A1AF4DF21F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008762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489DB-0A3D-4834-A8BB-6F9F0495EE4B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479ABB-0B40-4885-96D6-A1AF4DF21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05980"/>
            <a:ext cx="1828800" cy="4388644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489DB-0A3D-4834-A8BB-6F9F0495EE4B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479ABB-0B40-4885-96D6-A1AF4DF21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489DB-0A3D-4834-A8BB-6F9F0495EE4B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479ABB-0B40-4885-96D6-A1AF4DF21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41"/>
            <a:ext cx="68580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489DB-0A3D-4834-A8BB-6F9F0495EE4B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479ABB-0B40-4885-96D6-A1AF4DF21F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059403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489DB-0A3D-4834-A8BB-6F9F0495EE4B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479ABB-0B40-4885-96D6-A1AF4DF21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489DB-0A3D-4834-A8BB-6F9F0495EE4B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479ABB-0B40-4885-96D6-A1AF4DF21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489DB-0A3D-4834-A8BB-6F9F0495EE4B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479ABB-0B40-4885-96D6-A1AF4DF21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489DB-0A3D-4834-A8BB-6F9F0495EE4B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479ABB-0B40-4885-96D6-A1AF4DF21F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055223"/>
            <a:ext cx="3810000" cy="523875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489DB-0A3D-4834-A8BB-6F9F0495EE4B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479ABB-0B40-4885-96D6-A1AF4DF21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489DB-0A3D-4834-A8BB-6F9F0495EE4B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479ABB-0B40-4885-96D6-A1AF4DF21F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857253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715756"/>
            <a:ext cx="685800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702589"/>
            <a:ext cx="649224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611941"/>
            <a:ext cx="1638887" cy="122916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7" y="15827"/>
            <a:ext cx="1702191" cy="127664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2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4" y="-41"/>
            <a:ext cx="8131127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05979"/>
            <a:ext cx="7498080" cy="85725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085850"/>
            <a:ext cx="7498080" cy="360045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A489DB-0A3D-4834-A8BB-6F9F0495EE4B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4729162"/>
            <a:ext cx="457200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8479ABB-0B40-4885-96D6-A1AF4DF21F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ransition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/>
          <p:nvPr/>
        </p:nvSpPr>
        <p:spPr>
          <a:xfrm>
            <a:off x="1828800" y="666750"/>
            <a:ext cx="5715000" cy="92333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82550" algn="ctr"/>
            <a:r>
              <a:rPr lang="sr-Cyrl-RS" sz="5400" b="1" dirty="0">
                <a:ln w="12700" cap="flat" cmpd="sng" algn="ctr">
                  <a:solidFill>
                    <a:srgbClr val="054697"/>
                  </a:solidFill>
                  <a:prstDash val="solid"/>
                  <a:round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МАТЕМАТИКА</a:t>
            </a:r>
            <a:endParaRPr lang="bs-Latn-BA" sz="5400" dirty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86640">
            <a:off x="3396527" y="1918591"/>
            <a:ext cx="3019902" cy="2847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6551023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269922"/>
            <a:ext cx="7406640" cy="1539828"/>
          </a:xfrm>
        </p:spPr>
        <p:txBody>
          <a:bodyPr>
            <a:normAutofit/>
          </a:bodyPr>
          <a:lstStyle/>
          <a:p>
            <a:pPr algn="ctr"/>
            <a:r>
              <a:rPr lang="sr-Cyrl-R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ПОВРШИНА ПАРАЛЕЛОГРАМА</a:t>
            </a:r>
            <a:endParaRPr lang="en-US" dirty="0"/>
          </a:p>
        </p:txBody>
      </p:sp>
      <p:pic>
        <p:nvPicPr>
          <p:cNvPr id="4" name="Picture 4" descr="An example of elevation of a 3D parallelogram | Download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809750"/>
            <a:ext cx="4800600" cy="2872774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47800" y="133350"/>
            <a:ext cx="7498080" cy="857250"/>
          </a:xfrm>
        </p:spPr>
        <p:txBody>
          <a:bodyPr>
            <a:normAutofit/>
          </a:bodyPr>
          <a:lstStyle/>
          <a:p>
            <a:r>
              <a:rPr lang="sr-Cyrl-R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Површина паралелограма</a:t>
            </a:r>
            <a:endParaRPr lang="en-US" sz="4000" dirty="0"/>
          </a:p>
        </p:txBody>
      </p:sp>
      <p:sp>
        <p:nvSpPr>
          <p:cNvPr id="7" name="Oval 6"/>
          <p:cNvSpPr/>
          <p:nvPr/>
        </p:nvSpPr>
        <p:spPr>
          <a:xfrm>
            <a:off x="3581400" y="4248150"/>
            <a:ext cx="3048000" cy="762000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 descr="Paralelogram slika 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2200" y="819150"/>
            <a:ext cx="4114800" cy="2554448"/>
          </a:xfrm>
        </p:spPr>
      </p:pic>
      <p:sp>
        <p:nvSpPr>
          <p:cNvPr id="10" name="TextBox 9"/>
          <p:cNvSpPr txBox="1"/>
          <p:nvPr/>
        </p:nvSpPr>
        <p:spPr>
          <a:xfrm>
            <a:off x="990600" y="340995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/>
              <a:t>Површина паралелограма  једнака је </a:t>
            </a:r>
            <a:r>
              <a:rPr lang="sr-Cyrl-BA" sz="2400" b="1" dirty="0" smtClean="0">
                <a:solidFill>
                  <a:schemeClr val="tx1"/>
                </a:solidFill>
              </a:rPr>
              <a:t>производу дужина његове странице и њој одговарајуће висине.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12" name="Picture 11" descr="Paralelogram formul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4400550"/>
            <a:ext cx="1943886" cy="476443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777419"/>
            <a:ext cx="6019800" cy="4339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2362200" y="3181350"/>
            <a:ext cx="3200400" cy="1143000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1447800" y="133350"/>
            <a:ext cx="7498080" cy="857250"/>
          </a:xfrm>
        </p:spPr>
        <p:txBody>
          <a:bodyPr>
            <a:normAutofit/>
          </a:bodyPr>
          <a:lstStyle/>
          <a:p>
            <a:r>
              <a:rPr lang="sr-Cyrl-R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Површина паралелограма</a:t>
            </a:r>
            <a:endParaRPr lang="en-US" sz="40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 noRot="1" noChangeAspect="1" noMove="1" noResize="1" noEditPoints="1" noAdjustHandles="1" noChangeArrowheads="1" noChangeShapeType="1" noTextEdit="1"/>
          </p:cNvSpPr>
          <p:nvPr>
            <p:ph type="title"/>
          </p:nvPr>
        </p:nvSpPr>
        <p:spPr>
          <a:xfrm>
            <a:off x="1187624" y="205978"/>
            <a:ext cx="7746064" cy="1933724"/>
          </a:xfrm>
          <a:blipFill rotWithShape="1">
            <a:blip r:embed="rId2"/>
            <a:stretch>
              <a:fillRect l="-1652" t="-5047" b="-5047"/>
            </a:stretch>
          </a:blipFill>
        </p:spPr>
        <p:txBody>
          <a:bodyPr/>
          <a:lstStyle/>
          <a:p>
            <a:r>
              <a:rPr lang="bs-Latn-BA" dirty="0">
                <a:noFill/>
              </a:rPr>
              <a:t> </a:t>
            </a:r>
          </a:p>
        </p:txBody>
      </p:sp>
      <p:sp>
        <p:nvSpPr>
          <p:cNvPr id="5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1215155" y="2217925"/>
            <a:ext cx="7498080" cy="2925575"/>
          </a:xfrm>
          <a:blipFill rotWithShape="1">
            <a:blip r:embed="rId3"/>
            <a:stretch>
              <a:fillRect t="-2917"/>
            </a:stretch>
          </a:blipFill>
        </p:spPr>
        <p:txBody>
          <a:bodyPr/>
          <a:lstStyle/>
          <a:p>
            <a:pPr>
              <a:buNone/>
            </a:pPr>
            <a:r>
              <a:rPr lang="bs-Latn-BA" dirty="0">
                <a:noFill/>
              </a:rPr>
              <a:t> 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828800" y="3028950"/>
            <a:ext cx="20162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536013"/>
            <a:ext cx="3810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ralelogram b zadata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819150"/>
            <a:ext cx="3117856" cy="4151252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657350"/>
            <a:ext cx="4202435" cy="1618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 descr="Paralelogram prim 1 naslov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209550"/>
            <a:ext cx="1991530" cy="428798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676400" y="1733550"/>
            <a:ext cx="20162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1"/>
            <a:ext cx="7790688" cy="819150"/>
          </a:xfrm>
        </p:spPr>
        <p:txBody>
          <a:bodyPr>
            <a:normAutofit/>
          </a:bodyPr>
          <a:lstStyle/>
          <a:p>
            <a:r>
              <a:rPr lang="sr-Cyrl-BA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Примјер 2:</a:t>
            </a:r>
            <a:endParaRPr lang="en-US" sz="2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3000" y="666750"/>
            <a:ext cx="7790688" cy="129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Основица паралелограма је 3,56</a:t>
            </a:r>
            <a:r>
              <a:rPr lang="sr-Latn-BA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6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 , а његова површина</a:t>
            </a:r>
            <a:r>
              <a:rPr lang="sr-Latn-BA" sz="2600" dirty="0" smtClean="0">
                <a:latin typeface="Times New Roman" pitchFamily="18" charset="0"/>
                <a:cs typeface="Times New Roman" pitchFamily="18" charset="0"/>
              </a:rPr>
              <a:t> 5,34     .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 Колика је висина која одговара овој основици?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1123950"/>
            <a:ext cx="304800" cy="384174"/>
          </a:xfrm>
          <a:prstGeom prst="rect">
            <a:avLst/>
          </a:prstGeom>
          <a:noFill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038350"/>
            <a:ext cx="3538071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 descr="Paralelogram prim 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1894077"/>
            <a:ext cx="3204665" cy="3249423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1524000" y="2647950"/>
            <a:ext cx="20162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1"/>
            <a:ext cx="7790688" cy="819150"/>
          </a:xfrm>
        </p:spPr>
        <p:txBody>
          <a:bodyPr>
            <a:normAutofit/>
          </a:bodyPr>
          <a:lstStyle/>
          <a:p>
            <a:r>
              <a:rPr lang="sr-Cyrl-BA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Примјер </a:t>
            </a:r>
            <a:r>
              <a:rPr lang="sr-Latn-BA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Cyrl-BA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3000" y="666750"/>
            <a:ext cx="7772400" cy="114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Двије сусједне странице паралелограма имају дужине</a:t>
            </a:r>
            <a:r>
              <a:rPr lang="sr-Latn-BA" sz="2200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sr-Latn-BA" sz="2200" i="1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sr-Latn-BA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sr-Latn-BA" sz="2200" dirty="0" smtClean="0">
                <a:latin typeface="Times New Roman" pitchFamily="18" charset="0"/>
                <a:cs typeface="Times New Roman" pitchFamily="18" charset="0"/>
              </a:rPr>
              <a:t> 32 </a:t>
            </a:r>
            <a:r>
              <a:rPr lang="sr-Latn-BA" sz="2200" i="1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. Првој страници одговара висина дужине</a:t>
            </a:r>
            <a:r>
              <a:rPr lang="sr-Latn-BA" sz="2200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sr-Latn-BA" sz="2200" i="1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. Израчунајмо дужину висине која одговара другој страници.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Content Placeholder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15616" y="1851670"/>
            <a:ext cx="7818072" cy="3096344"/>
          </a:xfrm>
          <a:prstGeom prst="rect">
            <a:avLst/>
          </a:prstGeom>
          <a:blipFill rotWithShape="1">
            <a:blip r:embed="rId2"/>
            <a:stretch>
              <a:fillRect t="-394"/>
            </a:stretch>
          </a:blipFill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bs-Latn-BA" sz="3200" b="0" i="0" u="none" strike="noStrike" kern="1200" cap="none" spc="0" normalizeH="0" baseline="0" noProof="0" smtClean="0">
                <a:ln>
                  <a:noFill/>
                </a:ln>
                <a:noFill/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bs-Latn-BA" sz="3200" b="0" i="0" u="none" strike="noStrike" kern="1200" cap="none" spc="0" normalizeH="0" baseline="0" noProof="0" dirty="0">
              <a:ln>
                <a:noFill/>
              </a:ln>
              <a:noFill/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571750"/>
            <a:ext cx="20574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1219200" y="2952750"/>
            <a:ext cx="20162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ЗАДАЋА: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71550"/>
            <a:ext cx="7866888" cy="2514600"/>
          </a:xfrm>
        </p:spPr>
        <p:txBody>
          <a:bodyPr>
            <a:normAutofit fontScale="92500" lnSpcReduction="10000"/>
          </a:bodyPr>
          <a:lstStyle/>
          <a:p>
            <a:pPr marL="282575" indent="-282575">
              <a:buFont typeface="Wingdings" pitchFamily="2" charset="2"/>
              <a:buChar char="ü"/>
              <a:tabLst>
                <a:tab pos="171450" algn="l"/>
              </a:tabLst>
            </a:pPr>
            <a:r>
              <a:rPr lang="sr-Cyrl-BA" sz="3000" b="1" u="sng" dirty="0" smtClean="0">
                <a:latin typeface="Arial" pitchFamily="34" charset="0"/>
                <a:cs typeface="Arial" pitchFamily="34" charset="0"/>
              </a:rPr>
              <a:t>Уџбеник</a:t>
            </a:r>
            <a:r>
              <a:rPr lang="sr-Cyrl-BA" sz="3000" u="sng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sr-Cyrl-BA" sz="3000" dirty="0" smtClean="0">
                <a:latin typeface="Arial" pitchFamily="34" charset="0"/>
                <a:cs typeface="Arial" pitchFamily="34" charset="0"/>
              </a:rPr>
              <a:t> страна </a:t>
            </a:r>
            <a:r>
              <a:rPr lang="sr-Cyrl-BA" sz="3000" b="1" dirty="0" smtClean="0">
                <a:latin typeface="Arial" pitchFamily="34" charset="0"/>
                <a:cs typeface="Arial" pitchFamily="34" charset="0"/>
              </a:rPr>
              <a:t>196</a:t>
            </a:r>
            <a:r>
              <a:rPr lang="sr-Cyrl-BA" sz="3000" dirty="0" smtClean="0">
                <a:latin typeface="Arial" pitchFamily="34" charset="0"/>
                <a:cs typeface="Arial" pitchFamily="34" charset="0"/>
              </a:rPr>
              <a:t>, задаци </a:t>
            </a:r>
            <a:r>
              <a:rPr lang="sr-Cyrl-BA" sz="3000" b="1" dirty="0" smtClean="0">
                <a:latin typeface="Arial" pitchFamily="34" charset="0"/>
                <a:cs typeface="Arial" pitchFamily="34" charset="0"/>
              </a:rPr>
              <a:t>1.</a:t>
            </a:r>
            <a:r>
              <a:rPr lang="sr-Cyrl-BA" sz="30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sr-Cyrl-BA" sz="3000" b="1" dirty="0" smtClean="0">
                <a:latin typeface="Arial" pitchFamily="34" charset="0"/>
                <a:cs typeface="Arial" pitchFamily="34" charset="0"/>
              </a:rPr>
              <a:t>2.</a:t>
            </a:r>
            <a:endParaRPr lang="sr-Latn-BA" sz="30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sr-Cyrl-BA" sz="3000" b="1" dirty="0" smtClean="0">
              <a:latin typeface="Arial" pitchFamily="34" charset="0"/>
              <a:cs typeface="Arial" pitchFamily="34" charset="0"/>
            </a:endParaRPr>
          </a:p>
          <a:p>
            <a:pPr marL="282575" indent="-282575">
              <a:buFont typeface="Wingdings" pitchFamily="2" charset="2"/>
              <a:buChar char="ü"/>
            </a:pPr>
            <a:r>
              <a:rPr lang="sr-Cyrl-BA" sz="3000" b="1" u="sng" dirty="0" smtClean="0">
                <a:latin typeface="Arial" pitchFamily="34" charset="0"/>
                <a:cs typeface="Arial" pitchFamily="34" charset="0"/>
              </a:rPr>
              <a:t>Збирка задатака</a:t>
            </a:r>
            <a:r>
              <a:rPr lang="sr-Cyrl-BA" sz="3000" u="sng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sr-Cyrl-BA" sz="3000" dirty="0" smtClean="0">
                <a:latin typeface="Arial" pitchFamily="34" charset="0"/>
                <a:cs typeface="Arial" pitchFamily="34" charset="0"/>
              </a:rPr>
              <a:t>страна </a:t>
            </a:r>
            <a:r>
              <a:rPr lang="sr-Cyrl-BA" sz="3000" b="1" dirty="0" smtClean="0">
                <a:latin typeface="Arial" pitchFamily="34" charset="0"/>
                <a:cs typeface="Arial" pitchFamily="34" charset="0"/>
              </a:rPr>
              <a:t>91</a:t>
            </a:r>
            <a:r>
              <a:rPr lang="sr-Cyrl-BA" sz="3000" dirty="0" smtClean="0">
                <a:latin typeface="Arial" pitchFamily="34" charset="0"/>
                <a:cs typeface="Arial" pitchFamily="34" charset="0"/>
              </a:rPr>
              <a:t>, задатак </a:t>
            </a:r>
            <a:r>
              <a:rPr lang="sr-Latn-BA" sz="3000" b="1" dirty="0" smtClean="0">
                <a:latin typeface="Arial" pitchFamily="34" charset="0"/>
                <a:cs typeface="Arial" pitchFamily="34" charset="0"/>
              </a:rPr>
              <a:t>839</a:t>
            </a:r>
            <a:r>
              <a:rPr lang="sr-Latn-BA" sz="3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r-Cyrl-BA" sz="30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sr-Cyrl-BA" sz="3000" b="1" dirty="0" smtClean="0">
                <a:latin typeface="Arial" pitchFamily="34" charset="0"/>
                <a:cs typeface="Arial" pitchFamily="34" charset="0"/>
              </a:rPr>
              <a:t>842</a:t>
            </a:r>
            <a:r>
              <a:rPr lang="sr-Cyrl-BA" sz="24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sr-Cyrl-BA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4" name="Picture 6" descr="Doing homework do my homework clipart business plan canada writer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3461812"/>
            <a:ext cx="3352800" cy="168168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7718</TotalTime>
  <Words>99</Words>
  <Application>Microsoft Office PowerPoint</Application>
  <PresentationFormat>On-screen Show (16:9)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Times New Roman</vt:lpstr>
      <vt:lpstr>Verdana</vt:lpstr>
      <vt:lpstr>Arial</vt:lpstr>
      <vt:lpstr>Wingdings</vt:lpstr>
      <vt:lpstr>Wingdings 2</vt:lpstr>
      <vt:lpstr>Gill Sans MT</vt:lpstr>
      <vt:lpstr>Solstice</vt:lpstr>
      <vt:lpstr>PowerPoint Presentation</vt:lpstr>
      <vt:lpstr>ПОВРШИНА ПАРАЛЕЛОГРАМА</vt:lpstr>
      <vt:lpstr>Површина паралелограма</vt:lpstr>
      <vt:lpstr>Површина паралелограма</vt:lpstr>
      <vt:lpstr> </vt:lpstr>
      <vt:lpstr>PowerPoint Presentation</vt:lpstr>
      <vt:lpstr>Примјер 2:</vt:lpstr>
      <vt:lpstr>Примјер 3:</vt:lpstr>
      <vt:lpstr>ЗАДАЋА: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1</dc:creator>
  <cp:lastModifiedBy>Dragan</cp:lastModifiedBy>
  <cp:revision>90</cp:revision>
  <dcterms:modified xsi:type="dcterms:W3CDTF">2020-05-26T19:24:42Z</dcterms:modified>
</cp:coreProperties>
</file>