
<file path=[Content_Types].xml><?xml version="1.0" encoding="utf-8"?>
<Types xmlns="http://schemas.openxmlformats.org/package/2006/content-types">
  <Default Extension="bmp" ContentType="image/bmp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3" r:id="rId6"/>
    <p:sldId id="264" r:id="rId7"/>
    <p:sldId id="265" r:id="rId8"/>
    <p:sldId id="266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3" r:id="rId19"/>
    <p:sldId id="277" r:id="rId20"/>
    <p:sldId id="27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9E1E7F64-0923-4A8C-8C57-8DA53D5B4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9478849-EFF2-4DE4-983C-8EE3FA1EB9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7659007-D861-4E94-9C3A-A056785E9B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510B89F-E2F1-498D-89E6-BBD1F7A83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9B98270E-648F-4E36-B844-0EDB47720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658" y="1572807"/>
            <a:ext cx="3259415" cy="3135379"/>
          </a:xfrm>
        </p:spPr>
        <p:txBody>
          <a:bodyPr>
            <a:norm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225" y="4708186"/>
            <a:ext cx="2978282" cy="9922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 СТЕРИЈА ПОПОВИЋ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995C69-4AEB-4B61-A1BC-07BBDF512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7" r="14816"/>
          <a:stretch/>
        </p:blipFill>
        <p:spPr>
          <a:xfrm>
            <a:off x="1200146" y="645106"/>
            <a:ext cx="4337718" cy="556466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FD928195-4D39-4483-8E9C-DDEF45288D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D3C3AEFB-A180-42BA-A986-808141512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BDC660CB-86B2-4824-BAAF-665CD18892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6355DF17-4368-44AA-A15E-16C1FC1482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B21C61-D155-45BD-BF5E-DE59A0AE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5" r="1" b="1393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91D1FF4-7F97-4936-9A4C-9FB71D8FB4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CE4A48-EF57-4E23-92BB-9803DD5A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94" y="1320800"/>
            <a:ext cx="6281928" cy="485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ФЕМА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стиди се рада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мислила је да је </a:t>
            </a:r>
            <a:r>
              <a:rPr lang="sr-Cyrl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ноблес</a:t>
            </a:r>
          </a:p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мијења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 према блиским људима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облачи скупоцјене бијеле хаљине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жели да уђе у високо друштво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њена девиза </a:t>
            </a:r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„једној руци држи звонце, а у другој лепезу“</a:t>
            </a:r>
          </a:p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вријеђа кћерку и брата</a:t>
            </a:r>
          </a:p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лоше говори о мужу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3DF830-C482-4424-BE07-11CEA658A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1" r="23105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891D1FF4-7F97-4936-9A4C-9FB71D8FB4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85D409-7A7B-49CE-8505-90E752E4B3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7880" y="1939544"/>
            <a:ext cx="6281928" cy="36484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КАО ФЕМИНО ОГЛЕДАЛО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Фемин језик је: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искварених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њемачких и француских ријечи:</a:t>
            </a:r>
          </a:p>
          <a:p>
            <a:pPr marL="0" indent="0">
              <a:buNone/>
            </a:pP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компламент – комплимент, рифтик – рихтиг,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инпретиненција – импертинеција...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изговара их тако што промијени редослијед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вулгарним ријечима: кћерку назива кравом,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мућурлом,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паорентином.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2C8DCBC9-E0DE-46B3-8FAE-C5C151378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97173-593E-465F-B452-84E4D600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80033"/>
            <a:ext cx="6281928" cy="993167"/>
          </a:xfrm>
        </p:spPr>
        <p:txBody>
          <a:bodyPr>
            <a:norm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СПОРЕДНИ ЛИКОВИ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8CF95B-1662-4270-8770-932BDC3B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605280"/>
            <a:ext cx="6281928" cy="48768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ЕВИЦА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изненађена мајчиним понашањем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вриједна, добродушна, поштена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свјесна свог сталежа, али не жели да га мијења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искрено воли ујака и лијепо говори о оцу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трпи на себи мидер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жели да облачи скупоцјене хаљине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ВАСИЛИЈЕ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искрено воли Евицу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вриједан, искрен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реалан однос према животу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збуњен Феминим понашањем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946B6B-8F08-4CA2-BDBD-26D17031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358" y="3515360"/>
            <a:ext cx="2400423" cy="2966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AFD3D2-ABB0-43D1-9822-8D2FE860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08" y="375835"/>
            <a:ext cx="2400423" cy="31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455F7F3-3A58-4BBB-95C7-CF706F9FFA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E3D314-6F93-4D91-8C0F-E92657F465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01067D-D97E-417F-826B-A86C40CE02BF}"/>
              </a:ext>
            </a:extLst>
          </p:cNvPr>
          <p:cNvSpPr/>
          <p:nvPr/>
        </p:nvSpPr>
        <p:spPr>
          <a:xfrm>
            <a:off x="357123" y="3699051"/>
            <a:ext cx="417474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жели да мијења име, да постане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Ханц,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 он није пединтер него је шегрт, „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мени отац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казивао 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немчим, него да останем који сам”,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чува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идентитет.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9AD15B-F1A7-4AD1-84A4-43E2017D3A00}"/>
              </a:ext>
            </a:extLst>
          </p:cNvPr>
          <p:cNvSpPr txBox="1"/>
          <p:nvPr/>
        </p:nvSpPr>
        <p:spPr>
          <a:xfrm>
            <a:off x="5679440" y="1166842"/>
            <a:ext cx="5738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МИТАР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резонер у дјелу, неко ко заблудјелу особу враћа на прави пут;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занатлија који у свом раду виде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бољитак;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осуђује Фемину покондиреност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садашње вријеме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„...проклета мода јако је обвладала”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оворећи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негативном контексту о моди, Митар као узор истиче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своју мајку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се и удала и сахранила у вјенчаној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хаљини;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Митрови сукоби са Фемом су судар старог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подсјећа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зло кад прост човјек дигне нос на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високо.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0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A02E5-2298-441D-BB6C-BA69CDC8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CF0D8-3535-468F-A688-6D70D9A7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20" y="2014194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Видјела жаба да се коњ поткива, па и она дигла ногу.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Одијело не чини човјека.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увијек одаје човјека, био он паметан или глуп.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Доброта, неизвјештаченост и скромност су врлине које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његовати.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Frog">
            <a:extLst>
              <a:ext uri="{FF2B5EF4-FFF2-40B4-BE49-F238E27FC236}">
                <a16:creationId xmlns="" xmlns:a16="http://schemas.microsoft.com/office/drawing/2014/main" id="{C4E1D9F6-74D7-44CD-961C-FC88509A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720" y="1819242"/>
            <a:ext cx="782320" cy="659798"/>
          </a:xfrm>
          <a:prstGeom prst="rect">
            <a:avLst/>
          </a:prstGeom>
        </p:spPr>
      </p:pic>
      <p:pic>
        <p:nvPicPr>
          <p:cNvPr id="7" name="Graphic 6" descr="Suit">
            <a:extLst>
              <a:ext uri="{FF2B5EF4-FFF2-40B4-BE49-F238E27FC236}">
                <a16:creationId xmlns="" xmlns:a16="http://schemas.microsoft.com/office/drawing/2014/main" id="{D2B55250-0091-40BA-B200-563193CC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5440" y="2580639"/>
            <a:ext cx="812800" cy="773365"/>
          </a:xfrm>
          <a:prstGeom prst="rect">
            <a:avLst/>
          </a:prstGeom>
        </p:spPr>
      </p:pic>
      <p:pic>
        <p:nvPicPr>
          <p:cNvPr id="9" name="Graphic 8" descr="Tongue">
            <a:extLst>
              <a:ext uri="{FF2B5EF4-FFF2-40B4-BE49-F238E27FC236}">
                <a16:creationId xmlns="" xmlns:a16="http://schemas.microsoft.com/office/drawing/2014/main" id="{5723051D-BB78-4A31-8BDD-B03CA001C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0960" y="3429000"/>
            <a:ext cx="660400" cy="659797"/>
          </a:xfrm>
          <a:prstGeom prst="rect">
            <a:avLst/>
          </a:prstGeom>
        </p:spPr>
      </p:pic>
      <p:sp>
        <p:nvSpPr>
          <p:cNvPr id="10" name="Arrow: Notched Right 9">
            <a:extLst>
              <a:ext uri="{FF2B5EF4-FFF2-40B4-BE49-F238E27FC236}">
                <a16:creationId xmlns="" xmlns:a16="http://schemas.microsoft.com/office/drawing/2014/main" id="{FC9E5C40-64FF-4E58-885C-82E8838BB3C9}"/>
              </a:ext>
            </a:extLst>
          </p:cNvPr>
          <p:cNvSpPr/>
          <p:nvPr/>
        </p:nvSpPr>
        <p:spPr>
          <a:xfrm>
            <a:off x="944880" y="1995131"/>
            <a:ext cx="883920" cy="483909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="" xmlns:a16="http://schemas.microsoft.com/office/drawing/2014/main" id="{257B499A-E289-44B8-BB8F-3BBEA3206A32}"/>
              </a:ext>
            </a:extLst>
          </p:cNvPr>
          <p:cNvSpPr/>
          <p:nvPr/>
        </p:nvSpPr>
        <p:spPr>
          <a:xfrm>
            <a:off x="914400" y="2757733"/>
            <a:ext cx="883920" cy="48390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="" xmlns:a16="http://schemas.microsoft.com/office/drawing/2014/main" id="{AE1AA1CC-ACBE-4304-A56F-1E74A683E19F}"/>
              </a:ext>
            </a:extLst>
          </p:cNvPr>
          <p:cNvSpPr/>
          <p:nvPr/>
        </p:nvSpPr>
        <p:spPr>
          <a:xfrm>
            <a:off x="944880" y="3496245"/>
            <a:ext cx="883920" cy="4839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="" xmlns:a16="http://schemas.microsoft.com/office/drawing/2014/main" id="{39309248-DA8D-4352-B64F-5EE4A215832A}"/>
              </a:ext>
            </a:extLst>
          </p:cNvPr>
          <p:cNvSpPr/>
          <p:nvPr/>
        </p:nvSpPr>
        <p:spPr>
          <a:xfrm>
            <a:off x="944880" y="4288778"/>
            <a:ext cx="883920" cy="48390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E5407-06EF-476E-94A2-13F2C1FB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УНИВЕРЗАЛНА ПОРУКА ДЈЕЛА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24C5B5-2B11-49F6-BF1D-4A0E6ABB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13120" cy="3931920"/>
          </a:xfrm>
        </p:spPr>
        <p:txBody>
          <a:bodyPr>
            <a:norm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комедија се може примијенити на свако друштво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свако вријеме.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Фема се данас узима као оличење покондирености.</a:t>
            </a:r>
          </a:p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Цијела комедија је усмјерна да се у први план истакне идеја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штетном дјеловању неких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појава,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ликови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носе печат своје средине.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ликове Стерија је приказао и исмијао наличје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ондашњег друштва и њихову жељу да одбаце своју традицију и културу,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приме туђинску за коју нису дорасли.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umpkin">
            <a:extLst>
              <a:ext uri="{FF2B5EF4-FFF2-40B4-BE49-F238E27FC236}">
                <a16:creationId xmlns="" xmlns:a16="http://schemas.microsoft.com/office/drawing/2014/main" id="{90CAF3E9-FA6D-417E-9948-FF95DF26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840" y="2103120"/>
            <a:ext cx="26416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3601F3-29E4-44DF-A362-A0864FF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85260CB-B8C0-4626-BCDE-C699E19C1054}"/>
              </a:ext>
            </a:extLst>
          </p:cNvPr>
          <p:cNvGrpSpPr/>
          <p:nvPr/>
        </p:nvGrpSpPr>
        <p:grpSpPr>
          <a:xfrm>
            <a:off x="1066800" y="2524024"/>
            <a:ext cx="1017472" cy="1017472"/>
            <a:chOff x="5214760" y="2566222"/>
            <a:chExt cx="1017472" cy="1017472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B7DF1AF-B93E-4C9E-BC7C-BA3117EE3689}"/>
                </a:ext>
              </a:extLst>
            </p:cNvPr>
            <p:cNvSpPr/>
            <p:nvPr/>
          </p:nvSpPr>
          <p:spPr>
            <a:xfrm>
              <a:off x="5214760" y="2566222"/>
              <a:ext cx="1017472" cy="101747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="" xmlns:a16="http://schemas.microsoft.com/office/drawing/2014/main" id="{13DD8163-18A1-46E4-89E5-97762EA75575}"/>
                </a:ext>
              </a:extLst>
            </p:cNvPr>
            <p:cNvSpPr txBox="1"/>
            <p:nvPr/>
          </p:nvSpPr>
          <p:spPr>
            <a:xfrm>
              <a:off x="5363765" y="2715227"/>
              <a:ext cx="719462" cy="71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259584-0B6B-49D8-8D22-D2A7F4FAB9D0}"/>
              </a:ext>
            </a:extLst>
          </p:cNvPr>
          <p:cNvGrpSpPr/>
          <p:nvPr/>
        </p:nvGrpSpPr>
        <p:grpSpPr>
          <a:xfrm>
            <a:off x="2084274" y="3035274"/>
            <a:ext cx="8445711" cy="1167815"/>
            <a:chOff x="3363143" y="453531"/>
            <a:chExt cx="1570813" cy="116781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885A9F-6F75-4402-AE1D-6149336653A6}"/>
                </a:ext>
              </a:extLst>
            </p:cNvPr>
            <p:cNvSpPr/>
            <p:nvPr/>
          </p:nvSpPr>
          <p:spPr>
            <a:xfrm>
              <a:off x="3363143" y="453531"/>
              <a:ext cx="1526209" cy="1017981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C1E681C-1577-4BA9-9874-4D8F36F7DFCF}"/>
                </a:ext>
              </a:extLst>
            </p:cNvPr>
            <p:cNvSpPr txBox="1"/>
            <p:nvPr/>
          </p:nvSpPr>
          <p:spPr>
            <a:xfrm>
              <a:off x="3363143" y="603365"/>
              <a:ext cx="1570813" cy="101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0904" rIns="120904" bIns="120904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Написати есеј на тему </a:t>
              </a:r>
              <a:r>
                <a:rPr lang="sr-Cyrl-BA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Свако вријеме има своје Феме</a:t>
              </a:r>
              <a:r>
                <a:rPr lang="sr-Cyrl-BA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r-Cyrl-B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20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9A624-C196-4D3E-A0C7-989D555C0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Bells">
            <a:extLst>
              <a:ext uri="{FF2B5EF4-FFF2-40B4-BE49-F238E27FC236}">
                <a16:creationId xmlns="" xmlns:a16="http://schemas.microsoft.com/office/drawing/2014/main" id="{69384E87-29DB-49B0-8251-112649C18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7200" y="4109720"/>
            <a:ext cx="914400" cy="914400"/>
          </a:xfrm>
          <a:prstGeom prst="rect">
            <a:avLst/>
          </a:prstGeom>
        </p:spPr>
      </p:pic>
      <p:pic>
        <p:nvPicPr>
          <p:cNvPr id="8" name="Graphic 7" descr="Bells">
            <a:extLst>
              <a:ext uri="{FF2B5EF4-FFF2-40B4-BE49-F238E27FC236}">
                <a16:creationId xmlns="" xmlns:a16="http://schemas.microsoft.com/office/drawing/2014/main" id="{13297A96-418A-49D0-AEA4-306BB276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120" y="4109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9" y="1700011"/>
            <a:ext cx="54248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ЈУ ОШ „БРАНКО РАДИ</a:t>
            </a:r>
            <a:r>
              <a:rPr lang="sr-Cyrl-BA" dirty="0"/>
              <a:t>Ч</a:t>
            </a:r>
            <a:r>
              <a:rPr lang="sr-Cyrl-BA" dirty="0" smtClean="0"/>
              <a:t>ЕВИЋ“</a:t>
            </a:r>
            <a:endParaRPr lang="sr-Latn-BA" dirty="0" smtClean="0"/>
          </a:p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ШКОЛСКИ ЧАС – СРПСКИ ЈЕЗИК</a:t>
            </a:r>
          </a:p>
          <a:p>
            <a:endParaRPr lang="sr-Cyrl-BA" dirty="0" smtClean="0"/>
          </a:p>
          <a:p>
            <a:r>
              <a:rPr lang="sr-Cyrl-BA" dirty="0" smtClean="0"/>
              <a:t>НАСТАВНИК: ЈЕЛЕНА СЕКУЛИЋ</a:t>
            </a:r>
            <a:endParaRPr lang="sr-Cyrl-BA" dirty="0"/>
          </a:p>
          <a:p>
            <a:r>
              <a:rPr lang="sr-Cyrl-BA" dirty="0" smtClean="0"/>
              <a:t>РАЗРЕД:</a:t>
            </a:r>
            <a:r>
              <a:rPr lang="sr-Latn-BA" dirty="0" smtClean="0"/>
              <a:t> VIII</a:t>
            </a:r>
            <a:endParaRPr lang="sr-Cyrl-BA" dirty="0" smtClean="0"/>
          </a:p>
          <a:p>
            <a:r>
              <a:rPr lang="sr-Cyrl-BA" dirty="0" smtClean="0"/>
              <a:t>ВРИЈЕМЕ ЕМИТОВАЊА: 21. МАЈ 2020.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99FE9C-D8F9-4F9B-B95B-608C3EF6B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E1605C1-ED2D-4AAA-BD9C-24B82055FC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E8DFA4F8-B856-483B-85AE-5CDF5A5F13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FC9FCC7-29B1-433A-AC58-FEAE48D84C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01B292-102D-4764-A639-9C733383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46" y="616175"/>
            <a:ext cx="4572418" cy="4263779"/>
          </a:xfrm>
          <a:prstGeom prst="rect">
            <a:avLst/>
          </a:prstGeom>
        </p:spPr>
      </p:pic>
      <p:pic>
        <p:nvPicPr>
          <p:cNvPr id="6" name="Graphic 5" descr="Closed quotation mark">
            <a:extLst>
              <a:ext uri="{FF2B5EF4-FFF2-40B4-BE49-F238E27FC236}">
                <a16:creationId xmlns="" xmlns:a16="http://schemas.microsoft.com/office/drawing/2014/main" id="{7A002108-5B0A-44D2-BAA7-C4331AA4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069" y="5033994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BD5B93-D1FE-4587-B23C-7ED627A309A9}"/>
              </a:ext>
            </a:extLst>
          </p:cNvPr>
          <p:cNvSpPr/>
          <p:nvPr/>
        </p:nvSpPr>
        <p:spPr>
          <a:xfrm>
            <a:off x="1309469" y="5244315"/>
            <a:ext cx="4278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знам само за један хумор, један, једини,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онај који изазивајући смех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уснама, ублажава суровост живота.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9631BA6-1CE7-41E6-8BFE-2653A385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324" y="343043"/>
            <a:ext cx="4537876" cy="688366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писцу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959ABC-1A95-4423-929B-64D5813BD10A}"/>
              </a:ext>
            </a:extLst>
          </p:cNvPr>
          <p:cNvSpPr/>
          <p:nvPr/>
        </p:nvSpPr>
        <p:spPr>
          <a:xfrm>
            <a:off x="6410092" y="126915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Јован Стерија Поповић сматра се оснивачем српске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драме. </a:t>
            </a:r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рви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 један од најбољих српских комедиографа.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 је у Вршцу.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Завршио је гимназију и правне науке.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Осам година је био министар просвјете у Србији.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је од оснивача Академије наука, Народне библиотеке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Народног музеја. 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Увео гимнастику као наставни предмет у школе.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Писао уџбенике.</a:t>
            </a:r>
          </a:p>
          <a:p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Најпознатије комедије: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 жена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 Јања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Лажа и </a:t>
            </a:r>
            <a:r>
              <a:rPr lang="sr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паралажа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Родољупци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њима је исмијавао помодарство,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тврдичлук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лаж, лажно родољубље.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Стерија,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једној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преписци.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обавјештава Вука да је након дугог лутања 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једва пронашао прави пут и окренуо се комедији.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 му пише: </a:t>
            </a:r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се најбоље да поправити кад се својим </a:t>
            </a:r>
          </a:p>
          <a:p>
            <a:r>
              <a:rPr lang="sr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будалаштинама смеје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99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50C15-1834-44C2-A7B0-1ABB01D4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268C8A-502B-4216-91FB-95641920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Ријеч грчког поријекла и значи </a:t>
            </a:r>
            <a:r>
              <a:rPr lang="sr-Cyrl-BA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радња.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Драма је намијењена извођењу на позорници или сцени.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Улогу ликова преузимају глумци, а њихова игра у позоришту посебна је умјетност и зове се глума.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Њихов говор на сцени је сценски говор.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Радња чини основу драме: ликови се откривају кроз дијалог, понекад и монолог (када личност говори сама на сцени, исказује своје мисли и осјећања).</a:t>
            </a:r>
          </a:p>
          <a:p>
            <a:pPr marL="342900" indent="-342900"/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Радња драме дијели се на чинове, а чинови на појаве или сцене.</a:t>
            </a:r>
          </a:p>
          <a:p>
            <a:pPr marL="342900" indent="-342900"/>
            <a:r>
              <a:rPr lang="sr-Cyrl-BA" b="1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драме</a:t>
            </a:r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: трагедија, комедија и драма у ужем смислу.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ourt">
            <a:extLst>
              <a:ext uri="{FF2B5EF4-FFF2-40B4-BE49-F238E27FC236}">
                <a16:creationId xmlns="" xmlns:a16="http://schemas.microsoft.com/office/drawing/2014/main" id="{8E72E44D-ECE1-4DD9-A6AD-34135597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5D19F-A66F-46B6-8FE9-57F2498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Комедија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197FA9-5958-4F61-93F5-B58181BA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Приказује комичну или смијешну страну свакодневног живота обичних људи. 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Смисао комичног огледа се у нескладу између жеље јунака и немогућности да се те жеље остваре.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 комедије открива и исмијава разне људске слабости: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лаж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уображеност или покондиреност, тврдичлук, зле жене, скоројевиће, улизице...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 драме се свему томе подсмијева јер жели да то нестане и да  човјек и друштво буду бољи.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Стерија каже да је циљ комедије да забави и поучи.</a:t>
            </a:r>
          </a:p>
          <a:p>
            <a:pPr>
              <a:lnSpc>
                <a:spcPct val="90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Подврсте комедије су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комедија ситуације.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Drama">
            <a:extLst>
              <a:ext uri="{FF2B5EF4-FFF2-40B4-BE49-F238E27FC236}">
                <a16:creationId xmlns="" xmlns:a16="http://schemas.microsoft.com/office/drawing/2014/main" id="{BAD267F7-C70A-45B2-B1E2-81E69897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920" y="2270759"/>
            <a:ext cx="3190240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290B8E-2A02-4D99-9DE6-F65ECD25291E}"/>
              </a:ext>
            </a:extLst>
          </p:cNvPr>
          <p:cNvSpPr txBox="1"/>
          <p:nvPr/>
        </p:nvSpPr>
        <p:spPr>
          <a:xfrm>
            <a:off x="1622880" y="1659285"/>
            <a:ext cx="9126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или комедија нарави</a:t>
            </a:r>
            <a:r>
              <a:rPr lang="sr-Cyrl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врста је комедије у којој се  под комедиографску лупу стављају изобличене мане појединца које прерастају у страсти: тврдичлук, уображеност, дволичност, хвалисавост, примитивизам.</a:t>
            </a:r>
          </a:p>
          <a:p>
            <a:pPr algn="just"/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Комедија карактера је </a:t>
            </a:r>
            <a:r>
              <a:rPr lang="sr-Cyrl-B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</a:t>
            </a:r>
            <a:r>
              <a:rPr lang="sr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тиква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Јована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Стерије Поповића.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3F81E4-3041-41FC-851B-8D141AB3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3" r="2913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891D1FF4-7F97-4936-9A4C-9FB71D8FB4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6F87B-A549-4BEC-A013-DD4495A9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37" y="642401"/>
            <a:ext cx="7022041" cy="1744183"/>
          </a:xfrm>
        </p:spPr>
        <p:txBody>
          <a:bodyPr>
            <a:normAutofit/>
          </a:bodyPr>
          <a:lstStyle/>
          <a:p>
            <a:r>
              <a:rPr lang="sr-Cyrl-C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Локализација одломка: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AACB33-8496-4F42-AF94-4A5B85C1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2386584"/>
            <a:ext cx="7305040" cy="3648456"/>
          </a:xfrm>
        </p:spPr>
        <p:txBody>
          <a:bodyPr>
            <a:normAutofit/>
          </a:bodyPr>
          <a:lstStyle/>
          <a:p>
            <a:r>
              <a:rPr lang="sr-Cyrl-C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Покондирена тиква је слика пропадања војвођанског грађанског друштва прве половине 19. вијека и нестајања старих патријархалних схватања појавом новог начина живота и понашања у Војводини по европским узорима. Фема је била  жена Пере опанчара. Кад јој је муж умро, одлучила је да живи по моди. Помодарство је било честа појава у грађанском друштву Војводине почетком 19. вијека, које се обогатило и почело да  се преко сваке мјере поводи за туђим утицајем.  Циљ му је био да опонаша високе бечке и паришке кругове у одијевању, говору и понашању. Стерија и други наши писци у својим дјелима исмијавали су ту појаву.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3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A3213F-A59C-4401-839C-9A46F90E6226}"/>
              </a:ext>
            </a:extLst>
          </p:cNvPr>
          <p:cNvSpPr txBox="1"/>
          <p:nvPr/>
        </p:nvSpPr>
        <p:spPr>
          <a:xfrm>
            <a:off x="843424" y="889843"/>
            <a:ext cx="6451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Шта је покондирена тиква?</a:t>
            </a:r>
          </a:p>
          <a:p>
            <a:pPr algn="just"/>
            <a:endParaRPr lang="sr-Cyrl-B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ријеч грчког поријекла и означава 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трбушасту чашу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лијепо обликован суд у којем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чувало вино 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друга скупоцјена пића.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 је украшен и израђен од племенитих метала.</a:t>
            </a:r>
          </a:p>
          <a:p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Тиква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стари израз за суд који је служио за преручавање воде из посуде.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једноставна посуда израђена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од тикве,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којој је и добила назив.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пренесеном значењу тиква је оличење простоте.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 </a:t>
            </a:r>
            <a:r>
              <a:rPr lang="sr-Cyrl-B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покондирена тиква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 тикву која је уобразила да је кондир.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„Покондирити се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уобразити се, замишљати се вишим и вреднијим него што јеси.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50D3BD-BDD5-4856-A07C-61FF94B2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909320"/>
            <a:ext cx="3845560" cy="503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34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A8C6BC2-E9E2-4780-8A41-064073CD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70450CF-22E9-4B1D-B146-30FEE770C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0238079-1F65-476A-BC6C-F2D3BD268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3740C935-D2D3-4F63-A4DA-CD768BB3F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E8D8045-0F80-4964-B591-0D599AB42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AF8A5889-0EE6-4E19-98FE-29F79E987B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1B0FE4C3-64BE-4A2B-818D-4D8447934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54670D04-30D8-487E-A3F4-0655E4801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2B9B3A6-E1DE-4B05-9E3B-69AA179640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40D7F7C1-416D-4004-A948-BF6722A1F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D2B80E-0905-4E89-85F4-80707D81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sr-Cyrl-BA" sz="6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7E5A1B-31F2-42E1-999F-AE8DAFE5CE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3688" y="5124222"/>
            <a:ext cx="10397029" cy="63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sr-Cyrl-BA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Исмијавање помодарства које води у смијешну и ружну извјештаченост.</a:t>
            </a:r>
            <a:endParaRPr lang="en-US" sz="24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E43580A9-5004-40E4-A1DC-63E6B4AE4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68">
            <a:extLst>
              <a:ext uri="{FF2B5EF4-FFF2-40B4-BE49-F238E27FC236}">
                <a16:creationId xmlns="" xmlns:a16="http://schemas.microsoft.com/office/drawing/2014/main" id="{C6F2D1F0-EC99-445C-83D1-A40DD1B0D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0">
            <a:extLst>
              <a:ext uri="{FF2B5EF4-FFF2-40B4-BE49-F238E27FC236}">
                <a16:creationId xmlns="" xmlns:a16="http://schemas.microsoft.com/office/drawing/2014/main" id="{03847746-0DD2-4849-B8F1-0C078E28D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72">
            <a:extLst>
              <a:ext uri="{FF2B5EF4-FFF2-40B4-BE49-F238E27FC236}">
                <a16:creationId xmlns="" xmlns:a16="http://schemas.microsoft.com/office/drawing/2014/main" id="{8A21A06E-1802-4D35-B16B-A464B11AC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763EFA-EA07-4D0A-ADC6-885A3516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395172"/>
            <a:ext cx="7437116" cy="23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4DEDA-6477-46E6-A017-31F02CE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ЛИК – ФЕМА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47B46-4F2F-4746-8B82-B30EAAAE03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="" xmlns:a16="http://schemas.microsoft.com/office/drawing/2014/main" id="{A54E8A8E-D194-4D55-92A3-6B0799722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13B132-DD71-4128-B88A-E4D62E5A3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r="553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3BC8A8-C58C-48AE-836C-2CF2EBB2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8"/>
            <a:ext cx="4602152" cy="3831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ЈЕ ЗАИСТА ФЕМА?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опанчара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радила је тешке послове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била је изложена непријатном мирису штављене коже и хемикалијама за њихову прераду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се осјећала као жена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и груба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ручала је са послугом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B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интелектуално </a:t>
            </a:r>
            <a:r>
              <a:rPr lang="sr-Cyrl-B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 духовно празна (као тиква)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98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58583-3BF2-49DD-B2F1-0E7456A4E1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821B79-AD0B-4D14-A179-D860A55FA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A6D35-17B7-413E-98AB-823CBCB8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Savon</vt:lpstr>
      <vt:lpstr>ПОКОНДИРЕНА ТИКВА</vt:lpstr>
      <vt:lpstr>О писцу</vt:lpstr>
      <vt:lpstr>ДРАМА</vt:lpstr>
      <vt:lpstr>          Комедија</vt:lpstr>
      <vt:lpstr>PowerPoint Presentation</vt:lpstr>
      <vt:lpstr> Локализација одломка:</vt:lpstr>
      <vt:lpstr>PowerPoint Presentation</vt:lpstr>
      <vt:lpstr>Тема:</vt:lpstr>
      <vt:lpstr>ГЛАВНИ ЛИК – ФЕМА</vt:lpstr>
      <vt:lpstr>PowerPoint Presentation</vt:lpstr>
      <vt:lpstr>PowerPoint Presentation</vt:lpstr>
      <vt:lpstr>СПОРЕДНИ ЛИКОВИ</vt:lpstr>
      <vt:lpstr>PowerPoint Presentation</vt:lpstr>
      <vt:lpstr>ПОРУКЕ</vt:lpstr>
      <vt:lpstr>УНИВЕРЗАЛНА ПОРУКА ДЈЕЛА</vt:lpstr>
      <vt:lpstr>ДОМАЋИ ЗАДАТАК</vt:lpstr>
      <vt:lpstr>ХВАЛА НА ПАЖЊИ!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2020-05-18T14:26:17Z</dcterms:created>
  <dcterms:modified xsi:type="dcterms:W3CDTF">2020-05-21T15:33:13Z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bac993-578d-4fb6-a024-e1968d57a18c_Enabled">
    <vt:lpwstr>True</vt:lpwstr>
  </property>
  <property fmtid="{D5CDD505-2E9C-101B-9397-08002B2CF9AE}" pid="3" name="MSIP_Label_1ebac993-578d-4fb6-a024-e1968d57a18c_SiteId">
    <vt:lpwstr>ae4df1f7-611e-444f-897e-f964e1205171</vt:lpwstr>
  </property>
  <property fmtid="{D5CDD505-2E9C-101B-9397-08002B2CF9AE}" pid="4" name="MSIP_Label_1ebac993-578d-4fb6-a024-e1968d57a18c_Owner">
    <vt:lpwstr>as251631@ncr.com</vt:lpwstr>
  </property>
  <property fmtid="{D5CDD505-2E9C-101B-9397-08002B2CF9AE}" pid="5" name="MSIP_Label_1ebac993-578d-4fb6-a024-e1968d57a18c_SetDate">
    <vt:lpwstr>2020-05-18T14:38:03.1329211Z</vt:lpwstr>
  </property>
  <property fmtid="{D5CDD505-2E9C-101B-9397-08002B2CF9AE}" pid="6" name="MSIP_Label_1ebac993-578d-4fb6-a024-e1968d57a18c_Name">
    <vt:lpwstr>Personal</vt:lpwstr>
  </property>
  <property fmtid="{D5CDD505-2E9C-101B-9397-08002B2CF9AE}" pid="7" name="MSIP_Label_1ebac993-578d-4fb6-a024-e1968d57a18c_Application">
    <vt:lpwstr>Microsoft Azure Information Protection</vt:lpwstr>
  </property>
  <property fmtid="{D5CDD505-2E9C-101B-9397-08002B2CF9AE}" pid="8" name="MSIP_Label_1ebac993-578d-4fb6-a024-e1968d57a18c_ActionId">
    <vt:lpwstr>c48a53ef-890f-4916-9ee0-973f29b85fbe</vt:lpwstr>
  </property>
  <property fmtid="{D5CDD505-2E9C-101B-9397-08002B2CF9AE}" pid="9" name="MSIP_Label_1ebac993-578d-4fb6-a024-e1968d57a18c_Extended_MSFT_Method">
    <vt:lpwstr>Manual</vt:lpwstr>
  </property>
  <property fmtid="{D5CDD505-2E9C-101B-9397-08002B2CF9AE}" pid="10" name="Sensitivity">
    <vt:lpwstr>Personal</vt:lpwstr>
  </property>
</Properties>
</file>