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5" r:id="rId10"/>
    <p:sldId id="286" r:id="rId11"/>
    <p:sldId id="267" r:id="rId12"/>
    <p:sldId id="270" r:id="rId13"/>
    <p:sldId id="271" r:id="rId14"/>
    <p:sldId id="272" r:id="rId15"/>
    <p:sldId id="273" r:id="rId16"/>
    <p:sldId id="275" r:id="rId17"/>
    <p:sldId id="278" r:id="rId18"/>
    <p:sldId id="277" r:id="rId19"/>
    <p:sldId id="279" r:id="rId20"/>
    <p:sldId id="280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714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93783" autoAdjust="0"/>
  </p:normalViewPr>
  <p:slideViewPr>
    <p:cSldViewPr>
      <p:cViewPr varScale="1">
        <p:scale>
          <a:sx n="93" d="100"/>
          <a:sy n="93" d="100"/>
        </p:scale>
        <p:origin x="8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19150"/>
            <a:ext cx="7772400" cy="2362200"/>
          </a:xfrm>
          <a:effectLst/>
        </p:spPr>
        <p:txBody>
          <a:bodyPr>
            <a:noAutofit/>
          </a:bodyPr>
          <a:lstStyle/>
          <a:p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ОСНА СИМЕТРИЈА У РАВНИ</a:t>
            </a:r>
            <a:endParaRPr lang="bs-Latn-B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u="sng" dirty="0">
                    <a:latin typeface="Times New Roman" pitchFamily="18" charset="0"/>
                    <a:cs typeface="Times New Roman" pitchFamily="18" charset="0"/>
                  </a:rPr>
                  <a:t>2. корак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одредимо тачку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са друге стране праве </a:t>
                </a:r>
                <a:r>
                  <a:rPr lang="sr-Cyrl-RS" sz="2800" i="1" dirty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тако да је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𝐶𝑂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bs-Latn-BA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  <a:blipFill rotWithShape="1">
                <a:blip r:embed="rId2"/>
                <a:stretch>
                  <a:fillRect l="-1367" t="-1232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2005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33612" y="2085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38412" y="23907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212" y="26955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8012" y="30003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2812" y="33051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7612" y="3609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3780183"/>
            <a:ext cx="17335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32385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3596">
            <a:off x="4291984" y="3000007"/>
            <a:ext cx="1756645" cy="165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c 13"/>
          <p:cNvSpPr/>
          <p:nvPr/>
        </p:nvSpPr>
        <p:spPr>
          <a:xfrm rot="6390288">
            <a:off x="4892507" y="4797071"/>
            <a:ext cx="415636" cy="237073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18383"/>
            <a:ext cx="381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8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9462" y="2738437"/>
            <a:ext cx="3581401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1250" y="2066925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9462" y="2738437"/>
            <a:ext cx="3581401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556" y="3638550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5758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5756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5758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57552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5756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57583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9462" y="2738437"/>
            <a:ext cx="3581401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556" y="3638550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5758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5756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5758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57552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5756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57583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038346"/>
            <a:ext cx="3581401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4845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623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49" y="3605173"/>
            <a:ext cx="3581401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4845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2714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7143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8595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0364" y="3562299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9314" y="35623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57914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623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49" y="3605173"/>
            <a:ext cx="3581401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4845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2714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7143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8595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0364" y="3562299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9314" y="35623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57914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54" y="971550"/>
            <a:ext cx="723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623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9877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2714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7143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8595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0364" y="3562299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9314" y="35623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57914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78" y="971549"/>
            <a:ext cx="71924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 rot="6390288">
            <a:off x="5281844" y="1804987"/>
            <a:ext cx="457200" cy="161924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06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623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9877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2714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7143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8595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0364" y="3562299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9314" y="35623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57914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78" y="971549"/>
            <a:ext cx="71924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 rot="6390288">
            <a:off x="5281844" y="1804987"/>
            <a:ext cx="457200" cy="161924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78" y="2486025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475" y="2428876"/>
            <a:ext cx="1367012" cy="11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15" y="2466973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27" y="1643767"/>
            <a:ext cx="381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r>
                  <a:rPr lang="sr-Cyrl-R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3350"/>
                <a:ext cx="8839200" cy="4876800"/>
              </a:xfrm>
              <a:blipFill rotWithShape="1">
                <a:blip r:embed="rId2"/>
                <a:stretch>
                  <a:fillRect l="-1448" t="-1250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623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9877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2714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7143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8595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0364" y="3562299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9314" y="35623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57914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 rot="6390288">
            <a:off x="5281844" y="1804987"/>
            <a:ext cx="457200" cy="161924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27" y="1643767"/>
            <a:ext cx="381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86" y="2447926"/>
            <a:ext cx="1367012" cy="11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91" y="2486025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rc 33"/>
          <p:cNvSpPr/>
          <p:nvPr/>
        </p:nvSpPr>
        <p:spPr>
          <a:xfrm rot="6390288">
            <a:off x="5924833" y="3371998"/>
            <a:ext cx="457200" cy="161924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475" y="2428876"/>
            <a:ext cx="1367012" cy="11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79" y="133350"/>
                <a:ext cx="8839200" cy="493395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sr-Cyrl-RS" sz="3000" b="1" i="1" dirty="0">
                    <a:latin typeface="Times New Roman" pitchFamily="18" charset="0"/>
                    <a:cs typeface="Times New Roman" pitchFamily="18" charset="0"/>
                  </a:rPr>
                  <a:t>Примјер 2. </a:t>
                </a:r>
                <a:r>
                  <a:rPr lang="sr-Cyrl-RS" sz="3000" dirty="0">
                    <a:latin typeface="Times New Roman" pitchFamily="18" charset="0"/>
                    <a:cs typeface="Times New Roman" pitchFamily="18" charset="0"/>
                  </a:rPr>
                  <a:t>На слици  су дате три тачке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3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3000" dirty="0">
                    <a:latin typeface="Times New Roman" pitchFamily="18" charset="0"/>
                    <a:cs typeface="Times New Roman" pitchFamily="18" charset="0"/>
                  </a:rPr>
                  <a:t>и права </a:t>
                </a:r>
                <a:r>
                  <a:rPr lang="sr-Cyrl-RS" sz="3000" i="1" dirty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3000" dirty="0">
                    <a:latin typeface="Times New Roman" pitchFamily="18" charset="0"/>
                    <a:cs typeface="Times New Roman" pitchFamily="18" charset="0"/>
                  </a:rPr>
                  <a:t>. Конструиши осно симетричне тачке у односу на праву </a:t>
                </a:r>
                <a:r>
                  <a:rPr lang="sr-Cyrl-RS" sz="3000" i="1" dirty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3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</a:p>
              <a:p>
                <a:pPr marL="0" indent="0">
                  <a:buNone/>
                </a:pPr>
                <a:endParaRPr lang="sr-Cyrl-R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Тачка која припада </a:t>
                </a:r>
              </a:p>
              <a:p>
                <a:pPr marL="0" indent="0">
                  <a:buNone/>
                </a:pPr>
                <a:r>
                  <a:rPr lang="sr-Cyrl-RS" sz="26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равој </a:t>
                </a:r>
                <a:r>
                  <a:rPr lang="sr-Cyrl-RS" sz="2600" i="1" dirty="0" smtClean="0">
                    <a:latin typeface="Times New Roman" pitchFamily="18" charset="0"/>
                    <a:cs typeface="Times New Roman" pitchFamily="18" charset="0"/>
                  </a:rPr>
                  <a:t>ѕ </a:t>
                </a: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симетријом</a:t>
                </a:r>
              </a:p>
              <a:p>
                <a:pPr marL="0" indent="0">
                  <a:buNone/>
                </a:pP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у односу на </a:t>
                </a:r>
                <a:r>
                  <a:rPr lang="sr-Cyrl-RS" sz="26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R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sr-Cyrl-RS" sz="26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ресликава се</a:t>
                </a:r>
              </a:p>
              <a:p>
                <a:pPr marL="0" indent="0">
                  <a:buNone/>
                </a:pPr>
                <a:r>
                  <a:rPr lang="sr-Cyrl-RS" sz="2600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 саму себе.</a:t>
                </a:r>
              </a:p>
              <a:p>
                <a:pPr marL="0" indent="0">
                  <a:buNone/>
                </a:pPr>
                <a:r>
                  <a:rPr lang="sr-Cyrl-RS" b="1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:endParaRPr lang="bs-Latn-BA" sz="36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79" y="133350"/>
                <a:ext cx="8839200" cy="4933950"/>
              </a:xfrm>
              <a:blipFill rotWithShape="1">
                <a:blip r:embed="rId2"/>
                <a:stretch>
                  <a:fillRect l="-1448" t="-1236" r="-759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4475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7672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9204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131" y="2000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6751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0629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2081" y="3562347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3850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35623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34045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86528" y="20002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9877" y="20002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34075" y="2000198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2714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7143" y="3562315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8595" y="356233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0364" y="3562299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9314" y="3562314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57914" y="356233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 rot="6390288">
            <a:off x="5281844" y="1804987"/>
            <a:ext cx="457200" cy="161924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27" y="1643767"/>
            <a:ext cx="381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86" y="2447926"/>
            <a:ext cx="1367012" cy="11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91" y="2486025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rc 33"/>
          <p:cNvSpPr/>
          <p:nvPr/>
        </p:nvSpPr>
        <p:spPr>
          <a:xfrm rot="6390288">
            <a:off x="5924833" y="3371998"/>
            <a:ext cx="457200" cy="161924"/>
          </a:xfrm>
          <a:prstGeom prst="arc">
            <a:avLst>
              <a:gd name="adj1" fmla="val 16200000"/>
              <a:gd name="adj2" fmla="val 207871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04" y="3590922"/>
            <a:ext cx="2762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24187" y="2771776"/>
            <a:ext cx="1647894" cy="3333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Симетрија је саставни дио природе.</a:t>
            </a: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античко вријеме, ријеч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симетрија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имала је значење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хармонија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љепота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Симетрија се провлачи кроз цијелу историју људског стваралаштва: грађевинарство, архитектуру, умјетност, итд.</a:t>
            </a:r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Симетрију откривамо свуда гдје има реда, правилности и хармоније.</a:t>
            </a:r>
          </a:p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94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effectLst>
            <a:reflection blurRad="38100" endPos="81000" dir="5400000" sy="-100000" algn="bl" rotWithShape="0"/>
          </a:effectLst>
        </p:spPr>
        <p:txBody>
          <a:bodyPr>
            <a:normAutofit fontScale="90000"/>
          </a:bodyPr>
          <a:lstStyle/>
          <a:p>
            <a:pPr algn="l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Осна симетрија је свуда око нас</a:t>
            </a:r>
            <a:endParaRPr lang="bs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1"/>
            <a:ext cx="19812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76350"/>
            <a:ext cx="4118376" cy="20288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9550"/>
            <a:ext cx="1799038" cy="322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6" y="3640930"/>
            <a:ext cx="1905000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09950"/>
            <a:ext cx="2743200" cy="1471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36143"/>
            <a:ext cx="2819400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575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ЗАДАЋА:</a:t>
            </a:r>
          </a:p>
          <a:p>
            <a:pPr marL="0" indent="0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Збирка задатака, страна 104, задатак 761.</a:t>
            </a:r>
          </a:p>
          <a:p>
            <a:pPr marL="0" indent="0">
              <a:buNone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                       страна 105, задатак 764.</a:t>
            </a:r>
            <a:endParaRPr lang="bs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5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49530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Погледајмо лист, сњежну пахуљицу и лептира.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Оно што је заједничко за све њих је што су симетрични.</a:t>
            </a:r>
          </a:p>
          <a:p>
            <a:pPr marL="0" indent="0">
              <a:buNone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Симетрија се испољава у равнотежи и једнакости двије стране.</a:t>
            </a:r>
          </a:p>
          <a:p>
            <a:pPr marL="0" indent="0">
              <a:buNone/>
            </a:pPr>
            <a:endParaRPr lang="bs-Latn-B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71550"/>
            <a:ext cx="1828799" cy="1828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7599" y="971550"/>
            <a:ext cx="1828799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80" y="971550"/>
            <a:ext cx="18287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16854" y="666750"/>
            <a:ext cx="0" cy="2438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7235" y="666749"/>
            <a:ext cx="0" cy="2438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97916" y="666750"/>
            <a:ext cx="4763" cy="2438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3350"/>
            <a:ext cx="883920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слици је представљен лист папира на коме је нацртана права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ѕ. </a:t>
            </a:r>
          </a:p>
          <a:p>
            <a:pPr marL="0" indent="0">
              <a:buNone/>
            </a:pPr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Када пресавијањем листа по правој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ѕ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потпуно преклопимо његова два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            дијела, кажемо да лист има особину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            осне симетричности.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ѕ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по којој се лист пресавија назива се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оса симетрије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0"/>
            <a:ext cx="21907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409700" y="1733550"/>
            <a:ext cx="0" cy="16002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52587"/>
            <a:ext cx="152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501015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Уопште, за двије тачке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једне равни кажемо да су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симетричне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осно симетричне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односу на праву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ѕ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те равни ако је права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ѕ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нормална на дуж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полови је.</a:t>
            </a:r>
          </a:p>
          <a:p>
            <a:pPr marL="0" indent="0">
              <a:buNone/>
            </a:pPr>
            <a:endParaRPr lang="bs-Latn-B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40295"/>
            <a:ext cx="22764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u="sng" dirty="0" smtClean="0">
                    <a:latin typeface="Times New Roman" pitchFamily="18" charset="0"/>
                    <a:cs typeface="Times New Roman" pitchFamily="18" charset="0"/>
                  </a:rPr>
                  <a:t>Конструкција симетричне тачке у односу на дату праву</a:t>
                </a:r>
              </a:p>
              <a:p>
                <a:pPr marL="0" indent="0">
                  <a:buNone/>
                </a:pPr>
                <a:r>
                  <a:rPr lang="sr-Cyrl-RS" sz="2800" b="1" i="1" dirty="0" smtClean="0">
                    <a:latin typeface="Times New Roman" pitchFamily="18" charset="0"/>
                    <a:cs typeface="Times New Roman" pitchFamily="18" charset="0"/>
                  </a:rPr>
                  <a:t>Примјер 1.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На слици су дати тачка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 и права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 Конструишимо тачку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симетричну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тачки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 у односу на праву </a:t>
                </a:r>
                <a:r>
                  <a:rPr lang="sr-Cyrl-RS" sz="2800" i="1" dirty="0" smtClean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bs-Latn-BA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  <a:blipFill rotWithShape="1">
                <a:blip r:embed="rId2"/>
                <a:stretch>
                  <a:fillRect l="-1367" t="-1232" r="-1435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2005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u="sng" dirty="0">
                    <a:latin typeface="Times New Roman" pitchFamily="18" charset="0"/>
                    <a:cs typeface="Times New Roman" pitchFamily="18" charset="0"/>
                  </a:rPr>
                  <a:t>1. корак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цртамо праву нормалну на праву </a:t>
                </a:r>
                <a:r>
                  <a:rPr lang="sr-Cyrl-RS" sz="2800" i="1" dirty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, а која садржи тачку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. Означимо њихов пресјек са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sr-Cyrl-R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bs-Latn-BA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  <a:blipFill rotWithShape="1">
                <a:blip r:embed="rId2"/>
                <a:stretch>
                  <a:fillRect l="-1367" t="-1232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2005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9725">
            <a:off x="2602360" y="3282247"/>
            <a:ext cx="4039473" cy="6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2891">
            <a:off x="913544" y="2627658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33612" y="2085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38412" y="23907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212" y="26955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8012" y="30003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2812" y="33051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7612" y="3609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u="sng" dirty="0">
                    <a:latin typeface="Times New Roman" pitchFamily="18" charset="0"/>
                    <a:cs typeface="Times New Roman" pitchFamily="18" charset="0"/>
                  </a:rPr>
                  <a:t>1. корак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цртамо праву нормалну на праву </a:t>
                </a:r>
                <a:r>
                  <a:rPr lang="sr-Cyrl-RS" sz="2800" i="1" dirty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, а која садржи тачку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. Означимо њихов пресјек са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sr-Cyrl-R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bs-Latn-BA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  <a:blipFill rotWithShape="1">
                <a:blip r:embed="rId2"/>
                <a:stretch>
                  <a:fillRect l="-1367" t="-1232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2005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9725">
            <a:off x="2602360" y="3282247"/>
            <a:ext cx="4039473" cy="6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2891">
            <a:off x="913544" y="2627658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33612" y="2085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38412" y="23907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212" y="26955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8012" y="30003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2812" y="33051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7612" y="3609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3780183"/>
            <a:ext cx="17335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9811">
            <a:off x="1280675" y="3366007"/>
            <a:ext cx="4039473" cy="6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32385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2800" u="sng" dirty="0">
                    <a:latin typeface="Times New Roman" pitchFamily="18" charset="0"/>
                    <a:cs typeface="Times New Roman" pitchFamily="18" charset="0"/>
                  </a:rPr>
                  <a:t>2. корак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одредимо тачку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са друге стране праве </a:t>
                </a:r>
                <a:r>
                  <a:rPr lang="sr-Cyrl-RS" sz="2800" i="1" dirty="0">
                    <a:latin typeface="Times New Roman" pitchFamily="18" charset="0"/>
                    <a:cs typeface="Times New Roman" pitchFamily="18" charset="0"/>
                  </a:rPr>
                  <a:t>ѕ</a:t>
                </a: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sr-Cyrl-RS" sz="2800" dirty="0">
                    <a:latin typeface="Times New Roman" pitchFamily="18" charset="0"/>
                    <a:cs typeface="Times New Roman" pitchFamily="18" charset="0"/>
                  </a:rPr>
                  <a:t>тако да је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𝐶𝑂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bs-Latn-BA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3350"/>
                <a:ext cx="8915400" cy="4953000"/>
              </a:xfrm>
              <a:blipFill rotWithShape="1">
                <a:blip r:embed="rId2"/>
                <a:stretch>
                  <a:fillRect l="-1367" t="-1232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2005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33612" y="2085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38412" y="23907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212" y="26955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8012" y="30003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2812" y="33051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7612" y="3609975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3780183"/>
            <a:ext cx="17335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32385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6404" flipH="1">
            <a:off x="3001832" y="1689280"/>
            <a:ext cx="1756645" cy="165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563</Words>
  <Application>Microsoft Office PowerPoint</Application>
  <PresentationFormat>On-screen Show (16:9)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ОСНА СИМЕТРИЈА У РАВНИ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Осна симетрија је свуда око нас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Dragan</cp:lastModifiedBy>
  <cp:revision>168</cp:revision>
  <dcterms:created xsi:type="dcterms:W3CDTF">2006-08-16T00:00:00Z</dcterms:created>
  <dcterms:modified xsi:type="dcterms:W3CDTF">2020-05-28T11:04:52Z</dcterms:modified>
</cp:coreProperties>
</file>