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5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3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0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4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7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2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5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3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7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8A76-506F-4F51-8B7B-CDD8B4F0D11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B456-C123-4D7D-ADFC-3CBE34A0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4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8A76-506F-4F51-8B7B-CDD8B4F0D11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6B456-C123-4D7D-ADFC-3CBE34A0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0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МАТЕМАТИЧКЕ ОСНОВЕ РАЧУНАРА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b="1" dirty="0" smtClean="0"/>
              <a:t>Инструктивна настава, 1.час, информатика осми разред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8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478328"/>
              </p:ext>
            </p:extLst>
          </p:nvPr>
        </p:nvGraphicFramePr>
        <p:xfrm>
          <a:off x="2704563" y="978796"/>
          <a:ext cx="7004714" cy="5339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0804"/>
                <a:gridCol w="1750804"/>
                <a:gridCol w="1751553"/>
                <a:gridCol w="1751553"/>
              </a:tblGrid>
              <a:tr h="5933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Децимални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Бинарни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Октални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Хексадецимални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0001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0010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0011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0100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0101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0110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0111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1001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1010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А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1011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1100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1101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1110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  <a:tr h="296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1111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>
                          <a:effectLst/>
                        </a:rPr>
                        <a:t>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9" marR="63539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04563" y="373487"/>
            <a:ext cx="705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b="1" dirty="0" smtClean="0">
                <a:solidFill>
                  <a:srgbClr val="C00000"/>
                </a:solidFill>
              </a:rPr>
              <a:t>УПОРЕДНА ТАБЕЛА БРОЈЕВА У РАЗЛИЧИТИМ БРОЈНИМ СИСТЕМИМА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49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758723"/>
              </p:ext>
            </p:extLst>
          </p:nvPr>
        </p:nvGraphicFramePr>
        <p:xfrm>
          <a:off x="3309869" y="1094702"/>
          <a:ext cx="4417455" cy="513867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99077"/>
                <a:gridCol w="440448"/>
                <a:gridCol w="2577930"/>
              </a:tblGrid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9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512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10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1024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11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2,048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12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4,096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13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8,192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14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16,384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  <a:tr h="321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15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=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32,768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53" marR="25753" marT="25753" marB="25753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02299" y="399245"/>
            <a:ext cx="2188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СТЕПЕНИ БРОЈА ДВА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53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927119"/>
              </p:ext>
            </p:extLst>
          </p:nvPr>
        </p:nvGraphicFramePr>
        <p:xfrm>
          <a:off x="2176530" y="1635618"/>
          <a:ext cx="7959143" cy="38121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652481"/>
                <a:gridCol w="2653331"/>
                <a:gridCol w="2653331"/>
              </a:tblGrid>
              <a:tr h="537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>
                          <a:effectLst/>
                        </a:rPr>
                        <a:t>САБИРАЊЕ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>
                          <a:effectLst/>
                        </a:rPr>
                        <a:t>ОДУЗИМАЊЕ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>
                          <a:effectLst/>
                        </a:rPr>
                        <a:t>МНОЖЕЊЕ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>
                          <a:effectLst/>
                        </a:rPr>
                        <a:t>0+0</a:t>
                      </a:r>
                      <a:r>
                        <a:rPr lang="en-US" sz="1400">
                          <a:effectLst/>
                        </a:rPr>
                        <a:t>=0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0-0=0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0*0=0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1+0=1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1-0=1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0*1=0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0+1=1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1-1=0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1*0=0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1+1=0 (1</a:t>
                      </a:r>
                      <a:r>
                        <a:rPr lang="sr-Cyrl-RS" sz="1400">
                          <a:effectLst/>
                        </a:rPr>
                        <a:t> се преноси и додаје у сусједну лијеву колону </a:t>
                      </a:r>
                      <a:r>
                        <a:rPr lang="sr-Latn-RS" sz="14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0-1=1(</a:t>
                      </a:r>
                      <a:r>
                        <a:rPr lang="sr-Cyrl-RS" sz="1400">
                          <a:effectLst/>
                        </a:rPr>
                        <a:t>1 се преноси и одузима у сусједној лијевој колони</a:t>
                      </a:r>
                      <a:r>
                        <a:rPr lang="sr-Latn-RS" sz="14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>
                          <a:effectLst/>
                        </a:rPr>
                        <a:t>1*1=1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19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C00000"/>
                </a:solidFill>
              </a:rPr>
              <a:t>ЗАДАЦИ ЗА ВЈЕЖБУ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sr-Cyrl-RS" b="1" dirty="0"/>
              <a:t>НАПОМЕНА, МОЖЕТЕ КОРИСТИТИ ДИРЕКТНУ КОНВЕРЗИЈУ ИЗ БАЗЕ 2 У БАЗЕ 8 И 16</a:t>
            </a:r>
            <a:endParaRPr lang="en-US" b="1" dirty="0"/>
          </a:p>
          <a:p>
            <a:pPr marL="0" indent="0" algn="ctr">
              <a:buNone/>
            </a:pPr>
            <a:r>
              <a:rPr lang="sr-Cyrl-RS" dirty="0" smtClean="0">
                <a:solidFill>
                  <a:srgbClr val="FF0000"/>
                </a:solidFill>
              </a:rPr>
              <a:t>1.ПРЕВЕДИ </a:t>
            </a:r>
            <a:r>
              <a:rPr lang="sr-Cyrl-RS" dirty="0">
                <a:solidFill>
                  <a:srgbClr val="FF0000"/>
                </a:solidFill>
              </a:rPr>
              <a:t>ИЗ БАЗЕ 2 У БАЗЕ 10, 8 И 16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r-Cyrl-RS" dirty="0">
                <a:solidFill>
                  <a:srgbClr val="FF0000"/>
                </a:solidFill>
              </a:rPr>
              <a:t>011011100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r-Cyrl-RS" dirty="0" smtClean="0">
                <a:solidFill>
                  <a:srgbClr val="7030A0"/>
                </a:solidFill>
              </a:rPr>
              <a:t>2.ПРЕВЕДИ </a:t>
            </a:r>
            <a:r>
              <a:rPr lang="sr-Cyrl-RS" dirty="0">
                <a:solidFill>
                  <a:srgbClr val="7030A0"/>
                </a:solidFill>
              </a:rPr>
              <a:t>ИЗ БАЗЕ 16 У БАЗЕ 10, 8 И 2</a:t>
            </a:r>
            <a:endParaRPr lang="en-US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sr-Cyrl-RS" dirty="0">
                <a:solidFill>
                  <a:srgbClr val="7030A0"/>
                </a:solidFill>
              </a:rPr>
              <a:t>А4</a:t>
            </a:r>
            <a:r>
              <a:rPr lang="sr-Latn-RS" dirty="0">
                <a:solidFill>
                  <a:srgbClr val="7030A0"/>
                </a:solidFill>
              </a:rPr>
              <a:t>F</a:t>
            </a:r>
            <a:endParaRPr lang="en-US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sr-Cyrl-RS" dirty="0" smtClean="0">
                <a:solidFill>
                  <a:srgbClr val="00B050"/>
                </a:solidFill>
              </a:rPr>
              <a:t>3.ПРЕВЕДИ </a:t>
            </a:r>
            <a:r>
              <a:rPr lang="sr-Cyrl-RS" dirty="0">
                <a:solidFill>
                  <a:srgbClr val="00B050"/>
                </a:solidFill>
              </a:rPr>
              <a:t>ИЗ БАЗЕ 10 У БАЗЕ 2, 8 И 16</a:t>
            </a:r>
            <a:endParaRPr lang="en-US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r-Latn-RS" dirty="0">
                <a:solidFill>
                  <a:srgbClr val="00B050"/>
                </a:solidFill>
              </a:rPr>
              <a:t>546</a:t>
            </a:r>
            <a:endParaRPr lang="en-US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r-Cyrl-RS" dirty="0" smtClean="0">
                <a:solidFill>
                  <a:srgbClr val="0070C0"/>
                </a:solidFill>
              </a:rPr>
              <a:t>4.ПРЕВЕДИ </a:t>
            </a:r>
            <a:r>
              <a:rPr lang="sr-Cyrl-RS" dirty="0">
                <a:solidFill>
                  <a:srgbClr val="0070C0"/>
                </a:solidFill>
              </a:rPr>
              <a:t>ИЗ БАЗЕ 8 У БАЗЕ 10, 2 И 16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sr-Latn-RS" dirty="0">
                <a:solidFill>
                  <a:srgbClr val="0070C0"/>
                </a:solidFill>
              </a:rPr>
              <a:t>457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34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C00000"/>
                </a:solidFill>
              </a:rPr>
              <a:t>ЗАДАЦИ ЗА ВЈЕЖБУ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sr-Cyrl-RS" b="1" dirty="0">
                <a:solidFill>
                  <a:srgbClr val="0070C0"/>
                </a:solidFill>
              </a:rPr>
              <a:t>Сабери следеће бинарне бројеве: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sr-Cyrl-RS" dirty="0"/>
              <a:t> </a:t>
            </a:r>
            <a:endParaRPr lang="en-US" dirty="0"/>
          </a:p>
          <a:p>
            <a:pPr marL="0" indent="0" algn="ctr">
              <a:buNone/>
            </a:pPr>
            <a:r>
              <a:rPr lang="sr-Cyrl-RS" dirty="0"/>
              <a:t>0101+</a:t>
            </a:r>
            <a:endParaRPr lang="en-US" dirty="0"/>
          </a:p>
          <a:p>
            <a:pPr marL="0" indent="0" algn="ctr">
              <a:buNone/>
            </a:pPr>
            <a:r>
              <a:rPr lang="sr-Cyrl-RS" u="sng" dirty="0"/>
              <a:t>1011</a:t>
            </a:r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sr-Cyrl-RS" dirty="0"/>
              <a:t> </a:t>
            </a:r>
            <a:endParaRPr lang="en-US" dirty="0"/>
          </a:p>
          <a:p>
            <a:pPr marL="0" indent="0" algn="ctr">
              <a:buNone/>
            </a:pPr>
            <a:r>
              <a:rPr lang="sr-Cyrl-RS" dirty="0"/>
              <a:t>101011+</a:t>
            </a:r>
            <a:endParaRPr lang="en-US" dirty="0"/>
          </a:p>
          <a:p>
            <a:pPr marL="0" indent="0" algn="ctr">
              <a:buNone/>
            </a:pPr>
            <a:r>
              <a:rPr lang="sr-Cyrl-RS" dirty="0"/>
              <a:t>   11011</a:t>
            </a:r>
            <a:r>
              <a:rPr lang="sr-Cyrl-RS" dirty="0" smtClean="0"/>
              <a:t>+</a:t>
            </a:r>
          </a:p>
          <a:p>
            <a:pPr marL="0" indent="0" algn="ctr">
              <a:buNone/>
            </a:pPr>
            <a:r>
              <a:rPr lang="sr-Cyrl-RS" u="sng" dirty="0" smtClean="0"/>
              <a:t>   1101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0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C00000"/>
                </a:solidFill>
              </a:rPr>
              <a:t>ЗАДАЦИ ЗА ВЈЕЖБУ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sr-Cyrl-RS" b="1" dirty="0">
                <a:solidFill>
                  <a:srgbClr val="00B050"/>
                </a:solidFill>
              </a:rPr>
              <a:t>Одузми следеће бинарне бројеве:</a:t>
            </a:r>
            <a:endParaRPr lang="en-US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r-Cyrl-RS" dirty="0"/>
              <a:t> </a:t>
            </a:r>
            <a:endParaRPr lang="en-US" dirty="0"/>
          </a:p>
          <a:p>
            <a:pPr marL="0" indent="0" algn="ctr">
              <a:buNone/>
            </a:pPr>
            <a:r>
              <a:rPr lang="sr-Cyrl-RS" dirty="0"/>
              <a:t> </a:t>
            </a:r>
            <a:endParaRPr lang="en-US" dirty="0"/>
          </a:p>
          <a:p>
            <a:pPr marL="0" indent="0" algn="ctr">
              <a:buNone/>
            </a:pPr>
            <a:r>
              <a:rPr lang="sr-Cyrl-RS" dirty="0" smtClean="0"/>
              <a:t>101110-</a:t>
            </a:r>
          </a:p>
          <a:p>
            <a:pPr marL="0" indent="0" algn="ctr">
              <a:buNone/>
            </a:pPr>
            <a:r>
              <a:rPr lang="sr-Cyrl-RS" dirty="0" smtClean="0"/>
              <a:t>  </a:t>
            </a:r>
            <a:r>
              <a:rPr lang="sr-Cyrl-RS" u="sng" dirty="0" smtClean="0"/>
              <a:t>10111   </a:t>
            </a:r>
            <a:endParaRPr lang="en-US" dirty="0"/>
          </a:p>
          <a:p>
            <a:pPr marL="0" indent="0" algn="ctr">
              <a:buNone/>
            </a:pPr>
            <a:r>
              <a:rPr lang="sr-Cyrl-RS" dirty="0"/>
              <a:t> </a:t>
            </a:r>
            <a:endParaRPr lang="en-US" dirty="0"/>
          </a:p>
          <a:p>
            <a:pPr marL="0" indent="0" algn="ctr">
              <a:buNone/>
            </a:pPr>
            <a:r>
              <a:rPr lang="sr-Cyrl-RS" dirty="0"/>
              <a:t> </a:t>
            </a:r>
            <a:endParaRPr lang="en-US" dirty="0"/>
          </a:p>
          <a:p>
            <a:pPr marL="0" indent="0" algn="ctr">
              <a:buNone/>
            </a:pPr>
            <a:r>
              <a:rPr lang="sr-Cyrl-RS" dirty="0"/>
              <a:t>1101010-</a:t>
            </a:r>
            <a:endParaRPr lang="en-US" dirty="0"/>
          </a:p>
          <a:p>
            <a:pPr marL="0" indent="0" algn="ctr">
              <a:buNone/>
            </a:pPr>
            <a:r>
              <a:rPr lang="sr-Cyrl-RS" dirty="0"/>
              <a:t> </a:t>
            </a:r>
            <a:r>
              <a:rPr lang="sr-Cyrl-RS" u="sng" dirty="0"/>
              <a:t> 110111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27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C00000"/>
                </a:solidFill>
              </a:rPr>
              <a:t>ЗАДАЦИ ЗА ВЈЕЖБУ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sr-Cyrl-RS" b="1" dirty="0">
                <a:solidFill>
                  <a:srgbClr val="7030A0"/>
                </a:solidFill>
              </a:rPr>
              <a:t>Помножи следеће бинарне бројеве</a:t>
            </a:r>
            <a:endParaRPr lang="en-US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r-Cyrl-RS" u="sng" dirty="0" smtClean="0"/>
              <a:t>   </a:t>
            </a:r>
          </a:p>
          <a:p>
            <a:pPr marL="0" indent="0">
              <a:buNone/>
            </a:pPr>
            <a:endParaRPr lang="sr-Cyrl-RS" u="sng" dirty="0"/>
          </a:p>
          <a:p>
            <a:pPr marL="0" indent="0">
              <a:buNone/>
            </a:pPr>
            <a:r>
              <a:rPr lang="sr-Cyrl-RS" dirty="0" smtClean="0"/>
              <a:t>                       </a:t>
            </a:r>
            <a:r>
              <a:rPr lang="sr-Cyrl-RS" u="sng" dirty="0" smtClean="0"/>
              <a:t>101101</a:t>
            </a:r>
            <a:r>
              <a:rPr lang="sr-Latn-RS" u="sng" dirty="0"/>
              <a:t>X 101 </a:t>
            </a:r>
            <a:r>
              <a:rPr lang="sr-Latn-RS" dirty="0"/>
              <a:t>                             </a:t>
            </a:r>
            <a:r>
              <a:rPr lang="sr-Latn-RS" u="sng" dirty="0"/>
              <a:t> 1100111X111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620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269</Words>
  <Application>Microsoft Office PowerPoint</Application>
  <PresentationFormat>Widescreen</PresentationFormat>
  <Paragraphs>170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МАТЕМАТИЧКЕ ОСНОВЕ РАЧУНАРА</vt:lpstr>
      <vt:lpstr>PowerPoint Presentation</vt:lpstr>
      <vt:lpstr>PowerPoint Presentation</vt:lpstr>
      <vt:lpstr>PowerPoint Presentation</vt:lpstr>
      <vt:lpstr>ЗАДАЦИ ЗА ВЈЕЖБУ</vt:lpstr>
      <vt:lpstr>ЗАДАЦИ ЗА ВЈЕЖБУ</vt:lpstr>
      <vt:lpstr>ЗАДАЦИ ЗА ВЈЕЖБУ</vt:lpstr>
      <vt:lpstr>ЗАДАЦИ ЗА ВЈЕЖБУ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МАТЕМАТИЧКЕ ОСНОВЕ РАЧУНАРА</dc:title>
  <dc:creator>Windows User</dc:creator>
  <cp:lastModifiedBy>Dragan</cp:lastModifiedBy>
  <cp:revision>2</cp:revision>
  <dcterms:created xsi:type="dcterms:W3CDTF">2020-03-18T11:22:22Z</dcterms:created>
  <dcterms:modified xsi:type="dcterms:W3CDTF">2020-03-20T20:21:13Z</dcterms:modified>
</cp:coreProperties>
</file>