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05" r:id="rId5"/>
    <p:sldId id="306" r:id="rId6"/>
    <p:sldId id="307" r:id="rId7"/>
    <p:sldId id="308" r:id="rId8"/>
    <p:sldId id="309" r:id="rId9"/>
    <p:sldId id="310" r:id="rId10"/>
    <p:sldId id="31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A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6359FD-EBBF-4DD5-9916-279A4BF2D500}"/>
              </a:ext>
            </a:extLst>
          </p:cNvPr>
          <p:cNvSpPr txBox="1"/>
          <p:nvPr/>
        </p:nvSpPr>
        <p:spPr>
          <a:xfrm>
            <a:off x="172278" y="1992506"/>
            <a:ext cx="4121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ЛИШАЈЕВИ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15D40-1207-44FB-AA79-510E2A9545C5}"/>
              </a:ext>
            </a:extLst>
          </p:cNvPr>
          <p:cNvSpPr txBox="1"/>
          <p:nvPr/>
        </p:nvSpPr>
        <p:spPr>
          <a:xfrm>
            <a:off x="-1" y="4929809"/>
            <a:ext cx="3763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Професор: Наталија Срдић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B78C44-D1E9-4FF4-807B-428FB1F0E3BF}"/>
              </a:ext>
            </a:extLst>
          </p:cNvPr>
          <p:cNvSpPr txBox="1"/>
          <p:nvPr/>
        </p:nvSpPr>
        <p:spPr>
          <a:xfrm>
            <a:off x="172278" y="212035"/>
            <a:ext cx="1146313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ЛИШАЈЕВИ (</a:t>
            </a:r>
            <a:r>
              <a:rPr lang="en-US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Lichens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B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састоје се из двије групе организама: АЛГИ И ГЉИВА  или цијанобактерија и гљива, које су међусобно уско повезане у једноставно тијело лишаја-талус.</a:t>
            </a:r>
          </a:p>
          <a:p>
            <a:endParaRPr lang="sr-Cyrl-BA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 и цијанобактерије у саставу лишаја и оне врше фотосинтезу и снадбијавају гљиву готовим органским материјама.</a:t>
            </a:r>
          </a:p>
          <a:p>
            <a:endParaRPr lang="sr-Cyrl-BA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Гљива </a:t>
            </a:r>
            <a:r>
              <a:rPr lang="sr-Cyrl-B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саставу лишаја и снадбијева алгу водом, минералним солима и штити од осушивања.</a:t>
            </a:r>
          </a:p>
          <a:p>
            <a:endParaRPr lang="sr-Cyrl-BA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Овакав начин заједничког живота се назива </a:t>
            </a:r>
            <a:r>
              <a:rPr lang="sr-Cyrl-B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симбиоза</a:t>
            </a:r>
            <a:r>
              <a:rPr lang="sr-Cyrl-B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sr-Cyrl-B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лишајеви предстаљају пионирске врсте које насељавају неповољна станишта и стварају погодно тло за насељавање виших биљака</a:t>
            </a: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7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šajevi – Biologija 2">
            <a:extLst>
              <a:ext uri="{FF2B5EF4-FFF2-40B4-BE49-F238E27FC236}">
                <a16:creationId xmlns:a16="http://schemas.microsoft.com/office/drawing/2014/main" id="{EF685B34-49F1-499A-9746-4C5326253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2" y="729347"/>
            <a:ext cx="11326317" cy="571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712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BC603A-8125-43BF-8C04-C862AF3F7E9D}"/>
              </a:ext>
            </a:extLst>
          </p:cNvPr>
          <p:cNvSpPr txBox="1"/>
          <p:nvPr/>
        </p:nvSpPr>
        <p:spPr>
          <a:xfrm>
            <a:off x="212035" y="371061"/>
            <a:ext cx="115028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sz="2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 и цијанобактерије могу живјети самостално, док гљива може опстати само у симбиози.</a:t>
            </a:r>
          </a:p>
          <a:p>
            <a:r>
              <a:rPr lang="sr-Cyrl-B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већине лишајева на попречном пријесеку разликујемо четири слоја: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Микробионт образује доњу кору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Растреситу срж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Горњу кору испод које се налази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Фотосинтетски слој сачињен од фотобионта </a:t>
            </a:r>
            <a:r>
              <a:rPr lang="en-US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Lišajevi – Biologija 2">
            <a:extLst>
              <a:ext uri="{FF2B5EF4-FFF2-40B4-BE49-F238E27FC236}">
                <a16:creationId xmlns:a16="http://schemas.microsoft.com/office/drawing/2014/main" id="{2213A56B-6060-4BA2-8908-55F9C4612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2080"/>
          <a:stretch/>
        </p:blipFill>
        <p:spPr bwMode="auto">
          <a:xfrm>
            <a:off x="6268278" y="1974574"/>
            <a:ext cx="5923722" cy="488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57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FF9F8-7248-46F9-92F7-9C7D6B34D9AB}"/>
              </a:ext>
            </a:extLst>
          </p:cNvPr>
          <p:cNvSpPr txBox="1"/>
          <p:nvPr/>
        </p:nvSpPr>
        <p:spPr>
          <a:xfrm>
            <a:off x="159026" y="278296"/>
            <a:ext cx="11476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Према граћи разликујемо три основна типа талуса: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Корасти тип талуса подсјећа на кору дрвета и чврсто налијеже на подлогу на којој расте тако да га је јако тешко одвојити од подлоге. Ово је најпорстији али најраширенији тип.</a:t>
            </a: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andellariella sp – crustose lichen | Dr M Goes Wild">
            <a:extLst>
              <a:ext uri="{FF2B5EF4-FFF2-40B4-BE49-F238E27FC236}">
                <a16:creationId xmlns:a16="http://schemas.microsoft.com/office/drawing/2014/main" id="{C979C845-0401-468A-94F0-7F465FECC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1344468"/>
            <a:ext cx="4518991" cy="282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6957E-E8A3-43EA-9C00-1390A6909AE1}"/>
              </a:ext>
            </a:extLst>
          </p:cNvPr>
          <p:cNvSpPr txBox="1"/>
          <p:nvPr/>
        </p:nvSpPr>
        <p:spPr>
          <a:xfrm>
            <a:off x="4863548" y="1470991"/>
            <a:ext cx="371060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Листаст тип талуса је за подлогу причвршћен само једним својим дијелом преко појединачних или груписаних хифа.</a:t>
            </a:r>
          </a:p>
          <a:p>
            <a:r>
              <a:rPr lang="sr-Cyrl-B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Морфолошки је сложенији и на њему се налази горња и доња страна.</a:t>
            </a:r>
          </a:p>
          <a:p>
            <a:endParaRPr lang="sr-Cyrl-BA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Жбунасти тио тапуса је најсложеније граће. Има изглед жбуна који је за подлогу причвршћен само једним дијелом и лако се може одвојити.</a:t>
            </a:r>
          </a:p>
        </p:txBody>
      </p:sp>
      <p:pic>
        <p:nvPicPr>
          <p:cNvPr id="3076" name="Picture 4" descr="Gornje Podunavlje - lisaji">
            <a:extLst>
              <a:ext uri="{FF2B5EF4-FFF2-40B4-BE49-F238E27FC236}">
                <a16:creationId xmlns:a16="http://schemas.microsoft.com/office/drawing/2014/main" id="{5F1F0655-4AC7-40C8-B00F-51925717D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7" y="4224944"/>
            <a:ext cx="4518990" cy="26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limpses | New Hampshire Garden Solutions">
            <a:extLst>
              <a:ext uri="{FF2B5EF4-FFF2-40B4-BE49-F238E27FC236}">
                <a16:creationId xmlns:a16="http://schemas.microsoft.com/office/drawing/2014/main" id="{79ACE8DE-3527-4B13-A749-FDB2C7DC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0" y="1293960"/>
            <a:ext cx="3710609" cy="556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87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600460-D4FD-4FA4-ABF4-39659A8CBE8F}"/>
              </a:ext>
            </a:extLst>
          </p:cNvPr>
          <p:cNvSpPr txBox="1"/>
          <p:nvPr/>
        </p:nvSpPr>
        <p:spPr>
          <a:xfrm>
            <a:off x="238539" y="212035"/>
            <a:ext cx="115956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Лишајеви се искључиво размножавају бесполним путем, фрагментацијом дијелова талуса или формирањем посебних структура која се назива </a:t>
            </a:r>
            <a:r>
              <a:rPr lang="sr-Cyrl-B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соредије или изидије</a:t>
            </a:r>
            <a:r>
              <a:rPr lang="sr-Cyrl-B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sr-Cyrl-BA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Соредије се формирају у облику лоптица које се састоје из неколико ћелија алги огружених хифама гљива. Када се образује маса соредије, кора талуса пуца и соредије се разносе вјетром или кишом.</a:t>
            </a: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Lišajevi">
            <a:extLst>
              <a:ext uri="{FF2B5EF4-FFF2-40B4-BE49-F238E27FC236}">
                <a16:creationId xmlns:a16="http://schemas.microsoft.com/office/drawing/2014/main" id="{8C781666-6F57-41EB-9502-E42DDDAD3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7956" r="15409" b="32864"/>
          <a:stretch/>
        </p:blipFill>
        <p:spPr bwMode="auto">
          <a:xfrm>
            <a:off x="238539" y="2212583"/>
            <a:ext cx="5658678" cy="332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46019D-93A8-4172-9408-BD134DDE2319}"/>
              </a:ext>
            </a:extLst>
          </p:cNvPr>
          <p:cNvSpPr txBox="1"/>
          <p:nvPr/>
        </p:nvSpPr>
        <p:spPr>
          <a:xfrm>
            <a:off x="238539" y="5685184"/>
            <a:ext cx="1142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Изидије имају облик простих израштаја који су обично тамнији од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талуса лишаја. Имају јасно издвојену кору, разносе се вијетром.</a:t>
            </a:r>
          </a:p>
        </p:txBody>
      </p:sp>
      <p:pic>
        <p:nvPicPr>
          <p:cNvPr id="5124" name="Picture 4" descr="PRIRUČNIK">
            <a:extLst>
              <a:ext uri="{FF2B5EF4-FFF2-40B4-BE49-F238E27FC236}">
                <a16:creationId xmlns:a16="http://schemas.microsoft.com/office/drawing/2014/main" id="{B9E8D4C9-A26D-450B-A44E-2005B921B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17864" r="4091" b="15091"/>
          <a:stretch/>
        </p:blipFill>
        <p:spPr bwMode="auto">
          <a:xfrm>
            <a:off x="6679098" y="2092049"/>
            <a:ext cx="4532242" cy="34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225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8C3D03-4936-4A20-9468-356D31FFD93D}"/>
              </a:ext>
            </a:extLst>
          </p:cNvPr>
          <p:cNvSpPr txBox="1"/>
          <p:nvPr/>
        </p:nvSpPr>
        <p:spPr>
          <a:xfrm>
            <a:off x="185530" y="185530"/>
            <a:ext cx="114498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 су услови неповољни прелази  стање анабиозе.</a:t>
            </a:r>
          </a:p>
          <a:p>
            <a:r>
              <a:rPr lang="sr-Cyrl-B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Лишајеви расту јако споро, само неколико центиметара годишње.</a:t>
            </a:r>
          </a:p>
          <a:p>
            <a:r>
              <a:rPr lang="sr-Cyrl-B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Насељавају различита снатишта: кору дрвета, стијене, камен, земљиште. У тундрама престављају главни извор хране.</a:t>
            </a:r>
          </a:p>
          <a:p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Лишајеви у шуми">
            <a:extLst>
              <a:ext uri="{FF2B5EF4-FFF2-40B4-BE49-F238E27FC236}">
                <a16:creationId xmlns:a16="http://schemas.microsoft.com/office/drawing/2014/main" id="{9CB90F31-9B80-4C4A-A9A3-5288E7F3A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" y="1649895"/>
            <a:ext cx="3896140" cy="252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Лишаји - Wikiwand">
            <a:extLst>
              <a:ext uri="{FF2B5EF4-FFF2-40B4-BE49-F238E27FC236}">
                <a16:creationId xmlns:a16="http://schemas.microsoft.com/office/drawing/2014/main" id="{7F5B11CD-D53C-473F-9FF7-101A15891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29" y="1649895"/>
            <a:ext cx="3297306" cy="252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išajevi na voćkama: Zašto se javljaju i kako ih suzbiti | Agrosavjet">
            <a:extLst>
              <a:ext uri="{FF2B5EF4-FFF2-40B4-BE49-F238E27FC236}">
                <a16:creationId xmlns:a16="http://schemas.microsoft.com/office/drawing/2014/main" id="{6D2F2F41-00CF-4521-8EA9-E404DC688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94" y="1649896"/>
            <a:ext cx="4330975" cy="252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AFA543-9514-44B1-9EB8-CF766361E2BF}"/>
              </a:ext>
            </a:extLst>
          </p:cNvPr>
          <p:cNvSpPr txBox="1"/>
          <p:nvPr/>
        </p:nvSpPr>
        <p:spPr>
          <a:xfrm>
            <a:off x="185530" y="4465983"/>
            <a:ext cx="11728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Неке врсте су богате скробом и користе се у исхрани. Садрже лишајевску киселину, које је користе у фармацеутској индустрији, учествују у порцесу стварања земљишта.</a:t>
            </a:r>
          </a:p>
          <a:p>
            <a:r>
              <a:rPr lang="sr-Cyrl-B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Лишајеви су индикатори чистог ваздуха. Мјеста гдје је ваздух загађен и нема лишајева називају се лишајевске пустиње.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343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{90E886A4-C009-4062-B512-0A96B7989BF3}tf00934815_win32</Template>
  <TotalTime>72</TotalTime>
  <Words>394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Goudy Old Style</vt:lpstr>
      <vt:lpstr>Times New Roman</vt:lpstr>
      <vt:lpstr>Wingdings 2</vt:lpstr>
      <vt:lpstr>SlateVTI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Natalija Srdić</dc:creator>
  <cp:lastModifiedBy>Natalija Srdić</cp:lastModifiedBy>
  <cp:revision>9</cp:revision>
  <dcterms:created xsi:type="dcterms:W3CDTF">2021-01-31T17:26:09Z</dcterms:created>
  <dcterms:modified xsi:type="dcterms:W3CDTF">2021-02-21T18:46:39Z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