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CFC1D-D0EE-4B02-A54D-41C412DCDDF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89A4E-0DCC-4A06-BEBA-E76DE0C62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1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( обрада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89A4E-0DCC-4A06-BEBA-E76DE0C62A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41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89A4E-0DCC-4A06-BEBA-E76DE0C62A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62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89A4E-0DCC-4A06-BEBA-E76DE0C62A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93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89A4E-0DCC-4A06-BEBA-E76DE0C62A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7F31-3359-4668-B5C4-7357A38BFF7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12B0F-6FDB-4E78-B57D-6A8CADCE0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59033"/>
            <a:ext cx="5040560" cy="1285652"/>
          </a:xfrm>
        </p:spPr>
        <p:txBody>
          <a:bodyPr>
            <a:noAutofit/>
          </a:bodyPr>
          <a:lstStyle/>
          <a:p>
            <a:r>
              <a:rPr lang="sr-Cyrl-RS" sz="4000" dirty="0">
                <a:latin typeface="+mn-lt"/>
              </a:rPr>
              <a:t/>
            </a:r>
            <a:br>
              <a:rPr lang="sr-Cyrl-RS" sz="4000" dirty="0">
                <a:latin typeface="+mn-lt"/>
              </a:rPr>
            </a:br>
            <a:r>
              <a:rPr lang="sr-Cyrl-RS" sz="4000" dirty="0">
                <a:latin typeface="+mn-lt"/>
              </a:rPr>
              <a:t>Јединице за мјерење запремине мање од кубног метра</a:t>
            </a:r>
            <a:endParaRPr lang="en-US" sz="4000" dirty="0">
              <a:latin typeface="+mn-lt"/>
            </a:endParaRPr>
          </a:p>
        </p:txBody>
      </p:sp>
      <p:pic>
        <p:nvPicPr>
          <p:cNvPr id="4" name="Content Placeholder 3" descr="download (2)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067694"/>
            <a:ext cx="3964133" cy="2620360"/>
          </a:xfrm>
          <a:prstGeom prst="cube">
            <a:avLst/>
          </a:prstGeom>
          <a:ln>
            <a:solidFill>
              <a:srgbClr val="7030A0"/>
            </a:solidFill>
          </a:ln>
          <a:scene3d>
            <a:camera prst="isometricOffAxis1Right"/>
            <a:lightRig rig="threePt" dir="t"/>
          </a:scene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907704" y="195486"/>
            <a:ext cx="4680980" cy="9684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BA" sz="3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Математика</a:t>
            </a:r>
            <a:endParaRPr lang="en-US" sz="3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11510"/>
            <a:ext cx="8229600" cy="4392488"/>
          </a:xfrm>
        </p:spPr>
        <p:txBody>
          <a:bodyPr>
            <a:normAutofit/>
          </a:bodyPr>
          <a:lstStyle/>
          <a:p>
            <a:r>
              <a:rPr lang="sr-Cyrl-RS" sz="2500" dirty="0"/>
              <a:t>На претходном часу поменули смо јединице за мјерење запремине мање од кубног метра (</a:t>
            </a:r>
            <a:r>
              <a:rPr lang="sr-Cyrl-RS" sz="2500" b="1" dirty="0">
                <a:solidFill>
                  <a:srgbClr val="FF0000"/>
                </a:solidFill>
              </a:rPr>
              <a:t>1 </a:t>
            </a:r>
            <a:r>
              <a:rPr lang="en-US" sz="2500" b="1" dirty="0">
                <a:solidFill>
                  <a:srgbClr val="FF0000"/>
                </a:solidFill>
              </a:rPr>
              <a:t>m³</a:t>
            </a:r>
            <a:r>
              <a:rPr lang="sr-Cyrl-RS" sz="2500" dirty="0">
                <a:solidFill>
                  <a:schemeClr val="bg1"/>
                </a:solidFill>
              </a:rPr>
              <a:t>)</a:t>
            </a:r>
            <a:r>
              <a:rPr lang="sr-Cyrl-RS" sz="2500" dirty="0"/>
              <a:t>: 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     </a:t>
            </a:r>
            <a:r>
              <a:rPr lang="sr-Cyrl-RS" sz="2500" dirty="0"/>
              <a:t>кубни дециметар (</a:t>
            </a:r>
            <a:r>
              <a:rPr lang="sr-Cyrl-RS" sz="2500" b="1" dirty="0">
                <a:solidFill>
                  <a:srgbClr val="FFFF00"/>
                </a:solidFill>
              </a:rPr>
              <a:t>1 </a:t>
            </a:r>
            <a:r>
              <a:rPr lang="en-US" sz="2500" b="1" dirty="0">
                <a:solidFill>
                  <a:srgbClr val="FFFF00"/>
                </a:solidFill>
              </a:rPr>
              <a:t>dm³</a:t>
            </a:r>
            <a:r>
              <a:rPr lang="sr-Cyrl-RS" sz="2500" dirty="0">
                <a:solidFill>
                  <a:schemeClr val="bg1"/>
                </a:solidFill>
              </a:rPr>
              <a:t>)</a:t>
            </a:r>
            <a:r>
              <a:rPr lang="sr-Cyrl-RS" sz="2500" dirty="0"/>
              <a:t>, кубни центиметар (</a:t>
            </a:r>
            <a:r>
              <a:rPr lang="sr-Cyrl-RS" sz="2500" b="1" dirty="0">
                <a:solidFill>
                  <a:srgbClr val="00B0F0"/>
                </a:solidFill>
              </a:rPr>
              <a:t>1 </a:t>
            </a:r>
            <a:r>
              <a:rPr lang="en-US" sz="2500" b="1" dirty="0">
                <a:solidFill>
                  <a:srgbClr val="00B0F0"/>
                </a:solidFill>
              </a:rPr>
              <a:t>cm³</a:t>
            </a:r>
            <a:r>
              <a:rPr lang="sr-Cyrl-RS" sz="2500" dirty="0">
                <a:solidFill>
                  <a:schemeClr val="bg1"/>
                </a:solidFill>
              </a:rPr>
              <a:t>)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sr-Cyrl-RS" sz="2500" dirty="0"/>
              <a:t>и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   </a:t>
            </a:r>
            <a:r>
              <a:rPr lang="sr-Cyrl-RS" sz="2500" dirty="0"/>
              <a:t> </a:t>
            </a:r>
            <a:r>
              <a:rPr lang="en-US" sz="2500" dirty="0"/>
              <a:t> </a:t>
            </a:r>
            <a:r>
              <a:rPr lang="sr-Cyrl-RS" sz="2500" dirty="0"/>
              <a:t>кубни милиметар (</a:t>
            </a:r>
            <a:r>
              <a:rPr lang="sr-Cyrl-RS" sz="25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1</a:t>
            </a:r>
            <a:r>
              <a:rPr lang="en-US" sz="25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mm³</a:t>
            </a:r>
            <a:r>
              <a:rPr lang="sr-Cyrl-RS" sz="2500" dirty="0">
                <a:solidFill>
                  <a:schemeClr val="bg1"/>
                </a:solidFill>
              </a:rPr>
              <a:t>)</a:t>
            </a:r>
            <a:r>
              <a:rPr lang="sr-Cyrl-RS" sz="2500" dirty="0"/>
              <a:t>.</a:t>
            </a:r>
          </a:p>
          <a:p>
            <a:r>
              <a:rPr lang="sr-Cyrl-RS" sz="2500" dirty="0"/>
              <a:t>Научили смо да је омјер између сусједних кубних јединица 1 000, тј. 1 ∙ 10³:</a:t>
            </a:r>
          </a:p>
          <a:p>
            <a:pPr>
              <a:buNone/>
            </a:pPr>
            <a:r>
              <a:rPr lang="sr-Cyrl-RS" sz="2500" b="1" dirty="0">
                <a:solidFill>
                  <a:srgbClr val="FF0000"/>
                </a:solidFill>
              </a:rPr>
              <a:t>     1  </a:t>
            </a:r>
            <a:r>
              <a:rPr lang="en-US" sz="2500" b="1" dirty="0">
                <a:solidFill>
                  <a:srgbClr val="FF0000"/>
                </a:solidFill>
              </a:rPr>
              <a:t>m³</a:t>
            </a:r>
            <a:r>
              <a:rPr lang="sr-Cyrl-RS" sz="2500" b="1" dirty="0">
                <a:solidFill>
                  <a:srgbClr val="FF0000"/>
                </a:solidFill>
              </a:rPr>
              <a:t> </a:t>
            </a:r>
            <a:r>
              <a:rPr lang="sr-Cyrl-RS" sz="2500" dirty="0"/>
              <a:t>= </a:t>
            </a:r>
            <a:r>
              <a:rPr lang="sr-Cyrl-RS" sz="2500" b="1" dirty="0">
                <a:solidFill>
                  <a:srgbClr val="FFFF00"/>
                </a:solidFill>
              </a:rPr>
              <a:t>1 000 </a:t>
            </a:r>
            <a:r>
              <a:rPr lang="en-US" sz="2500" b="1" dirty="0">
                <a:solidFill>
                  <a:srgbClr val="FFFF00"/>
                </a:solidFill>
              </a:rPr>
              <a:t>dm³</a:t>
            </a:r>
            <a:r>
              <a:rPr lang="sr-Cyrl-RS" sz="2500" b="1" dirty="0">
                <a:solidFill>
                  <a:srgbClr val="FFFF00"/>
                </a:solidFill>
              </a:rPr>
              <a:t>          </a:t>
            </a:r>
          </a:p>
          <a:p>
            <a:pPr>
              <a:buNone/>
            </a:pPr>
            <a:r>
              <a:rPr lang="sr-Cyrl-RS" sz="2500" b="1" dirty="0">
                <a:solidFill>
                  <a:srgbClr val="00B0F0"/>
                </a:solidFill>
              </a:rPr>
              <a:t>     </a:t>
            </a:r>
            <a:r>
              <a:rPr lang="sr-Cyrl-RS" sz="2500" b="1" dirty="0">
                <a:solidFill>
                  <a:srgbClr val="FFFF00"/>
                </a:solidFill>
              </a:rPr>
              <a:t>1 </a:t>
            </a:r>
            <a:r>
              <a:rPr lang="en-US" sz="2500" b="1" dirty="0">
                <a:solidFill>
                  <a:srgbClr val="FFFF00"/>
                </a:solidFill>
              </a:rPr>
              <a:t>dm³</a:t>
            </a:r>
            <a:r>
              <a:rPr lang="sr-Cyrl-RS" sz="2500" b="1" dirty="0">
                <a:solidFill>
                  <a:srgbClr val="FFFF00"/>
                </a:solidFill>
              </a:rPr>
              <a:t> </a:t>
            </a:r>
            <a:r>
              <a:rPr lang="sr-Cyrl-RS" sz="2500" dirty="0"/>
              <a:t>= </a:t>
            </a:r>
            <a:r>
              <a:rPr lang="sr-Cyrl-RS" sz="2500" b="1" dirty="0">
                <a:solidFill>
                  <a:srgbClr val="00B0F0"/>
                </a:solidFill>
              </a:rPr>
              <a:t>1 000 </a:t>
            </a:r>
            <a:r>
              <a:rPr lang="en-US" sz="2500" b="1" dirty="0">
                <a:solidFill>
                  <a:srgbClr val="00B0F0"/>
                </a:solidFill>
              </a:rPr>
              <a:t>cm³</a:t>
            </a:r>
            <a:r>
              <a:rPr lang="sr-Cyrl-RS" sz="2500" b="1" dirty="0">
                <a:solidFill>
                  <a:srgbClr val="00B0F0"/>
                </a:solidFill>
              </a:rPr>
              <a:t>          </a:t>
            </a:r>
          </a:p>
          <a:p>
            <a:pPr>
              <a:buNone/>
            </a:pPr>
            <a:r>
              <a:rPr lang="sr-Cyrl-RS" sz="2500" dirty="0"/>
              <a:t>     </a:t>
            </a:r>
            <a:r>
              <a:rPr lang="sr-Cyrl-RS" sz="2500" b="1" dirty="0">
                <a:solidFill>
                  <a:srgbClr val="00B0F0"/>
                </a:solidFill>
              </a:rPr>
              <a:t>1 </a:t>
            </a:r>
            <a:r>
              <a:rPr lang="en-US" sz="2500" b="1" dirty="0">
                <a:solidFill>
                  <a:srgbClr val="00B0F0"/>
                </a:solidFill>
              </a:rPr>
              <a:t>cm³</a:t>
            </a:r>
            <a:r>
              <a:rPr lang="sr-Cyrl-RS" sz="2500" b="1" dirty="0">
                <a:solidFill>
                  <a:srgbClr val="00B0F0"/>
                </a:solidFill>
              </a:rPr>
              <a:t> </a:t>
            </a:r>
            <a:r>
              <a:rPr lang="sr-Cyrl-RS" sz="2500" dirty="0"/>
              <a:t>= </a:t>
            </a:r>
            <a:r>
              <a:rPr lang="sr-Cyrl-RS" sz="25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1 000 </a:t>
            </a:r>
            <a:r>
              <a:rPr lang="en-US" sz="25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mm³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9912" y="3507854"/>
            <a:ext cx="4968552" cy="84239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500" b="1" dirty="0">
                <a:solidFill>
                  <a:srgbClr val="00B0F0"/>
                </a:solidFill>
              </a:rPr>
              <a:t> </a:t>
            </a:r>
            <a:r>
              <a:rPr lang="sr-Cyrl-RS" sz="2500" b="1" dirty="0">
                <a:solidFill>
                  <a:srgbClr val="FF0000"/>
                </a:solidFill>
              </a:rPr>
              <a:t>1 </a:t>
            </a:r>
            <a:r>
              <a:rPr lang="en-US" sz="2500" b="1" dirty="0">
                <a:solidFill>
                  <a:srgbClr val="FF0000"/>
                </a:solidFill>
              </a:rPr>
              <a:t>m³</a:t>
            </a:r>
            <a:r>
              <a:rPr lang="sr-Cyrl-R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>
                <a:solidFill>
                  <a:schemeClr val="bg1"/>
                </a:solidFill>
              </a:rPr>
              <a:t>&gt;</a:t>
            </a:r>
            <a:r>
              <a:rPr lang="sr-Cyrl-RS" sz="2500" b="1" dirty="0">
                <a:solidFill>
                  <a:schemeClr val="bg1"/>
                </a:solidFill>
              </a:rPr>
              <a:t> </a:t>
            </a:r>
            <a:r>
              <a:rPr lang="sr-Cyrl-RS" sz="2500" b="1" dirty="0">
                <a:solidFill>
                  <a:srgbClr val="FFFF00"/>
                </a:solidFill>
              </a:rPr>
              <a:t>1 </a:t>
            </a:r>
            <a:r>
              <a:rPr lang="en-US" sz="2500" b="1" dirty="0">
                <a:solidFill>
                  <a:srgbClr val="FFFF00"/>
                </a:solidFill>
              </a:rPr>
              <a:t>dm³</a:t>
            </a:r>
            <a:r>
              <a:rPr lang="sr-Cyrl-RS" sz="2500" b="1" dirty="0">
                <a:solidFill>
                  <a:srgbClr val="FFFF00"/>
                </a:solidFill>
              </a:rPr>
              <a:t> </a:t>
            </a:r>
            <a:r>
              <a:rPr lang="en-US" sz="2500" b="1" dirty="0">
                <a:solidFill>
                  <a:schemeClr val="bg1"/>
                </a:solidFill>
              </a:rPr>
              <a:t>&gt;</a:t>
            </a:r>
            <a:r>
              <a:rPr lang="sr-Cyrl-RS" sz="2500" b="1" dirty="0">
                <a:solidFill>
                  <a:schemeClr val="bg1"/>
                </a:solidFill>
              </a:rPr>
              <a:t> </a:t>
            </a:r>
            <a:r>
              <a:rPr lang="sr-Cyrl-RS" sz="2500" b="1" dirty="0">
                <a:solidFill>
                  <a:srgbClr val="00B0F0"/>
                </a:solidFill>
              </a:rPr>
              <a:t>1 </a:t>
            </a:r>
            <a:r>
              <a:rPr lang="en-US" sz="2500" b="1" dirty="0">
                <a:solidFill>
                  <a:srgbClr val="00B0F0"/>
                </a:solidFill>
              </a:rPr>
              <a:t>cm³</a:t>
            </a:r>
            <a:r>
              <a:rPr lang="sr-Cyrl-RS" sz="2500" b="1" dirty="0">
                <a:solidFill>
                  <a:srgbClr val="00B0F0"/>
                </a:solidFill>
              </a:rPr>
              <a:t> </a:t>
            </a:r>
            <a:r>
              <a:rPr lang="en-US" sz="2500" b="1" dirty="0">
                <a:solidFill>
                  <a:schemeClr val="bg1"/>
                </a:solidFill>
              </a:rPr>
              <a:t>&gt;</a:t>
            </a:r>
            <a:r>
              <a:rPr lang="sr-Cyrl-R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1</a:t>
            </a:r>
            <a:r>
              <a:rPr lang="sr-Cyrl-BA" sz="25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5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mm³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6454" y="267494"/>
            <a:ext cx="5020951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500" dirty="0"/>
              <a:t>Коцка К₁ има 12 ивица дужине 1</a:t>
            </a:r>
            <a:r>
              <a:rPr lang="en-US" sz="2500" dirty="0"/>
              <a:t> m</a:t>
            </a:r>
            <a:r>
              <a:rPr lang="sr-Cyrl-RS" sz="2500" dirty="0"/>
              <a:t>.</a:t>
            </a:r>
          </a:p>
          <a:p>
            <a:pPr marL="0" indent="0">
              <a:buNone/>
            </a:pPr>
            <a:r>
              <a:rPr lang="sr-Cyrl-RS" sz="2500" dirty="0"/>
              <a:t>Њена запремина износи 1</a:t>
            </a:r>
            <a:r>
              <a:rPr lang="en-US" sz="2500" dirty="0"/>
              <a:t> m³</a:t>
            </a:r>
            <a:r>
              <a:rPr lang="sr-Cyrl-RS" sz="2500" dirty="0"/>
              <a:t>, јер она заузима дио простора као тродимензионално геометријско тијело, па стога је њена мјера изражена у КУБНИМ </a:t>
            </a:r>
            <a:r>
              <a:rPr lang="en-US" sz="2500" dirty="0"/>
              <a:t>J</a:t>
            </a:r>
            <a:r>
              <a:rPr lang="sr-Cyrl-RS" sz="2500" dirty="0"/>
              <a:t>ЕДИНИЦАМА.</a:t>
            </a:r>
          </a:p>
          <a:p>
            <a:pPr marL="0" indent="0">
              <a:buNone/>
            </a:pPr>
            <a:r>
              <a:rPr lang="sr-Cyrl-RS" sz="2500" dirty="0"/>
              <a:t>У коцки  запремине 1 </a:t>
            </a:r>
            <a:r>
              <a:rPr lang="en-US" sz="2500" dirty="0"/>
              <a:t>m³</a:t>
            </a:r>
            <a:r>
              <a:rPr lang="sr-Cyrl-RS" sz="2500" dirty="0"/>
              <a:t> имамо:</a:t>
            </a:r>
          </a:p>
          <a:p>
            <a:pPr>
              <a:buNone/>
            </a:pPr>
            <a:r>
              <a:rPr lang="sr-Cyrl-RS" sz="2500" dirty="0"/>
              <a:t>а) 1 000 коцки од 1 </a:t>
            </a:r>
            <a:r>
              <a:rPr lang="en-US" sz="2500" dirty="0"/>
              <a:t>dm³</a:t>
            </a:r>
            <a:endParaRPr lang="sr-Cyrl-RS" sz="2500" dirty="0"/>
          </a:p>
          <a:p>
            <a:pPr>
              <a:buNone/>
            </a:pPr>
            <a:r>
              <a:rPr lang="sr-Cyrl-RS" sz="2500" dirty="0"/>
              <a:t>б) 1 000 000 коцки од 1 </a:t>
            </a:r>
            <a:r>
              <a:rPr lang="en-US" sz="2500" dirty="0"/>
              <a:t>cm³</a:t>
            </a:r>
            <a:endParaRPr lang="sr-Cyrl-RS" sz="2500" dirty="0"/>
          </a:p>
          <a:p>
            <a:pPr>
              <a:buNone/>
            </a:pPr>
            <a:r>
              <a:rPr lang="sr-Cyrl-RS" sz="2500" dirty="0"/>
              <a:t>в) 1 000 000 000 коцки од 1 </a:t>
            </a:r>
            <a:r>
              <a:rPr lang="en-US" sz="2500" dirty="0"/>
              <a:t>mm³</a:t>
            </a:r>
            <a:endParaRPr lang="sr-Cyrl-RS" sz="2500" dirty="0"/>
          </a:p>
          <a:p>
            <a:pPr>
              <a:buNone/>
            </a:pPr>
            <a:r>
              <a:rPr lang="sr-Cyrl-RS" sz="2500" dirty="0"/>
              <a:t>     </a:t>
            </a:r>
            <a:endParaRPr lang="en-US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9093" y="764211"/>
            <a:ext cx="3240360" cy="3275617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>
              <a:buNone/>
            </a:pPr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>
              <a:buNone/>
            </a:pPr>
            <a:endParaRPr lang="sr-Cyrl-RS" sz="14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RS" sz="1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К₁</a:t>
            </a:r>
          </a:p>
          <a:p>
            <a:pPr algn="ctr">
              <a:buNone/>
            </a:pPr>
            <a:endParaRPr lang="sr-Cyrl-RS" sz="14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>
              <a:buNone/>
            </a:pPr>
            <a:endParaRPr lang="sr-Cyrl-RS" sz="14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1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V=</a:t>
            </a:r>
            <a:r>
              <a:rPr lang="sr-Cyrl-RS" sz="1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en-US" sz="1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m³</a:t>
            </a:r>
            <a:endParaRPr lang="sr-Cyrl-RS" sz="14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RS" sz="10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 </a:t>
            </a:r>
            <a:r>
              <a:rPr lang="en-US" sz="10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</a:t>
            </a:r>
            <a:endParaRPr lang="sr-Cyrl-RS" sz="10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6807" y="4099584"/>
            <a:ext cx="2397001" cy="4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48854" y="1683470"/>
            <a:ext cx="11391" cy="22322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92776" y="919421"/>
            <a:ext cx="0" cy="21602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6610" y="1587391"/>
            <a:ext cx="10606" cy="24524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66439" y="1707654"/>
            <a:ext cx="21747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06559" y="699542"/>
            <a:ext cx="799148" cy="8282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05707" y="699542"/>
            <a:ext cx="249374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995346" y="3291830"/>
            <a:ext cx="765984" cy="7764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042242" y="919421"/>
            <a:ext cx="657211" cy="6944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48" y="175955"/>
            <a:ext cx="8229600" cy="49843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sz="2000" dirty="0"/>
              <a:t>                                                                         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dirty="0"/>
              <a:t>                    </a:t>
            </a:r>
            <a:r>
              <a:rPr lang="en-US" dirty="0"/>
              <a:t>  </a:t>
            </a:r>
            <a:r>
              <a:rPr lang="sr-Cyrl-RS" dirty="0"/>
              <a:t> </a:t>
            </a:r>
            <a:r>
              <a:rPr lang="en-US" dirty="0"/>
              <a:t>  </a:t>
            </a:r>
            <a:endParaRPr lang="sr-Cyrl-RS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dirty="0"/>
              <a:t>          </a:t>
            </a:r>
            <a:endParaRPr lang="sr-Cyrl-RS" sz="2000" dirty="0"/>
          </a:p>
        </p:txBody>
      </p:sp>
      <p:sp>
        <p:nvSpPr>
          <p:cNvPr id="13" name="Cube 12"/>
          <p:cNvSpPr/>
          <p:nvPr/>
        </p:nvSpPr>
        <p:spPr>
          <a:xfrm>
            <a:off x="597103" y="1437225"/>
            <a:ext cx="2232247" cy="2179771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sr-Cyrl-RS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 </a:t>
            </a:r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m³</a:t>
            </a:r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Cube 13"/>
          <p:cNvSpPr/>
          <p:nvPr/>
        </p:nvSpPr>
        <p:spPr>
          <a:xfrm>
            <a:off x="3359218" y="1720229"/>
            <a:ext cx="1872208" cy="1895803"/>
          </a:xfrm>
          <a:prstGeom prst="cub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b="1" dirty="0">
              <a:solidFill>
                <a:schemeClr val="tx2"/>
              </a:solidFill>
            </a:endParaRPr>
          </a:p>
          <a:p>
            <a:pPr algn="ctr"/>
            <a:endParaRPr lang="sr-Cyrl-RS" b="1" dirty="0">
              <a:solidFill>
                <a:schemeClr val="tx2"/>
              </a:solidFill>
            </a:endParaRPr>
          </a:p>
          <a:p>
            <a:pPr algn="ctr"/>
            <a:r>
              <a:rPr lang="sr-Cyrl-RS" b="1" dirty="0">
                <a:solidFill>
                  <a:schemeClr val="tx2"/>
                </a:solidFill>
              </a:rPr>
              <a:t>1 </a:t>
            </a:r>
            <a:r>
              <a:rPr lang="en-US" b="1" dirty="0">
                <a:solidFill>
                  <a:schemeClr val="tx2"/>
                </a:solidFill>
              </a:rPr>
              <a:t>dm³</a:t>
            </a:r>
            <a:endParaRPr lang="sr-Cyrl-RS" b="1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sr-Cyrl-RS" dirty="0">
              <a:solidFill>
                <a:schemeClr val="tx2"/>
              </a:solidFill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Cube 14"/>
          <p:cNvSpPr/>
          <p:nvPr/>
        </p:nvSpPr>
        <p:spPr>
          <a:xfrm>
            <a:off x="5724128" y="2196070"/>
            <a:ext cx="1368152" cy="1391747"/>
          </a:xfrm>
          <a:prstGeom prst="cub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b="1" dirty="0">
              <a:solidFill>
                <a:schemeClr val="bg1"/>
              </a:solidFill>
            </a:endParaRPr>
          </a:p>
          <a:p>
            <a:pPr algn="ctr"/>
            <a:r>
              <a:rPr lang="sr-Cyrl-RS" b="1" dirty="0">
                <a:solidFill>
                  <a:schemeClr val="bg1"/>
                </a:solidFill>
              </a:rPr>
              <a:t>1 </a:t>
            </a:r>
            <a:r>
              <a:rPr lang="en-US" b="1" dirty="0">
                <a:solidFill>
                  <a:schemeClr val="bg1"/>
                </a:solidFill>
              </a:rPr>
              <a:t>cm³</a:t>
            </a:r>
            <a:endParaRPr lang="sr-Cyrl-RS" b="1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sr-Cyrl-R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Cube 17"/>
          <p:cNvSpPr/>
          <p:nvPr/>
        </p:nvSpPr>
        <p:spPr>
          <a:xfrm>
            <a:off x="7642739" y="2668131"/>
            <a:ext cx="928120" cy="887691"/>
          </a:xfrm>
          <a:prstGeom prst="cub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b="1" dirty="0">
                <a:solidFill>
                  <a:schemeClr val="tx2"/>
                </a:solidFill>
              </a:rPr>
              <a:t>1 </a:t>
            </a:r>
            <a:r>
              <a:rPr lang="en-US" sz="1400" b="1" dirty="0">
                <a:solidFill>
                  <a:schemeClr val="tx2"/>
                </a:solidFill>
              </a:rPr>
              <a:t>mm³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48" y="175955"/>
            <a:ext cx="8229600" cy="49843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sz="2000" dirty="0"/>
              <a:t>                                                                         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dirty="0"/>
              <a:t>           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dirty="0"/>
              <a:t>                   </a:t>
            </a:r>
          </a:p>
          <a:p>
            <a:pPr>
              <a:buNone/>
            </a:pPr>
            <a:r>
              <a:rPr lang="sr-Cyrl-RS" sz="2000" dirty="0"/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1408" y="1637616"/>
            <a:ext cx="7920880" cy="14401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500" b="1" dirty="0">
                <a:solidFill>
                  <a:srgbClr val="FF0000"/>
                </a:solidFill>
              </a:rPr>
              <a:t>1 </a:t>
            </a:r>
            <a:r>
              <a:rPr lang="en-US" sz="2500" b="1" dirty="0">
                <a:solidFill>
                  <a:srgbClr val="FF0000"/>
                </a:solidFill>
              </a:rPr>
              <a:t>m³</a:t>
            </a:r>
            <a:r>
              <a:rPr lang="sr-Cyrl-RS" sz="2500" b="1" dirty="0">
                <a:solidFill>
                  <a:srgbClr val="FF0000"/>
                </a:solidFill>
              </a:rPr>
              <a:t> </a:t>
            </a:r>
            <a:r>
              <a:rPr lang="sr-Cyrl-BA" sz="2500" b="1" dirty="0">
                <a:solidFill>
                  <a:schemeClr val="bg1"/>
                </a:solidFill>
              </a:rPr>
              <a:t>=</a:t>
            </a:r>
            <a:r>
              <a:rPr lang="sr-Cyrl-RS" sz="2500" dirty="0">
                <a:solidFill>
                  <a:schemeClr val="bg1"/>
                </a:solidFill>
              </a:rPr>
              <a:t>  </a:t>
            </a:r>
            <a:r>
              <a:rPr lang="sr-Cyrl-RS" sz="2500" b="1" dirty="0">
                <a:solidFill>
                  <a:srgbClr val="FFFF00"/>
                </a:solidFill>
              </a:rPr>
              <a:t>1 000 </a:t>
            </a:r>
            <a:r>
              <a:rPr lang="en-US" sz="2500" b="1" dirty="0">
                <a:solidFill>
                  <a:srgbClr val="FFFF00"/>
                </a:solidFill>
              </a:rPr>
              <a:t>dm³</a:t>
            </a:r>
            <a:r>
              <a:rPr lang="sr-Cyrl-RS" sz="2500" b="1" dirty="0">
                <a:solidFill>
                  <a:srgbClr val="FFFF00"/>
                </a:solidFill>
              </a:rPr>
              <a:t> </a:t>
            </a:r>
            <a:r>
              <a:rPr lang="sr-Cyrl-BA" sz="2400" b="1" dirty="0">
                <a:solidFill>
                  <a:schemeClr val="bg1"/>
                </a:solidFill>
              </a:rPr>
              <a:t>=</a:t>
            </a:r>
            <a:r>
              <a:rPr lang="sr-Cyrl-RS" sz="2400" dirty="0">
                <a:solidFill>
                  <a:schemeClr val="bg1"/>
                </a:solidFill>
              </a:rPr>
              <a:t>  </a:t>
            </a:r>
            <a:r>
              <a:rPr lang="en-US" sz="2500" b="1" dirty="0">
                <a:solidFill>
                  <a:srgbClr val="00B0F0"/>
                </a:solidFill>
              </a:rPr>
              <a:t>1</a:t>
            </a:r>
            <a:r>
              <a:rPr lang="sr-Cyrl-RS" sz="2500" b="1" dirty="0">
                <a:solidFill>
                  <a:srgbClr val="00B0F0"/>
                </a:solidFill>
              </a:rPr>
              <a:t> 000 000 </a:t>
            </a:r>
            <a:r>
              <a:rPr lang="en-US" sz="2500" b="1" dirty="0">
                <a:solidFill>
                  <a:srgbClr val="00B0F0"/>
                </a:solidFill>
              </a:rPr>
              <a:t>cm³</a:t>
            </a:r>
            <a:r>
              <a:rPr lang="sr-Cyrl-RS" sz="2500" b="1" dirty="0">
                <a:solidFill>
                  <a:srgbClr val="00B0F0"/>
                </a:solidFill>
              </a:rPr>
              <a:t> </a:t>
            </a:r>
            <a:r>
              <a:rPr lang="sr-Cyrl-BA" sz="2400" b="1" dirty="0">
                <a:solidFill>
                  <a:schemeClr val="bg1"/>
                </a:solidFill>
              </a:rPr>
              <a:t>=</a:t>
            </a:r>
            <a:r>
              <a:rPr lang="sr-Cyrl-RS" sz="2400" dirty="0">
                <a:solidFill>
                  <a:schemeClr val="bg1"/>
                </a:solidFill>
              </a:rPr>
              <a:t>  </a:t>
            </a:r>
            <a:r>
              <a:rPr lang="en-US" sz="25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1</a:t>
            </a:r>
            <a:r>
              <a:rPr lang="sr-Cyrl-RS" sz="25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000 000 000 </a:t>
            </a:r>
            <a:r>
              <a:rPr lang="en-US" sz="25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mm³</a:t>
            </a:r>
          </a:p>
        </p:txBody>
      </p:sp>
      <p:sp>
        <p:nvSpPr>
          <p:cNvPr id="5" name="Circular Arrow 4"/>
          <p:cNvSpPr/>
          <p:nvPr/>
        </p:nvSpPr>
        <p:spPr>
          <a:xfrm>
            <a:off x="1115616" y="1637616"/>
            <a:ext cx="1266440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100302" y="2174684"/>
            <a:ext cx="1266440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ircular Arrow 6"/>
          <p:cNvSpPr/>
          <p:nvPr/>
        </p:nvSpPr>
        <p:spPr>
          <a:xfrm>
            <a:off x="2846264" y="1591047"/>
            <a:ext cx="1224136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ircular Arrow 7"/>
          <p:cNvSpPr/>
          <p:nvPr/>
        </p:nvSpPr>
        <p:spPr>
          <a:xfrm>
            <a:off x="5004338" y="1591047"/>
            <a:ext cx="1224136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 rot="10800000">
            <a:off x="2846264" y="2159085"/>
            <a:ext cx="1199010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ircular Arrow 9"/>
          <p:cNvSpPr/>
          <p:nvPr/>
        </p:nvSpPr>
        <p:spPr>
          <a:xfrm rot="10800000">
            <a:off x="5029443" y="2178928"/>
            <a:ext cx="1199031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A01F9A0-BC8E-4263-8F5F-408D59744E1D}"/>
              </a:ext>
            </a:extLst>
          </p:cNvPr>
          <p:cNvSpPr/>
          <p:nvPr/>
        </p:nvSpPr>
        <p:spPr>
          <a:xfrm>
            <a:off x="951577" y="1088073"/>
            <a:ext cx="1440159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 </a:t>
            </a:r>
            <a:r>
              <a:rPr lang="sr-Cyrl-RS" sz="2500" dirty="0"/>
              <a:t>(∙ 1 000)</a:t>
            </a:r>
            <a:endParaRPr lang="sr-Cyrl-BA" sz="25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9AA2F03-CA17-40AC-8055-ED9BBF79CEDE}"/>
              </a:ext>
            </a:extLst>
          </p:cNvPr>
          <p:cNvSpPr/>
          <p:nvPr/>
        </p:nvSpPr>
        <p:spPr>
          <a:xfrm>
            <a:off x="2684116" y="1065013"/>
            <a:ext cx="1440159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 </a:t>
            </a:r>
            <a:r>
              <a:rPr lang="sr-Cyrl-RS" sz="2500" dirty="0"/>
              <a:t>(∙ 1 000)</a:t>
            </a:r>
            <a:endParaRPr lang="sr-Cyrl-BA" sz="25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F5988A1-B0C6-451A-80F7-48C6FF126662}"/>
              </a:ext>
            </a:extLst>
          </p:cNvPr>
          <p:cNvSpPr/>
          <p:nvPr/>
        </p:nvSpPr>
        <p:spPr>
          <a:xfrm>
            <a:off x="4788315" y="1039977"/>
            <a:ext cx="1440159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 </a:t>
            </a:r>
            <a:r>
              <a:rPr lang="sr-Cyrl-RS" sz="2500" dirty="0"/>
              <a:t>(∙ 1 000)</a:t>
            </a:r>
            <a:endParaRPr lang="sr-Cyrl-BA" sz="25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47CADFE-B1AD-42B4-9FC5-20DBF8DCFF1B}"/>
              </a:ext>
            </a:extLst>
          </p:cNvPr>
          <p:cNvSpPr/>
          <p:nvPr/>
        </p:nvSpPr>
        <p:spPr>
          <a:xfrm>
            <a:off x="941897" y="3109276"/>
            <a:ext cx="1440159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 </a:t>
            </a:r>
            <a:r>
              <a:rPr lang="sr-Cyrl-RS" sz="2500" dirty="0"/>
              <a:t>(: 1 000)</a:t>
            </a:r>
            <a:endParaRPr lang="sr-Cyrl-BA" sz="25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AA770EF-583F-48C3-A367-6D7A7C5C7E8A}"/>
              </a:ext>
            </a:extLst>
          </p:cNvPr>
          <p:cNvSpPr/>
          <p:nvPr/>
        </p:nvSpPr>
        <p:spPr>
          <a:xfrm>
            <a:off x="2725688" y="3070793"/>
            <a:ext cx="1440159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 </a:t>
            </a:r>
            <a:r>
              <a:rPr lang="sr-Cyrl-RS" sz="2500" dirty="0"/>
              <a:t>(: 1 000)</a:t>
            </a:r>
            <a:endParaRPr lang="sr-Cyrl-BA" sz="25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0AF516A-9046-4E17-9967-9E9362274CF8}"/>
              </a:ext>
            </a:extLst>
          </p:cNvPr>
          <p:cNvSpPr/>
          <p:nvPr/>
        </p:nvSpPr>
        <p:spPr>
          <a:xfrm>
            <a:off x="4908878" y="3027343"/>
            <a:ext cx="1440159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 </a:t>
            </a:r>
            <a:r>
              <a:rPr lang="sr-Cyrl-RS" sz="2500" dirty="0"/>
              <a:t>(: 1 000)</a:t>
            </a:r>
            <a:endParaRPr lang="sr-Cyrl-BA" sz="2500" dirty="0"/>
          </a:p>
        </p:txBody>
      </p:sp>
    </p:spTree>
    <p:extLst>
      <p:ext uri="{BB962C8B-B14F-4D97-AF65-F5344CB8AC3E}">
        <p14:creationId xmlns:p14="http://schemas.microsoft.com/office/powerpoint/2010/main" val="3726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" grpId="0"/>
      <p:bldP spid="16" grpId="0"/>
      <p:bldP spid="17" grpId="0"/>
      <p:bldP spid="1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320480"/>
          </a:xfrm>
        </p:spPr>
        <p:txBody>
          <a:bodyPr>
            <a:normAutofit/>
          </a:bodyPr>
          <a:lstStyle/>
          <a:p>
            <a:r>
              <a:rPr lang="sr-Cyrl-RS" sz="2500" dirty="0"/>
              <a:t>Омјер кубних јединица мањих од кубног метра можемо изразити и кроз степен броја 10 :</a:t>
            </a:r>
            <a:endParaRPr lang="en-US" sz="2500" dirty="0"/>
          </a:p>
          <a:p>
            <a:endParaRPr lang="sr-Cyrl-RS" sz="2500" dirty="0"/>
          </a:p>
          <a:p>
            <a:pPr algn="ctr">
              <a:buNone/>
            </a:pPr>
            <a:r>
              <a:rPr lang="sr-Cyrl-RS" b="1" dirty="0">
                <a:solidFill>
                  <a:srgbClr val="FFFF00"/>
                </a:solidFill>
              </a:rPr>
              <a:t>1</a:t>
            </a:r>
            <a:r>
              <a:rPr lang="en-US" b="1" dirty="0">
                <a:solidFill>
                  <a:srgbClr val="FFFF00"/>
                </a:solidFill>
              </a:rPr>
              <a:t>m³</a:t>
            </a:r>
            <a:endParaRPr lang="sr-Cyrl-RS" b="1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sr-Cyrl-RS" dirty="0"/>
              <a:t>или</a:t>
            </a:r>
          </a:p>
          <a:p>
            <a:pPr>
              <a:buNone/>
            </a:pPr>
            <a:r>
              <a:rPr lang="sr-Cyrl-RS" dirty="0"/>
              <a:t>                   1 000 </a:t>
            </a:r>
            <a:r>
              <a:rPr lang="en-US" dirty="0"/>
              <a:t>dm³</a:t>
            </a:r>
            <a:r>
              <a:rPr lang="sr-Cyrl-RS" dirty="0"/>
              <a:t>               </a:t>
            </a:r>
            <a:r>
              <a:rPr lang="sr-Cyrl-RS" b="1" dirty="0">
                <a:solidFill>
                  <a:srgbClr val="FFFF00"/>
                </a:solidFill>
              </a:rPr>
              <a:t>10³ </a:t>
            </a:r>
            <a:r>
              <a:rPr lang="en-US" b="1" dirty="0">
                <a:solidFill>
                  <a:srgbClr val="FFFF00"/>
                </a:solidFill>
              </a:rPr>
              <a:t>dm³</a:t>
            </a:r>
            <a:r>
              <a:rPr lang="sr-Cyrl-RS" b="1" dirty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sr-Cyrl-RS" dirty="0"/>
              <a:t>           1 000 000 </a:t>
            </a:r>
            <a:r>
              <a:rPr lang="en-US" dirty="0"/>
              <a:t>cm³</a:t>
            </a:r>
            <a:r>
              <a:rPr lang="sr-Cyrl-RS" dirty="0"/>
              <a:t>                </a:t>
            </a:r>
            <a:r>
              <a:rPr lang="sr-Cyrl-RS" b="1" dirty="0">
                <a:solidFill>
                  <a:srgbClr val="00B0F0"/>
                </a:solidFill>
              </a:rPr>
              <a:t>10⁶ </a:t>
            </a:r>
            <a:r>
              <a:rPr lang="en-US" b="1" dirty="0">
                <a:solidFill>
                  <a:srgbClr val="00B0F0"/>
                </a:solidFill>
              </a:rPr>
              <a:t>cm³</a:t>
            </a:r>
            <a:r>
              <a:rPr lang="sr-Cyrl-RS" b="1" dirty="0">
                <a:solidFill>
                  <a:srgbClr val="00B0F0"/>
                </a:solidFill>
              </a:rPr>
              <a:t> </a:t>
            </a:r>
          </a:p>
          <a:p>
            <a:pPr>
              <a:buNone/>
            </a:pPr>
            <a:r>
              <a:rPr lang="sr-Cyrl-RS" dirty="0"/>
              <a:t>  1 000 000 000 </a:t>
            </a:r>
            <a:r>
              <a:rPr lang="en-US" dirty="0"/>
              <a:t>mm³</a:t>
            </a:r>
            <a:r>
              <a:rPr lang="sr-Cyrl-RS" dirty="0"/>
              <a:t>               </a:t>
            </a:r>
            <a:r>
              <a:rPr lang="sr-Cyrl-RS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10⁹ </a:t>
            </a:r>
            <a:r>
              <a:rPr lang="en-US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mm³</a:t>
            </a:r>
            <a:r>
              <a:rPr lang="sr-Cyrl-RS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endParaRPr lang="en-US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139952" y="3147814"/>
            <a:ext cx="978408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139952" y="3723878"/>
            <a:ext cx="978408" cy="36004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39952" y="4299942"/>
            <a:ext cx="978408" cy="360040"/>
          </a:xfrm>
          <a:prstGeom prst="rightArrow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3010181">
            <a:off x="3441864" y="2104101"/>
            <a:ext cx="365286" cy="97840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8962752">
            <a:off x="5364444" y="2129444"/>
            <a:ext cx="365286" cy="97840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67944" y="1779662"/>
            <a:ext cx="10081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52756"/>
            <a:ext cx="8229600" cy="1069627"/>
          </a:xfrm>
        </p:spPr>
        <p:txBody>
          <a:bodyPr>
            <a:normAutofit/>
          </a:bodyPr>
          <a:lstStyle/>
          <a:p>
            <a:pPr algn="l"/>
            <a:r>
              <a:rPr lang="sr-Cyrl-BA" sz="2500" dirty="0"/>
              <a:t>Примјени знање!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528392"/>
          </a:xfrm>
        </p:spPr>
        <p:txBody>
          <a:bodyPr>
            <a:normAutofit/>
          </a:bodyPr>
          <a:lstStyle/>
          <a:p>
            <a:r>
              <a:rPr lang="sr-Cyrl-RS" sz="2500" dirty="0"/>
              <a:t>Изрази мање кубне јединице помоћу већих:</a:t>
            </a:r>
          </a:p>
          <a:p>
            <a:pPr>
              <a:buNone/>
            </a:pPr>
            <a:r>
              <a:rPr lang="sr-Cyrl-RS" sz="2800" dirty="0"/>
              <a:t>     6 000 000 </a:t>
            </a:r>
            <a:r>
              <a:rPr lang="en-US" sz="2800" dirty="0"/>
              <a:t>cm³</a:t>
            </a:r>
            <a:r>
              <a:rPr lang="sr-Cyrl-RS" sz="2800" dirty="0"/>
              <a:t> = </a:t>
            </a:r>
            <a:r>
              <a:rPr lang="sr-Cyrl-RS" sz="2500" dirty="0"/>
              <a:t>?  </a:t>
            </a:r>
            <a:r>
              <a:rPr lang="en-US" sz="2800" dirty="0"/>
              <a:t>m³</a:t>
            </a:r>
            <a:endParaRPr lang="sr-Cyrl-RS" sz="2800" dirty="0"/>
          </a:p>
          <a:p>
            <a:pPr>
              <a:buNone/>
            </a:pPr>
            <a:r>
              <a:rPr lang="sr-Cyrl-RS" sz="2800" dirty="0"/>
              <a:t>    </a:t>
            </a:r>
            <a:r>
              <a:rPr lang="sr-Cyrl-RS" sz="2500" dirty="0"/>
              <a:t>Ако примјенимо омјер између кубних јединица, добићемо рјешење:</a:t>
            </a:r>
          </a:p>
          <a:p>
            <a:pPr>
              <a:buNone/>
            </a:pPr>
            <a:r>
              <a:rPr lang="sr-Cyrl-RS" sz="2500" dirty="0"/>
              <a:t>     1 000 000 </a:t>
            </a:r>
            <a:r>
              <a:rPr lang="en-US" sz="2500" dirty="0"/>
              <a:t>cm³</a:t>
            </a:r>
            <a:r>
              <a:rPr lang="sr-Cyrl-RS" sz="2500" dirty="0"/>
              <a:t> = 1 </a:t>
            </a:r>
            <a:r>
              <a:rPr lang="en-US" sz="2500" dirty="0"/>
              <a:t>m³</a:t>
            </a:r>
            <a:endParaRPr lang="sr-Cyrl-RS" sz="2500" dirty="0"/>
          </a:p>
          <a:p>
            <a:pPr>
              <a:buNone/>
            </a:pPr>
            <a:r>
              <a:rPr lang="sr-Cyrl-RS" sz="2500" dirty="0"/>
              <a:t>   </a:t>
            </a:r>
            <a:r>
              <a:rPr lang="en-US" sz="2500" dirty="0"/>
              <a:t>  </a:t>
            </a:r>
            <a:r>
              <a:rPr lang="sr-Cyrl-RS" sz="2500" dirty="0"/>
              <a:t>Значи, добили смо вриједност кубног метра, а то је 6 </a:t>
            </a:r>
            <a:r>
              <a:rPr lang="en-US" sz="2500" dirty="0"/>
              <a:t>m³</a:t>
            </a:r>
            <a:r>
              <a:rPr lang="sr-Cyrl-RS" sz="2500" dirty="0"/>
              <a:t>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275856" y="1851670"/>
            <a:ext cx="360040" cy="43204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>
                <a:solidFill>
                  <a:srgbClr val="FF0000"/>
                </a:solidFill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1864030"/>
            <a:ext cx="338437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85" y="20233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sr-Cyrl-RS" sz="2500" dirty="0">
                <a:latin typeface="+mn-lt"/>
              </a:rPr>
              <a:t>Примјери:</a:t>
            </a:r>
            <a:endParaRPr lang="en-US" sz="25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43558"/>
            <a:ext cx="7992888" cy="4176464"/>
          </a:xfrm>
        </p:spPr>
        <p:txBody>
          <a:bodyPr>
            <a:normAutofit/>
          </a:bodyPr>
          <a:lstStyle/>
          <a:p>
            <a:r>
              <a:rPr lang="sr-Cyrl-RS" sz="2500" dirty="0"/>
              <a:t>18 000 </a:t>
            </a:r>
            <a:r>
              <a:rPr lang="en-US" sz="2500" dirty="0"/>
              <a:t>dm³</a:t>
            </a:r>
            <a:r>
              <a:rPr lang="sr-Cyrl-RS" sz="2500" dirty="0"/>
              <a:t> =   ? </a:t>
            </a:r>
            <a:r>
              <a:rPr lang="en-US" sz="2500" dirty="0"/>
              <a:t>   </a:t>
            </a:r>
            <a:r>
              <a:rPr lang="sr-Cyrl-RS" sz="2500" dirty="0"/>
              <a:t>m</a:t>
            </a:r>
            <a:r>
              <a:rPr lang="en-US" sz="2500" dirty="0"/>
              <a:t>³</a:t>
            </a:r>
            <a:endParaRPr lang="sr-Cyrl-RS" sz="2500" dirty="0"/>
          </a:p>
          <a:p>
            <a:r>
              <a:rPr lang="sr-Cyrl-RS" sz="2500" dirty="0"/>
              <a:t>9 ∙ 10⁹ </a:t>
            </a:r>
            <a:r>
              <a:rPr lang="en-US" sz="2500" dirty="0"/>
              <a:t>mm³</a:t>
            </a:r>
            <a:r>
              <a:rPr lang="sr-Cyrl-RS" sz="2500" dirty="0"/>
              <a:t> =   ?   </a:t>
            </a:r>
            <a:r>
              <a:rPr lang="en-US" sz="2500" dirty="0"/>
              <a:t> </a:t>
            </a:r>
            <a:r>
              <a:rPr lang="sr-Cyrl-RS" sz="2500" dirty="0"/>
              <a:t>m</a:t>
            </a:r>
            <a:r>
              <a:rPr lang="en-US" sz="2500" dirty="0"/>
              <a:t>³</a:t>
            </a:r>
            <a:endParaRPr lang="sr-Cyrl-RS" sz="2500" dirty="0"/>
          </a:p>
          <a:p>
            <a:r>
              <a:rPr lang="sr-Cyrl-RS" sz="2500" dirty="0"/>
              <a:t>143 000 </a:t>
            </a:r>
            <a:r>
              <a:rPr lang="en-US" sz="2500" dirty="0"/>
              <a:t>mm³</a:t>
            </a:r>
            <a:r>
              <a:rPr lang="sr-Cyrl-RS" sz="2500" dirty="0"/>
              <a:t>  =    ?     </a:t>
            </a:r>
            <a:r>
              <a:rPr lang="en-US" sz="2500" dirty="0"/>
              <a:t> cm³</a:t>
            </a:r>
            <a:endParaRPr lang="sr-Cyrl-RS" sz="2500" dirty="0"/>
          </a:p>
          <a:p>
            <a:r>
              <a:rPr lang="sr-Cyrl-RS" sz="2500" dirty="0"/>
              <a:t> 75 ∙ 10⁶ </a:t>
            </a:r>
            <a:r>
              <a:rPr lang="en-US" sz="2500" dirty="0"/>
              <a:t>mm³</a:t>
            </a:r>
            <a:r>
              <a:rPr lang="sr-Cyrl-RS" sz="2500" dirty="0"/>
              <a:t> =   ?   </a:t>
            </a:r>
            <a:r>
              <a:rPr lang="en-US" sz="2500" dirty="0"/>
              <a:t> dm³</a:t>
            </a:r>
            <a:r>
              <a:rPr lang="sr-Cyrl-RS" sz="2500" dirty="0"/>
              <a:t> </a:t>
            </a:r>
          </a:p>
          <a:p>
            <a:pPr>
              <a:buNone/>
            </a:pPr>
            <a:r>
              <a:rPr lang="sr-Cyrl-RS" sz="2500" dirty="0"/>
              <a:t>На основу датих омјера, ријешимо задатке:</a:t>
            </a:r>
          </a:p>
          <a:p>
            <a:pPr>
              <a:buNone/>
            </a:pPr>
            <a:r>
              <a:rPr lang="sr-Cyrl-RS" sz="2500" dirty="0"/>
              <a:t>1 m</a:t>
            </a:r>
            <a:r>
              <a:rPr lang="en-US" sz="2500" dirty="0"/>
              <a:t>³</a:t>
            </a:r>
            <a:r>
              <a:rPr lang="sr-Cyrl-RS" sz="2500" dirty="0"/>
              <a:t> = 1 000 </a:t>
            </a:r>
            <a:r>
              <a:rPr lang="en-US" sz="2500" dirty="0"/>
              <a:t>dm³</a:t>
            </a:r>
            <a:r>
              <a:rPr lang="sr-Cyrl-RS" sz="2500" dirty="0"/>
              <a:t> = 1 000 000 </a:t>
            </a:r>
            <a:r>
              <a:rPr lang="en-US" sz="2500" dirty="0"/>
              <a:t>cm³</a:t>
            </a:r>
            <a:r>
              <a:rPr lang="sr-Cyrl-RS" sz="2500" dirty="0"/>
              <a:t> = 1 000 000 000 </a:t>
            </a:r>
            <a:r>
              <a:rPr lang="en-US" sz="2500" dirty="0"/>
              <a:t>mm³</a:t>
            </a:r>
            <a:endParaRPr lang="sr-Cyrl-RS" sz="2500" dirty="0"/>
          </a:p>
          <a:p>
            <a:pPr>
              <a:buNone/>
            </a:pPr>
            <a:r>
              <a:rPr lang="sr-Cyrl-RS" sz="2500" dirty="0"/>
              <a:t>1 </a:t>
            </a:r>
            <a:r>
              <a:rPr lang="en-US" sz="2500" dirty="0"/>
              <a:t>dm³</a:t>
            </a:r>
            <a:r>
              <a:rPr lang="sr-Cyrl-RS" sz="2500" dirty="0"/>
              <a:t> = 1 000 </a:t>
            </a:r>
            <a:r>
              <a:rPr lang="en-US" sz="2500" dirty="0"/>
              <a:t>cm³</a:t>
            </a:r>
            <a:r>
              <a:rPr lang="sr-Cyrl-RS" sz="2500" dirty="0"/>
              <a:t> = 1 000 000 </a:t>
            </a:r>
            <a:r>
              <a:rPr lang="en-US" sz="2500" dirty="0"/>
              <a:t>mm³</a:t>
            </a:r>
            <a:endParaRPr lang="sr-Cyrl-RS" sz="2500" dirty="0"/>
          </a:p>
          <a:p>
            <a:pPr>
              <a:buNone/>
            </a:pPr>
            <a:r>
              <a:rPr lang="sr-Cyrl-RS" sz="2500" dirty="0"/>
              <a:t>1 </a:t>
            </a:r>
            <a:r>
              <a:rPr lang="en-US" sz="2500" dirty="0"/>
              <a:t>cm³</a:t>
            </a:r>
            <a:r>
              <a:rPr lang="sr-Cyrl-RS" sz="2500" dirty="0"/>
              <a:t> = 1 000 </a:t>
            </a:r>
            <a:r>
              <a:rPr lang="en-US" sz="2500" dirty="0"/>
              <a:t>mm³</a:t>
            </a:r>
            <a:endParaRPr lang="sr-Cyrl-RS" sz="2500" dirty="0"/>
          </a:p>
          <a:p>
            <a:pPr>
              <a:buNone/>
            </a:pP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553919" y="3122247"/>
            <a:ext cx="7186433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3874" y="3604292"/>
            <a:ext cx="473820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3874" y="4069453"/>
            <a:ext cx="264997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71800" y="846068"/>
            <a:ext cx="576064" cy="43204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500" b="1" dirty="0">
                <a:solidFill>
                  <a:srgbClr val="FFFF00"/>
                </a:solidFill>
              </a:rPr>
              <a:t>18</a:t>
            </a:r>
            <a:endParaRPr lang="en-US" sz="25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3332" y="2182100"/>
            <a:ext cx="576064" cy="43204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>
                <a:solidFill>
                  <a:srgbClr val="FFFF00"/>
                </a:solidFill>
              </a:rPr>
              <a:t>75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43808" y="1327854"/>
            <a:ext cx="576064" cy="43204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>
                <a:solidFill>
                  <a:srgbClr val="FFFF00"/>
                </a:solidFill>
              </a:rPr>
              <a:t>9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17320" y="1754977"/>
            <a:ext cx="792088" cy="43204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>
                <a:solidFill>
                  <a:srgbClr val="FFFF00"/>
                </a:solidFill>
              </a:rPr>
              <a:t>143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857250"/>
          </a:xfrm>
        </p:spPr>
        <p:txBody>
          <a:bodyPr>
            <a:normAutofit/>
          </a:bodyPr>
          <a:lstStyle/>
          <a:p>
            <a:r>
              <a:rPr lang="sr-Cyrl-RS" sz="2500" dirty="0">
                <a:latin typeface="+mn-lt"/>
              </a:rPr>
              <a:t>Задаци за самосталан рад:</a:t>
            </a:r>
            <a:endParaRPr lang="en-US" sz="25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21" y="915566"/>
            <a:ext cx="8496944" cy="3960439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sr-Cyrl-RS" sz="2500" dirty="0"/>
              <a:t>Изрази веће кубне јединице помоћу мањих:</a:t>
            </a:r>
          </a:p>
          <a:p>
            <a:pPr marL="514350" indent="-514350">
              <a:buNone/>
            </a:pPr>
            <a:r>
              <a:rPr lang="sr-Cyrl-RS" sz="2500" dirty="0"/>
              <a:t>      а) 18 </a:t>
            </a:r>
            <a:r>
              <a:rPr lang="en-US" sz="2500" dirty="0"/>
              <a:t>m³</a:t>
            </a:r>
            <a:r>
              <a:rPr lang="sr-Cyrl-RS" sz="2500" dirty="0"/>
              <a:t> = ___________ </a:t>
            </a:r>
            <a:r>
              <a:rPr lang="en-US" sz="2500" dirty="0"/>
              <a:t>dm³</a:t>
            </a:r>
            <a:endParaRPr lang="sr-Cyrl-RS" sz="2500" dirty="0"/>
          </a:p>
          <a:p>
            <a:pPr marL="514350" indent="-514350">
              <a:buNone/>
            </a:pPr>
            <a:r>
              <a:rPr lang="sr-Cyrl-RS" sz="2500" dirty="0"/>
              <a:t>      б) 25 </a:t>
            </a:r>
            <a:r>
              <a:rPr lang="en-US" sz="2500" dirty="0"/>
              <a:t>dm³</a:t>
            </a:r>
            <a:r>
              <a:rPr lang="sr-Cyrl-RS" sz="2500" dirty="0"/>
              <a:t> = ____________ </a:t>
            </a:r>
            <a:r>
              <a:rPr lang="en-US" sz="2500" dirty="0"/>
              <a:t>cm³</a:t>
            </a:r>
            <a:endParaRPr lang="sr-Cyrl-RS" sz="2500" dirty="0"/>
          </a:p>
          <a:p>
            <a:pPr marL="514350" indent="-514350">
              <a:buNone/>
            </a:pPr>
            <a:r>
              <a:rPr lang="sr-Cyrl-RS" sz="2500" dirty="0"/>
              <a:t>      в) 8 </a:t>
            </a:r>
            <a:r>
              <a:rPr lang="en-US" sz="2500" dirty="0"/>
              <a:t>m³</a:t>
            </a:r>
            <a:r>
              <a:rPr lang="sr-Cyrl-RS" sz="2500" dirty="0"/>
              <a:t> = _____________ </a:t>
            </a:r>
            <a:r>
              <a:rPr lang="en-US" sz="2500" dirty="0"/>
              <a:t>mm³</a:t>
            </a:r>
            <a:endParaRPr lang="sr-Cyrl-RS" sz="2500" dirty="0"/>
          </a:p>
          <a:p>
            <a:pPr marL="514350" indent="-514350">
              <a:buAutoNum type="arabicParenR" startAt="2"/>
            </a:pPr>
            <a:r>
              <a:rPr lang="sr-Cyrl-RS" sz="2500" dirty="0"/>
              <a:t>Сљедеће кубне јединице изрази кроз степен броја 10:</a:t>
            </a:r>
          </a:p>
          <a:p>
            <a:pPr marL="514350" indent="-514350">
              <a:buNone/>
            </a:pPr>
            <a:r>
              <a:rPr lang="sr-Cyrl-RS" sz="2500" dirty="0"/>
              <a:t>      а) 78 000 </a:t>
            </a:r>
            <a:r>
              <a:rPr lang="en-US" sz="2500" dirty="0"/>
              <a:t>dm³</a:t>
            </a:r>
            <a:r>
              <a:rPr lang="sr-Cyrl-RS" sz="2500" dirty="0"/>
              <a:t> = 78</a:t>
            </a:r>
            <a:r>
              <a:rPr lang="en-US" sz="2500" dirty="0"/>
              <a:t> dm³</a:t>
            </a:r>
            <a:r>
              <a:rPr lang="sr-Cyrl-RS" sz="2500" dirty="0"/>
              <a:t> ∙ 10 </a:t>
            </a:r>
            <a:r>
              <a:rPr lang="en-US" sz="2500" dirty="0"/>
              <a:t>ⁿ</a:t>
            </a:r>
            <a:r>
              <a:rPr lang="sr-Cyrl-RS" sz="2500" dirty="0"/>
              <a:t> </a:t>
            </a:r>
          </a:p>
          <a:p>
            <a:pPr marL="514350" indent="-514350">
              <a:buNone/>
            </a:pPr>
            <a:r>
              <a:rPr lang="sr-Cyrl-RS" sz="2500" dirty="0"/>
              <a:t>   ! б) 986 000 000 </a:t>
            </a:r>
            <a:r>
              <a:rPr lang="en-US" sz="2500" dirty="0"/>
              <a:t>mm³ </a:t>
            </a:r>
            <a:r>
              <a:rPr lang="sr-Cyrl-RS" sz="2500" dirty="0"/>
              <a:t>= _______ ∙ 10 </a:t>
            </a:r>
            <a:r>
              <a:rPr lang="en-US" sz="2500" dirty="0"/>
              <a:t>ⁿ</a:t>
            </a:r>
            <a:r>
              <a:rPr lang="sr-Cyrl-RS" sz="2500" dirty="0"/>
              <a:t> </a:t>
            </a:r>
          </a:p>
          <a:p>
            <a:pPr marL="514350" indent="-514350">
              <a:buNone/>
            </a:pPr>
            <a:r>
              <a:rPr lang="sr-Cyrl-RS" sz="2500" dirty="0"/>
              <a:t> </a:t>
            </a:r>
          </a:p>
          <a:p>
            <a:pPr marL="514350" indent="-514350"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FFFFFF"/>
      </a:lt1>
      <a:dk2>
        <a:srgbClr val="006000"/>
      </a:dk2>
      <a:lt2>
        <a:srgbClr val="006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486</Words>
  <Application>Microsoft Office PowerPoint</Application>
  <PresentationFormat>On-screen Show (16:9)</PresentationFormat>
  <Paragraphs>193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 Јединице за мјерење запремине мање од кубног метра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Примјени знање!</vt:lpstr>
      <vt:lpstr>Примјери: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ЈЕДИНИЦЕ ЗА МЈЕРЕЊЕ ЗАПРЕМИНЕ МАЊЕ ОД   КУБНОГ МЕТРА</dc:title>
  <dc:creator>WIN7</dc:creator>
  <cp:lastModifiedBy>Dragan</cp:lastModifiedBy>
  <cp:revision>49</cp:revision>
  <dcterms:created xsi:type="dcterms:W3CDTF">2020-04-30T14:36:36Z</dcterms:created>
  <dcterms:modified xsi:type="dcterms:W3CDTF">2020-05-23T17:17:16Z</dcterms:modified>
</cp:coreProperties>
</file>