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634" y="257578"/>
            <a:ext cx="8001000" cy="1674253"/>
          </a:xfrm>
        </p:spPr>
        <p:txBody>
          <a:bodyPr/>
          <a:lstStyle/>
          <a:p>
            <a:r>
              <a:rPr lang="sr-Cyrl-RS" dirty="0" smtClean="0"/>
              <a:t>Српски језик и књижевност</a:t>
            </a:r>
            <a:endParaRPr lang="sr-Cyrl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6330" y="2215167"/>
            <a:ext cx="5721158" cy="4043966"/>
          </a:xfrm>
        </p:spPr>
        <p:txBody>
          <a:bodyPr>
            <a:normAutofit/>
          </a:bodyPr>
          <a:lstStyle/>
          <a:p>
            <a:r>
              <a:rPr lang="sr-Cyrl-RS" sz="4000" dirty="0" err="1" smtClean="0"/>
              <a:t>Одјељење</a:t>
            </a:r>
            <a:r>
              <a:rPr lang="sr-Cyrl-RS" sz="4000" dirty="0" smtClean="0"/>
              <a:t>,</a:t>
            </a:r>
            <a:r>
              <a:rPr lang="en-US" sz="4000" dirty="0" smtClean="0"/>
              <a:t> VI</a:t>
            </a:r>
            <a:r>
              <a:rPr lang="sr-Latn-RS" sz="4000" dirty="0" smtClean="0"/>
              <a:t>1</a:t>
            </a:r>
            <a:r>
              <a:rPr lang="en-US" sz="4000" dirty="0" smtClean="0"/>
              <a:t> </a:t>
            </a:r>
          </a:p>
          <a:p>
            <a:r>
              <a:rPr lang="en-US" sz="4000" dirty="0" smtClean="0"/>
              <a:t>4.12.201</a:t>
            </a:r>
            <a:r>
              <a:rPr lang="sr-Latn-RS" sz="4000" dirty="0" smtClean="0"/>
              <a:t>9</a:t>
            </a:r>
            <a:r>
              <a:rPr lang="en-US" sz="4000" dirty="0" smtClean="0"/>
              <a:t>.</a:t>
            </a:r>
            <a:r>
              <a:rPr lang="sr-Cyrl-RS" sz="4000" dirty="0" smtClean="0"/>
              <a:t>год. </a:t>
            </a:r>
            <a:endParaRPr lang="en-US" sz="4000" dirty="0" smtClean="0"/>
          </a:p>
          <a:p>
            <a:r>
              <a:rPr lang="sr-Cyrl-RS" sz="4000" dirty="0" smtClean="0"/>
              <a:t>(2. час)</a:t>
            </a:r>
            <a:endParaRPr lang="en-US" sz="4000" dirty="0" smtClean="0"/>
          </a:p>
          <a:p>
            <a:r>
              <a:rPr lang="en-US" sz="4000" dirty="0" smtClean="0"/>
              <a:t> </a:t>
            </a:r>
            <a:r>
              <a:rPr lang="sr-Cyrl-RS" sz="4000" dirty="0" smtClean="0"/>
              <a:t>Наставник:</a:t>
            </a:r>
          </a:p>
          <a:p>
            <a:r>
              <a:rPr lang="sr-Cyrl-RS" sz="4000" dirty="0" smtClean="0"/>
              <a:t>Жељко </a:t>
            </a:r>
            <a:r>
              <a:rPr lang="sr-Cyrl-RS" sz="4000" dirty="0" err="1" smtClean="0"/>
              <a:t>Агостини</a:t>
            </a:r>
            <a:r>
              <a:rPr lang="en-US" sz="4000" dirty="0" smtClean="0"/>
              <a:t>                                                                               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738" y="768627"/>
            <a:ext cx="4983378" cy="5490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99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9531" y="41854"/>
            <a:ext cx="8001000" cy="962697"/>
          </a:xfrm>
        </p:spPr>
        <p:txBody>
          <a:bodyPr>
            <a:normAutofit/>
          </a:bodyPr>
          <a:lstStyle/>
          <a:p>
            <a:r>
              <a:rPr lang="sr-Cyrl-RS" sz="4400" dirty="0" smtClean="0"/>
              <a:t>Домаћи задатак</a:t>
            </a:r>
            <a:endParaRPr lang="sr-Cyrl-R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935" y="1223492"/>
            <a:ext cx="11164351" cy="5267460"/>
          </a:xfrm>
        </p:spPr>
        <p:txBody>
          <a:bodyPr>
            <a:normAutofit/>
          </a:bodyPr>
          <a:lstStyle/>
          <a:p>
            <a:r>
              <a:rPr lang="sr-Cyrl-R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Викендом</a:t>
            </a:r>
            <a:r>
              <a:rPr lang="sr-Cyrl-RS" sz="2800" dirty="0" smtClean="0"/>
              <a:t> пишем задаћу</a:t>
            </a:r>
            <a:r>
              <a:rPr lang="sr-Latn-RS" sz="2800" smtClean="0"/>
              <a:t>.</a:t>
            </a:r>
            <a:endParaRPr lang="sr-Cyrl-RS" sz="2800" dirty="0" smtClean="0"/>
          </a:p>
          <a:p>
            <a:r>
              <a:rPr lang="sr-Cyrl-RS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sr-Cyrl-RS" sz="2800" dirty="0" smtClean="0"/>
              <a:t>Написати по једну реченицу; </a:t>
            </a:r>
          </a:p>
          <a:p>
            <a:endParaRPr lang="sr-Cyrl-RS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r-Cyrl-RS" sz="2800" dirty="0" smtClean="0"/>
              <a:t>за обје врсте инструментала (средство и друштво)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sr-Cyrl-RS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r-Cyrl-RS" sz="2800" dirty="0"/>
              <a:t>з</a:t>
            </a:r>
            <a:r>
              <a:rPr lang="sr-Cyrl-RS" sz="2800" dirty="0" smtClean="0"/>
              <a:t>а свако значење…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sr-Cyrl-RS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r-Cyrl-RS" sz="2800" dirty="0"/>
              <a:t>т</a:t>
            </a:r>
            <a:r>
              <a:rPr lang="sr-Cyrl-RS" sz="2800" dirty="0" smtClean="0"/>
              <a:t>ри службе у реченици  </a:t>
            </a:r>
            <a:endParaRPr lang="sr-Cyrl-RS" sz="2800" dirty="0"/>
          </a:p>
        </p:txBody>
      </p:sp>
    </p:spTree>
    <p:extLst>
      <p:ext uri="{BB962C8B-B14F-4D97-AF65-F5344CB8AC3E}">
        <p14:creationId xmlns:p14="http://schemas.microsoft.com/office/powerpoint/2010/main" val="5663204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8148" y="675862"/>
            <a:ext cx="6824171" cy="927652"/>
          </a:xfrm>
        </p:spPr>
        <p:txBody>
          <a:bodyPr/>
          <a:lstStyle/>
          <a:p>
            <a:r>
              <a:rPr lang="sr-Cyrl-RS" dirty="0" smtClean="0"/>
              <a:t>инструментал</a:t>
            </a:r>
            <a:endParaRPr lang="sr-Cyrl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434" y="2027585"/>
            <a:ext cx="4850157" cy="3737112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Инструментал је шести падеж у српском језику. </a:t>
            </a:r>
          </a:p>
          <a:p>
            <a:r>
              <a:rPr lang="sr-Cyrl-RS" sz="3200" dirty="0" smtClean="0"/>
              <a:t>Добија се на питања: </a:t>
            </a:r>
          </a:p>
          <a:p>
            <a:r>
              <a:rPr lang="sr-Cyrl-RS" sz="3200" dirty="0" smtClean="0"/>
              <a:t>с(а) ким?(живо)</a:t>
            </a:r>
          </a:p>
          <a:p>
            <a:r>
              <a:rPr lang="sr-Cyrl-RS" sz="3200" dirty="0" smtClean="0"/>
              <a:t> чиме?(неживо)</a:t>
            </a:r>
            <a:endParaRPr lang="sr-Cyrl-R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100" y="251791"/>
            <a:ext cx="5624223" cy="28492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6482370" y="3133111"/>
            <a:ext cx="4259499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Милан шета са Аном.</a:t>
            </a:r>
          </a:p>
          <a:p>
            <a:endParaRPr lang="sr-Cyrl-RS" sz="28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sr-Cyrl-RS" dirty="0">
              <a:solidFill>
                <a:srgbClr val="FF0000"/>
              </a:solidFill>
            </a:endParaRPr>
          </a:p>
          <a:p>
            <a:endParaRPr lang="sr-Cyrl-RS" dirty="0" smtClean="0">
              <a:solidFill>
                <a:srgbClr val="FF0000"/>
              </a:solidFill>
            </a:endParaRPr>
          </a:p>
          <a:p>
            <a:endParaRPr lang="sr-Cyrl-RS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623" y="3797670"/>
            <a:ext cx="3631096" cy="20408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6242520" y="5969822"/>
            <a:ext cx="48397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Дјечак</a:t>
            </a:r>
            <a:r>
              <a:rPr lang="sr-Cyrl-R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се вози бициклом.</a:t>
            </a:r>
            <a:endParaRPr lang="sr-Cyrl-RS" sz="2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0169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031" y="87155"/>
            <a:ext cx="11887200" cy="865881"/>
          </a:xfrm>
        </p:spPr>
        <p:txBody>
          <a:bodyPr>
            <a:normAutofit/>
          </a:bodyPr>
          <a:lstStyle/>
          <a:p>
            <a:r>
              <a:rPr lang="sr-Cyrl-RS" sz="3200" b="1" dirty="0" smtClean="0"/>
              <a:t>инструментал, звучност,</a:t>
            </a:r>
            <a:r>
              <a:rPr lang="en-US" sz="3200" b="1" dirty="0" smtClean="0"/>
              <a:t> </a:t>
            </a:r>
            <a:r>
              <a:rPr lang="sr-Cyrl-RS" sz="3200" b="1" dirty="0" smtClean="0"/>
              <a:t>сличност(асоцијација)</a:t>
            </a:r>
            <a:endParaRPr lang="sr-Cyrl-R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7653" y="1249252"/>
            <a:ext cx="7836190" cy="5270818"/>
          </a:xfrm>
        </p:spPr>
        <p:txBody>
          <a:bodyPr>
            <a:normAutofit lnSpcReduction="10000"/>
          </a:bodyPr>
          <a:lstStyle/>
          <a:p>
            <a:r>
              <a:rPr lang="sr-Cyrl-RS" sz="2400" dirty="0" smtClean="0"/>
              <a:t>Звучи попут музичког „ </a:t>
            </a:r>
            <a:r>
              <a:rPr lang="sr-Cyrl-RS" sz="2400" dirty="0" err="1" smtClean="0"/>
              <a:t>инструмента“,</a:t>
            </a:r>
            <a:r>
              <a:rPr lang="sr-Cyrl-RS" sz="24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СРЕДСТВА</a:t>
            </a:r>
            <a:r>
              <a:rPr lang="sr-Cyrl-RS" sz="2400" dirty="0" smtClean="0"/>
              <a:t> којим стварамо музику. </a:t>
            </a:r>
          </a:p>
          <a:p>
            <a:r>
              <a:rPr lang="sr-Cyrl-RS" sz="2400" dirty="0" smtClean="0"/>
              <a:t>На питање: </a:t>
            </a:r>
            <a:r>
              <a:rPr lang="sr-Cyrl-RS" sz="2400" dirty="0" smtClean="0">
                <a:solidFill>
                  <a:srgbClr val="C00000"/>
                </a:solidFill>
              </a:rPr>
              <a:t>ЧИМЕ</a:t>
            </a:r>
            <a:r>
              <a:rPr lang="sr-Cyrl-RS" sz="2400" dirty="0" smtClean="0"/>
              <a:t> стварамо музику?, добићемо одговор: </a:t>
            </a:r>
            <a:r>
              <a:rPr lang="sr-Cyrl-RS" sz="2400" dirty="0" smtClean="0">
                <a:solidFill>
                  <a:srgbClr val="C00000"/>
                </a:solidFill>
              </a:rPr>
              <a:t>В И О Л И Н О М </a:t>
            </a:r>
            <a:r>
              <a:rPr lang="sr-Cyrl-RS" sz="2400" dirty="0" smtClean="0"/>
              <a:t>стварамо музику. Одговор нам открива именицу </a:t>
            </a:r>
            <a:r>
              <a:rPr lang="sr-Cyrl-RS" sz="2400" dirty="0" smtClean="0">
                <a:solidFill>
                  <a:srgbClr val="C00000"/>
                </a:solidFill>
              </a:rPr>
              <a:t>ВИОЛИНА</a:t>
            </a:r>
            <a:r>
              <a:rPr lang="sr-Cyrl-RS" sz="2400" dirty="0" smtClean="0"/>
              <a:t> у </a:t>
            </a:r>
            <a:r>
              <a:rPr lang="sr-Cyrl-R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ИНСТРУМЕНТАЛУ: ВИОЛИНОМ.</a:t>
            </a:r>
          </a:p>
          <a:p>
            <a:r>
              <a:rPr lang="sr-Cyrl-RS" sz="2400" dirty="0" smtClean="0"/>
              <a:t> Дијалог је форма приче која </a:t>
            </a:r>
            <a:r>
              <a:rPr lang="sr-Cyrl-RS" sz="2400" dirty="0" err="1" smtClean="0"/>
              <a:t>захтијева</a:t>
            </a:r>
            <a:r>
              <a:rPr lang="sr-Cyrl-RS" sz="2400" dirty="0" smtClean="0"/>
              <a:t> најмање два говорника, односно некога </a:t>
            </a:r>
            <a:r>
              <a:rPr lang="sr-Cyrl-RS" sz="2400" dirty="0" smtClean="0">
                <a:solidFill>
                  <a:srgbClr val="C00000"/>
                </a:solidFill>
              </a:rPr>
              <a:t>СА КИМ </a:t>
            </a:r>
            <a:r>
              <a:rPr lang="sr-Cyrl-RS" sz="2400" dirty="0" smtClean="0"/>
              <a:t>можемо причати(</a:t>
            </a:r>
            <a:r>
              <a:rPr lang="sr-Cyrl-R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ДРУШТВО</a:t>
            </a:r>
            <a:r>
              <a:rPr lang="sr-Cyrl-RS" sz="2400" dirty="0" smtClean="0"/>
              <a:t>). </a:t>
            </a:r>
          </a:p>
          <a:p>
            <a:r>
              <a:rPr lang="sr-Cyrl-RS" sz="2400" dirty="0" smtClean="0"/>
              <a:t>На питање: С(а) КИМ причаш?, добићемо одговор: Причам са </a:t>
            </a:r>
            <a:r>
              <a:rPr lang="sr-Cyrl-RS" sz="2400" dirty="0" smtClean="0">
                <a:solidFill>
                  <a:srgbClr val="C00000"/>
                </a:solidFill>
              </a:rPr>
              <a:t>БРАТОМ</a:t>
            </a:r>
            <a:r>
              <a:rPr lang="sr-Cyrl-RS" sz="2400" dirty="0" smtClean="0"/>
              <a:t>. Одговор нам открива именицу </a:t>
            </a:r>
            <a:r>
              <a:rPr lang="sr-Cyrl-RS" sz="2400" dirty="0" smtClean="0">
                <a:solidFill>
                  <a:srgbClr val="C00000"/>
                </a:solidFill>
              </a:rPr>
              <a:t>БРАТ</a:t>
            </a:r>
            <a:r>
              <a:rPr lang="sr-Cyrl-RS" sz="2400" dirty="0" smtClean="0"/>
              <a:t> у </a:t>
            </a:r>
            <a:r>
              <a:rPr lang="sr-Cyrl-R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ИНСТРУМЕНТАЛУ: БРАТОМ.</a:t>
            </a:r>
            <a:r>
              <a:rPr lang="sr-Cyrl-RS" sz="2400" dirty="0" smtClean="0"/>
              <a:t>      </a:t>
            </a:r>
            <a:endParaRPr lang="sr-Cyrl-R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299" y="1159099"/>
            <a:ext cx="3259671" cy="28389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5058" y="4340180"/>
            <a:ext cx="2498502" cy="2288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9475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530" y="685799"/>
            <a:ext cx="8499682" cy="838201"/>
          </a:xfrm>
        </p:spPr>
        <p:txBody>
          <a:bodyPr/>
          <a:lstStyle/>
          <a:p>
            <a:r>
              <a:rPr lang="sr-Cyrl-RS" dirty="0" smtClean="0"/>
              <a:t>Инструментал</a:t>
            </a:r>
            <a:endParaRPr lang="sr-Cyrl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529" y="1974574"/>
            <a:ext cx="6427305" cy="4220164"/>
          </a:xfrm>
        </p:spPr>
        <p:txBody>
          <a:bodyPr>
            <a:normAutofit/>
          </a:bodyPr>
          <a:lstStyle/>
          <a:p>
            <a:r>
              <a:rPr lang="sr-Cyrl-RS" sz="3200" dirty="0"/>
              <a:t>ј</a:t>
            </a:r>
            <a:r>
              <a:rPr lang="sr-Cyrl-RS" sz="3200" dirty="0" smtClean="0"/>
              <a:t>е падеж који најчешће означава </a:t>
            </a:r>
            <a:r>
              <a:rPr lang="sr-Cyrl-R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ДРУШТВО </a:t>
            </a:r>
            <a:r>
              <a:rPr lang="sr-Cyrl-RS" sz="3200" dirty="0" smtClean="0"/>
              <a:t>или </a:t>
            </a:r>
            <a:r>
              <a:rPr lang="sr-Cyrl-R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СРЕДСТВО</a:t>
            </a:r>
            <a:r>
              <a:rPr lang="sr-Cyrl-RS" sz="3200" dirty="0" smtClean="0"/>
              <a:t>.</a:t>
            </a:r>
          </a:p>
          <a:p>
            <a:endParaRPr lang="sr-Cyrl-RS" sz="3200" dirty="0" smtClean="0"/>
          </a:p>
          <a:p>
            <a:r>
              <a:rPr lang="sr-Cyrl-RS" sz="3200" dirty="0" err="1" smtClean="0"/>
              <a:t>Употријебљава</a:t>
            </a:r>
            <a:r>
              <a:rPr lang="sr-Cyrl-RS" sz="3200" dirty="0" smtClean="0"/>
              <a:t> се с </a:t>
            </a:r>
            <a:r>
              <a:rPr lang="sr-Cyrl-RS" sz="3200" dirty="0" err="1" smtClean="0"/>
              <a:t>приједлозима</a:t>
            </a:r>
            <a:r>
              <a:rPr lang="sr-Cyrl-RS" sz="3200" dirty="0" smtClean="0"/>
              <a:t> или без њих.</a:t>
            </a:r>
            <a:endParaRPr lang="sr-Cyrl-R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029" y="312724"/>
            <a:ext cx="4762500" cy="48505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1250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183" y="257575"/>
            <a:ext cx="11668259" cy="1210615"/>
          </a:xfrm>
        </p:spPr>
        <p:txBody>
          <a:bodyPr>
            <a:normAutofit/>
          </a:bodyPr>
          <a:lstStyle/>
          <a:p>
            <a:r>
              <a:rPr lang="sr-Cyrl-RS" dirty="0" smtClean="0"/>
              <a:t>инструментал са </a:t>
            </a:r>
            <a:r>
              <a:rPr lang="sr-Cyrl-RS" dirty="0" err="1" smtClean="0"/>
              <a:t>приједлозима</a:t>
            </a:r>
            <a:r>
              <a:rPr lang="sr-Cyrl-RS" dirty="0" smtClean="0"/>
              <a:t> (</a:t>
            </a:r>
            <a:r>
              <a:rPr lang="sr-Cyrl-RS" dirty="0" err="1" smtClean="0"/>
              <a:t>међу,над</a:t>
            </a:r>
            <a:r>
              <a:rPr lang="sr-Cyrl-RS" dirty="0" smtClean="0"/>
              <a:t>, под, пред, с(а), за)</a:t>
            </a:r>
            <a:endParaRPr lang="sr-Cyrl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642" y="1622739"/>
            <a:ext cx="7031862" cy="5035638"/>
          </a:xfrm>
        </p:spPr>
        <p:txBody>
          <a:bodyPr>
            <a:noAutofit/>
          </a:bodyPr>
          <a:lstStyle/>
          <a:p>
            <a:r>
              <a:rPr lang="sr-Cyrl-RS" sz="2800" dirty="0"/>
              <a:t>м</a:t>
            </a:r>
            <a:r>
              <a:rPr lang="sr-Cyrl-RS" sz="2800" dirty="0" smtClean="0"/>
              <a:t>оже имати сљедећа значења: </a:t>
            </a:r>
          </a:p>
          <a:p>
            <a:r>
              <a:rPr lang="sr-Cyrl-RS" sz="2800" dirty="0" smtClean="0"/>
              <a:t>а) Значење</a:t>
            </a:r>
            <a:r>
              <a:rPr lang="sr-Cyrl-R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друштва</a:t>
            </a:r>
            <a:r>
              <a:rPr lang="sr-Cyrl-RS" sz="2800" dirty="0" smtClean="0"/>
              <a:t>, </a:t>
            </a:r>
            <a:r>
              <a:rPr lang="sr-Cyrl-RS" sz="2800" dirty="0" err="1" smtClean="0"/>
              <a:t>нпр</a:t>
            </a:r>
            <a:r>
              <a:rPr lang="sr-Cyrl-RS" sz="2800" dirty="0" smtClean="0"/>
              <a:t>: Идем у разред </a:t>
            </a:r>
            <a:r>
              <a:rPr lang="sr-Cyrl-R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са Вељком.</a:t>
            </a:r>
          </a:p>
          <a:p>
            <a:r>
              <a:rPr lang="sr-Cyrl-RS" sz="2800" dirty="0" smtClean="0"/>
              <a:t>б) Значење </a:t>
            </a:r>
            <a:r>
              <a:rPr lang="sr-Cyrl-R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</a:t>
            </a:r>
            <a:r>
              <a:rPr lang="sr-Latn-R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j</a:t>
            </a:r>
            <a:r>
              <a:rPr lang="sr-Cyrl-R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еста</a:t>
            </a:r>
            <a:r>
              <a:rPr lang="sr-Cyrl-RS" sz="2800" dirty="0" smtClean="0"/>
              <a:t>, </a:t>
            </a:r>
            <a:r>
              <a:rPr lang="sr-Cyrl-RS" sz="2800" dirty="0" err="1" smtClean="0"/>
              <a:t>нпр</a:t>
            </a:r>
            <a:r>
              <a:rPr lang="sr-Cyrl-RS" sz="2800" dirty="0" smtClean="0"/>
              <a:t>: Чарапе су </a:t>
            </a:r>
            <a:r>
              <a:rPr lang="sr-Cyrl-R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под креветом</a:t>
            </a:r>
            <a:r>
              <a:rPr lang="sr-Cyrl-RS" sz="2800" dirty="0" smtClean="0"/>
              <a:t>.</a:t>
            </a:r>
          </a:p>
          <a:p>
            <a:r>
              <a:rPr lang="sr-Cyrl-RS" sz="2800" dirty="0"/>
              <a:t>в</a:t>
            </a:r>
            <a:r>
              <a:rPr lang="sr-Cyrl-RS" sz="2800" dirty="0" smtClean="0"/>
              <a:t>) Значење </a:t>
            </a:r>
            <a:r>
              <a:rPr lang="sr-Cyrl-R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начина</a:t>
            </a:r>
            <a:r>
              <a:rPr lang="sr-Cyrl-RS" sz="2800" dirty="0" smtClean="0"/>
              <a:t>, </a:t>
            </a:r>
            <a:r>
              <a:rPr lang="sr-Cyrl-RS" sz="2800" dirty="0" err="1" smtClean="0"/>
              <a:t>нпр</a:t>
            </a:r>
            <a:r>
              <a:rPr lang="sr-Cyrl-RS" sz="2800" dirty="0" smtClean="0"/>
              <a:t>: </a:t>
            </a:r>
            <a:r>
              <a:rPr lang="sr-Cyrl-R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 нестрпљењем </a:t>
            </a:r>
            <a:r>
              <a:rPr lang="sr-Cyrl-RS" sz="2800" dirty="0" smtClean="0"/>
              <a:t>је чекао крај утакмице.</a:t>
            </a:r>
          </a:p>
          <a:p>
            <a:r>
              <a:rPr lang="sr-Cyrl-RS" sz="2800" dirty="0" smtClean="0"/>
              <a:t>г) Значење </a:t>
            </a:r>
            <a:r>
              <a:rPr lang="sr-Cyrl-R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особине</a:t>
            </a:r>
            <a:r>
              <a:rPr lang="sr-Cyrl-RS" sz="2800" dirty="0" smtClean="0"/>
              <a:t>, </a:t>
            </a:r>
            <a:r>
              <a:rPr lang="sr-Cyrl-RS" sz="2800" dirty="0" err="1" smtClean="0"/>
              <a:t>нпр</a:t>
            </a:r>
            <a:r>
              <a:rPr lang="sr-Cyrl-RS" sz="2800" dirty="0" smtClean="0"/>
              <a:t>: </a:t>
            </a:r>
            <a:r>
              <a:rPr lang="sr-Cyrl-RS" sz="2800" dirty="0" err="1" smtClean="0"/>
              <a:t>Видио</a:t>
            </a:r>
            <a:r>
              <a:rPr lang="sr-Cyrl-RS" sz="2800" dirty="0" smtClean="0"/>
              <a:t> сам оног </a:t>
            </a:r>
            <a:r>
              <a:rPr lang="sr-Cyrl-RS" sz="2800" dirty="0" err="1" smtClean="0"/>
              <a:t>човјека</a:t>
            </a:r>
            <a:r>
              <a:rPr lang="sr-Cyrl-RS" sz="2800" dirty="0" smtClean="0"/>
              <a:t> </a:t>
            </a:r>
            <a:r>
              <a:rPr lang="sr-Cyrl-R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 дугом брадом</a:t>
            </a:r>
            <a:r>
              <a:rPr lang="sr-Cyrl-RS" sz="2800" dirty="0" smtClean="0"/>
              <a:t>. </a:t>
            </a:r>
            <a:endParaRPr lang="sr-Cyrl-R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146" y="1810016"/>
            <a:ext cx="3078051" cy="3727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45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6640" y="157766"/>
            <a:ext cx="9966615" cy="821028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Инструментал без </a:t>
            </a:r>
            <a:r>
              <a:rPr lang="sr-Cyrl-RS" dirty="0" err="1" smtClean="0"/>
              <a:t>приједлога</a:t>
            </a:r>
            <a:endParaRPr lang="sr-Cyrl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41" y="1068943"/>
            <a:ext cx="10338471" cy="5492839"/>
          </a:xfrm>
        </p:spPr>
        <p:txBody>
          <a:bodyPr>
            <a:noAutofit/>
          </a:bodyPr>
          <a:lstStyle/>
          <a:p>
            <a:r>
              <a:rPr lang="sr-Cyrl-RS" sz="2800" dirty="0"/>
              <a:t>м</a:t>
            </a:r>
            <a:r>
              <a:rPr lang="sr-Cyrl-RS" sz="2800" dirty="0" smtClean="0"/>
              <a:t>оже имати сљедећа значења:</a:t>
            </a:r>
          </a:p>
          <a:p>
            <a:r>
              <a:rPr lang="sr-Cyrl-RS" sz="2800" dirty="0" smtClean="0"/>
              <a:t>а) Значење </a:t>
            </a:r>
            <a:r>
              <a:rPr lang="sr-Cyrl-R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средства</a:t>
            </a:r>
            <a:r>
              <a:rPr lang="sr-Cyrl-RS" sz="2800" dirty="0" smtClean="0"/>
              <a:t>(именица у инструменталу означава средство којим се врши радња).</a:t>
            </a:r>
          </a:p>
          <a:p>
            <a:r>
              <a:rPr lang="sr-Cyrl-RS" sz="2800" dirty="0" smtClean="0"/>
              <a:t>Филип слика </a:t>
            </a:r>
            <a:r>
              <a:rPr lang="sr-Cyrl-R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темперама</a:t>
            </a:r>
            <a:r>
              <a:rPr lang="sr-Cyrl-RS" sz="2800" dirty="0" smtClean="0"/>
              <a:t>.</a:t>
            </a:r>
          </a:p>
          <a:p>
            <a:r>
              <a:rPr lang="sr-Cyrl-RS" sz="2800" dirty="0" smtClean="0"/>
              <a:t> Чиме слика Филип?</a:t>
            </a:r>
          </a:p>
          <a:p>
            <a:endParaRPr lang="sr-Cyrl-RS" sz="2800" dirty="0"/>
          </a:p>
          <a:p>
            <a:r>
              <a:rPr lang="sr-Cyrl-RS" sz="2800" dirty="0" smtClean="0"/>
              <a:t>б) Значење </a:t>
            </a:r>
            <a:r>
              <a:rPr lang="sr-Cyrl-R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начина</a:t>
            </a:r>
            <a:r>
              <a:rPr lang="sr-Cyrl-RS" sz="2800" dirty="0" smtClean="0"/>
              <a:t>(именица у инструменталу означава начин на који се врши радња)</a:t>
            </a:r>
          </a:p>
          <a:p>
            <a:r>
              <a:rPr lang="sr-Cyrl-R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Једним ударцем</a:t>
            </a:r>
            <a:r>
              <a:rPr lang="sr-Cyrl-RS" sz="2800" dirty="0" smtClean="0"/>
              <a:t> је убио </a:t>
            </a:r>
            <a:r>
              <a:rPr lang="sr-Cyrl-RS" sz="2800" dirty="0" err="1" smtClean="0"/>
              <a:t>двије</a:t>
            </a:r>
            <a:r>
              <a:rPr lang="sr-Cyrl-RS" sz="2800" dirty="0" smtClean="0"/>
              <a:t> муве.</a:t>
            </a:r>
          </a:p>
          <a:p>
            <a:r>
              <a:rPr lang="sr-Cyrl-RS" sz="2800" dirty="0" smtClean="0"/>
              <a:t>Како је убио </a:t>
            </a:r>
            <a:r>
              <a:rPr lang="sr-Cyrl-RS" sz="2800" dirty="0" err="1" smtClean="0"/>
              <a:t>двије</a:t>
            </a:r>
            <a:r>
              <a:rPr lang="sr-Cyrl-RS" sz="2800" dirty="0" smtClean="0"/>
              <a:t> муве?</a:t>
            </a:r>
          </a:p>
          <a:p>
            <a:endParaRPr lang="sr-Cyrl-RS" sz="2800" dirty="0" smtClean="0"/>
          </a:p>
          <a:p>
            <a:r>
              <a:rPr lang="sr-Cyrl-RS" sz="28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r-Cyrl-RS" sz="2800" dirty="0" smtClean="0"/>
          </a:p>
          <a:p>
            <a:endParaRPr lang="sr-Cyrl-R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7910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694" y="785611"/>
            <a:ext cx="10971168" cy="5331854"/>
          </a:xfrm>
        </p:spPr>
        <p:txBody>
          <a:bodyPr>
            <a:normAutofit fontScale="25000" lnSpcReduction="20000"/>
          </a:bodyPr>
          <a:lstStyle/>
          <a:p>
            <a:r>
              <a:rPr lang="sr-Cyrl-RS" sz="11200" dirty="0" smtClean="0"/>
              <a:t>в) Значење времена (именица означава </a:t>
            </a:r>
            <a:r>
              <a:rPr lang="sr-Cyrl-RS" sz="11200" dirty="0" err="1" smtClean="0"/>
              <a:t>вријеме</a:t>
            </a:r>
            <a:r>
              <a:rPr lang="sr-Cyrl-RS" sz="11200" dirty="0" smtClean="0"/>
              <a:t> и трајање радње)</a:t>
            </a:r>
          </a:p>
          <a:p>
            <a:endParaRPr lang="sr-Cyrl-RS" sz="11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sr-Cyrl-RS" sz="11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Сваким даном </a:t>
            </a:r>
            <a:r>
              <a:rPr lang="sr-Cyrl-RS" sz="11200" dirty="0" smtClean="0"/>
              <a:t>идем код пријатеља.</a:t>
            </a:r>
          </a:p>
          <a:p>
            <a:r>
              <a:rPr lang="sr-Cyrl-RS" sz="11200" dirty="0" smtClean="0"/>
              <a:t>Када идеш код пријатеља?</a:t>
            </a:r>
          </a:p>
          <a:p>
            <a:endParaRPr lang="sr-Cyrl-RS" sz="11200" dirty="0" smtClean="0"/>
          </a:p>
          <a:p>
            <a:r>
              <a:rPr lang="sr-Cyrl-RS" sz="11200" dirty="0" smtClean="0"/>
              <a:t>г) Значење </a:t>
            </a:r>
            <a:r>
              <a:rPr lang="sr-Cyrl-RS" sz="11200" dirty="0" err="1" smtClean="0"/>
              <a:t>мјеста</a:t>
            </a:r>
            <a:r>
              <a:rPr lang="sr-Cyrl-RS" sz="11200" dirty="0" smtClean="0"/>
              <a:t> ( именица у </a:t>
            </a:r>
            <a:r>
              <a:rPr lang="sr-Cyrl-RS" sz="11200" dirty="0" err="1" smtClean="0"/>
              <a:t>инстр</a:t>
            </a:r>
            <a:r>
              <a:rPr lang="sr-Cyrl-RS" sz="11200" dirty="0" smtClean="0"/>
              <a:t>. означава </a:t>
            </a:r>
            <a:r>
              <a:rPr lang="sr-Cyrl-RS" sz="11200" dirty="0" err="1" smtClean="0"/>
              <a:t>мјесто</a:t>
            </a:r>
            <a:r>
              <a:rPr lang="sr-Cyrl-RS" sz="11200" dirty="0" smtClean="0"/>
              <a:t> вршења радње)</a:t>
            </a:r>
          </a:p>
          <a:p>
            <a:endParaRPr lang="sr-Cyrl-RS" sz="11200" dirty="0" smtClean="0"/>
          </a:p>
          <a:p>
            <a:r>
              <a:rPr lang="sr-Cyrl-RS" sz="11200" dirty="0" smtClean="0"/>
              <a:t>Прошетали смо се </a:t>
            </a:r>
            <a:r>
              <a:rPr lang="sr-Cyrl-RS" sz="11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главном улицом</a:t>
            </a:r>
            <a:r>
              <a:rPr lang="sr-Cyrl-RS" sz="11200" dirty="0" smtClean="0"/>
              <a:t>.</a:t>
            </a:r>
          </a:p>
          <a:p>
            <a:r>
              <a:rPr lang="sr-Cyrl-RS" sz="11200" dirty="0" smtClean="0"/>
              <a:t>Куда сте се прошетали?</a:t>
            </a:r>
          </a:p>
          <a:p>
            <a:r>
              <a:rPr lang="sr-Cyrl-RS" sz="11200" dirty="0" smtClean="0"/>
              <a:t> </a:t>
            </a:r>
          </a:p>
          <a:p>
            <a:endParaRPr lang="sr-Cyrl-RS" sz="11200" dirty="0" smtClean="0"/>
          </a:p>
          <a:p>
            <a:endParaRPr lang="sr-Cyrl-RS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09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1440" y="392330"/>
            <a:ext cx="8793007" cy="5918319"/>
          </a:xfrm>
        </p:spPr>
        <p:txBody>
          <a:bodyPr>
            <a:normAutofit lnSpcReduction="10000"/>
          </a:bodyPr>
          <a:lstStyle/>
          <a:p>
            <a:r>
              <a:rPr lang="sr-Cyrl-RS" sz="2800" dirty="0" smtClean="0"/>
              <a:t>д) Значење циља (именица у </a:t>
            </a:r>
            <a:r>
              <a:rPr lang="sr-Cyrl-RS" sz="2800" dirty="0" err="1" smtClean="0"/>
              <a:t>инстр</a:t>
            </a:r>
            <a:r>
              <a:rPr lang="sr-Cyrl-RS" sz="2800" dirty="0" smtClean="0"/>
              <a:t>. означава циљ због ког се нешто збива)</a:t>
            </a:r>
          </a:p>
          <a:p>
            <a:endParaRPr lang="sr-Cyrl-RS" sz="2800" dirty="0" smtClean="0"/>
          </a:p>
          <a:p>
            <a:r>
              <a:rPr lang="sr-Cyrl-RS" sz="2800" dirty="0" smtClean="0"/>
              <a:t>Отишао је у град </a:t>
            </a:r>
            <a:r>
              <a:rPr lang="sr-Cyrl-R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послом</a:t>
            </a:r>
            <a:r>
              <a:rPr lang="sr-Cyrl-RS" sz="2800" dirty="0" smtClean="0"/>
              <a:t>.</a:t>
            </a:r>
          </a:p>
          <a:p>
            <a:r>
              <a:rPr lang="sr-Cyrl-RS" sz="2800" dirty="0" smtClean="0"/>
              <a:t>С којим циљем је </a:t>
            </a:r>
            <a:r>
              <a:rPr lang="sr-Cyrl-RS" sz="2800" dirty="0" err="1" smtClean="0"/>
              <a:t>отиш</a:t>
            </a:r>
            <a:r>
              <a:rPr lang="sr-Latn-RS" sz="2800" dirty="0" smtClean="0"/>
              <a:t>ao</a:t>
            </a:r>
            <a:r>
              <a:rPr lang="sr-Cyrl-RS" sz="2800" dirty="0" smtClean="0"/>
              <a:t> у град?</a:t>
            </a:r>
          </a:p>
          <a:p>
            <a:endParaRPr lang="sr-Cyrl-RS" sz="2800" dirty="0"/>
          </a:p>
          <a:p>
            <a:r>
              <a:rPr lang="sr-Cyrl-RS" sz="2800" dirty="0" smtClean="0"/>
              <a:t>ђ) Објекатско значење (именица у </a:t>
            </a:r>
            <a:r>
              <a:rPr lang="sr-Cyrl-RS" sz="2800" dirty="0" err="1" smtClean="0"/>
              <a:t>инстр</a:t>
            </a:r>
            <a:r>
              <a:rPr lang="sr-Cyrl-RS" sz="2800" dirty="0" smtClean="0"/>
              <a:t>. </a:t>
            </a:r>
            <a:r>
              <a:rPr lang="sr-Latn-RS" sz="2800" dirty="0" smtClean="0"/>
              <a:t>o</a:t>
            </a:r>
            <a:r>
              <a:rPr lang="sr-Cyrl-RS" sz="2800" dirty="0" err="1" smtClean="0"/>
              <a:t>значава</a:t>
            </a:r>
            <a:r>
              <a:rPr lang="sr-Cyrl-RS" sz="2800" dirty="0" smtClean="0"/>
              <a:t> </a:t>
            </a:r>
            <a:r>
              <a:rPr lang="sr-Cyrl-RS" sz="2800" dirty="0" err="1" smtClean="0"/>
              <a:t>трпиоца</a:t>
            </a:r>
            <a:r>
              <a:rPr lang="sr-Cyrl-RS" sz="2800" dirty="0" smtClean="0"/>
              <a:t> радње)</a:t>
            </a:r>
          </a:p>
          <a:p>
            <a:endParaRPr lang="sr-Cyrl-RS" sz="2800" dirty="0" smtClean="0"/>
          </a:p>
          <a:p>
            <a:r>
              <a:rPr lang="sr-Cyrl-RS" sz="2800" dirty="0" smtClean="0"/>
              <a:t>Они тргују </a:t>
            </a:r>
            <a:r>
              <a:rPr lang="sr-Cyrl-R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нафтом.</a:t>
            </a:r>
          </a:p>
          <a:p>
            <a:r>
              <a:rPr lang="sr-Cyrl-R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sr-Cyrl-RS" sz="2800" dirty="0" smtClean="0"/>
              <a:t>Чиме тргују?</a:t>
            </a:r>
          </a:p>
          <a:p>
            <a:endParaRPr lang="sr-Cyrl-RS" sz="2400" dirty="0"/>
          </a:p>
        </p:txBody>
      </p:sp>
    </p:spTree>
    <p:extLst>
      <p:ext uri="{BB962C8B-B14F-4D97-AF65-F5344CB8AC3E}">
        <p14:creationId xmlns:p14="http://schemas.microsoft.com/office/powerpoint/2010/main" val="1501253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034" y="0"/>
            <a:ext cx="11037194" cy="1056068"/>
          </a:xfrm>
        </p:spPr>
        <p:txBody>
          <a:bodyPr>
            <a:normAutofit/>
          </a:bodyPr>
          <a:lstStyle/>
          <a:p>
            <a:r>
              <a:rPr lang="sr-Cyrl-RS" sz="4000" dirty="0" smtClean="0"/>
              <a:t>служба инструментала у реченици</a:t>
            </a:r>
            <a:endParaRPr lang="sr-Cyrl-R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68" y="1229453"/>
            <a:ext cx="10145288" cy="5119829"/>
          </a:xfrm>
        </p:spPr>
        <p:txBody>
          <a:bodyPr>
            <a:normAutofit/>
          </a:bodyPr>
          <a:lstStyle/>
          <a:p>
            <a:r>
              <a:rPr lang="sr-Cyrl-RS" sz="2800" dirty="0" smtClean="0"/>
              <a:t>а) Неправи објекат</a:t>
            </a:r>
          </a:p>
          <a:p>
            <a:r>
              <a:rPr lang="sr-Cyrl-RS" sz="2800" dirty="0" smtClean="0"/>
              <a:t>Милан се бави </a:t>
            </a:r>
            <a:r>
              <a:rPr lang="sr-Cyrl-R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фудбалом.</a:t>
            </a:r>
          </a:p>
          <a:p>
            <a:endParaRPr lang="sr-Cyrl-RS" sz="28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sr-Cyrl-R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sr-Cyrl-RS" sz="2800" dirty="0" smtClean="0"/>
              <a:t>б) Прилошка одредба</a:t>
            </a:r>
          </a:p>
          <a:p>
            <a:r>
              <a:rPr lang="sr-Cyrl-RS" sz="2800" dirty="0" smtClean="0"/>
              <a:t>У школу не идемо </a:t>
            </a:r>
            <a:r>
              <a:rPr lang="sr-Cyrl-R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суботом </a:t>
            </a:r>
            <a:r>
              <a:rPr lang="sr-Cyrl-RS" sz="2800" dirty="0" smtClean="0"/>
              <a:t>и </a:t>
            </a:r>
            <a:r>
              <a:rPr lang="sr-Cyrl-R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недјељом</a:t>
            </a:r>
            <a:r>
              <a:rPr lang="sr-Cyrl-RS" sz="2800" dirty="0" smtClean="0"/>
              <a:t>.</a:t>
            </a:r>
            <a:endParaRPr lang="sr-Cyrl-RS" sz="2800" dirty="0"/>
          </a:p>
          <a:p>
            <a:endParaRPr lang="sr-Cyrl-RS" sz="2800" dirty="0" smtClean="0"/>
          </a:p>
          <a:p>
            <a:r>
              <a:rPr lang="sr-Cyrl-RS" sz="2800" dirty="0" smtClean="0"/>
              <a:t>в) Атрибут</a:t>
            </a:r>
          </a:p>
          <a:p>
            <a:r>
              <a:rPr lang="sr-Cyrl-RS" sz="2800" dirty="0" smtClean="0"/>
              <a:t>Прозор </a:t>
            </a:r>
            <a:r>
              <a:rPr lang="sr-Cyrl-R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са решеткама</a:t>
            </a:r>
            <a:r>
              <a:rPr lang="sr-Cyrl-RS" sz="2800" dirty="0" smtClean="0"/>
              <a:t>.</a:t>
            </a:r>
          </a:p>
          <a:p>
            <a:endParaRPr lang="sr-Cyrl-R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8" t="1" r="6982" b="-849"/>
          <a:stretch/>
        </p:blipFill>
        <p:spPr>
          <a:xfrm>
            <a:off x="8422783" y="1197736"/>
            <a:ext cx="2807601" cy="22795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7" r="7183" b="-4535"/>
          <a:stretch/>
        </p:blipFill>
        <p:spPr>
          <a:xfrm>
            <a:off x="7199290" y="4185634"/>
            <a:ext cx="4726554" cy="257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94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540</TotalTime>
  <Words>465</Words>
  <Application>Microsoft Office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Slice</vt:lpstr>
      <vt:lpstr>Српски језик и књижевност</vt:lpstr>
      <vt:lpstr>инструментал</vt:lpstr>
      <vt:lpstr>инструментал, звучност, сличност(асоцијација)</vt:lpstr>
      <vt:lpstr>Инструментал</vt:lpstr>
      <vt:lpstr>инструментал са приједлозима (међу,над, под, пред, с(а), за)</vt:lpstr>
      <vt:lpstr>Инструментал без приједлога</vt:lpstr>
      <vt:lpstr>PowerPoint Presentation</vt:lpstr>
      <vt:lpstr>PowerPoint Presentation</vt:lpstr>
      <vt:lpstr>служба инструментала у реченици</vt:lpstr>
      <vt:lpstr>Домаћи задатак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 и књижевност</dc:title>
  <dc:creator>User</dc:creator>
  <cp:lastModifiedBy>Dragan</cp:lastModifiedBy>
  <cp:revision>60</cp:revision>
  <dcterms:created xsi:type="dcterms:W3CDTF">2015-11-28T11:45:56Z</dcterms:created>
  <dcterms:modified xsi:type="dcterms:W3CDTF">2020-02-27T15:55:05Z</dcterms:modified>
</cp:coreProperties>
</file>