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4" r:id="rId10"/>
    <p:sldId id="263" r:id="rId11"/>
    <p:sldId id="265" r:id="rId12"/>
    <p:sldId id="266" r:id="rId13"/>
    <p:sldId id="267" r:id="rId14"/>
    <p:sldId id="268" r:id="rId15"/>
    <p:sldId id="269" r:id="rId16"/>
    <p:sldId id="270"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1" autoAdjust="0"/>
    <p:restoredTop sz="94660"/>
  </p:normalViewPr>
  <p:slideViewPr>
    <p:cSldViewPr>
      <p:cViewPr varScale="1">
        <p:scale>
          <a:sx n="69" d="100"/>
          <a:sy n="69" d="100"/>
        </p:scale>
        <p:origin x="-136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047048-AFBA-4704-8AEE-4E898CB138A8}"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BA8072-642C-4CBC-89C2-68C0056E1144}" type="slidenum">
              <a:rPr lang="en-US" smtClean="0"/>
              <a:t>‹#›</a:t>
            </a:fld>
            <a:endParaRPr lang="en-US"/>
          </a:p>
        </p:txBody>
      </p:sp>
    </p:spTree>
    <p:extLst>
      <p:ext uri="{BB962C8B-B14F-4D97-AF65-F5344CB8AC3E}">
        <p14:creationId xmlns:p14="http://schemas.microsoft.com/office/powerpoint/2010/main" val="4241962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47048-AFBA-4704-8AEE-4E898CB138A8}"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BA8072-642C-4CBC-89C2-68C0056E1144}" type="slidenum">
              <a:rPr lang="en-US" smtClean="0"/>
              <a:t>‹#›</a:t>
            </a:fld>
            <a:endParaRPr lang="en-US"/>
          </a:p>
        </p:txBody>
      </p:sp>
    </p:spTree>
    <p:extLst>
      <p:ext uri="{BB962C8B-B14F-4D97-AF65-F5344CB8AC3E}">
        <p14:creationId xmlns:p14="http://schemas.microsoft.com/office/powerpoint/2010/main" val="4227536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47048-AFBA-4704-8AEE-4E898CB138A8}"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BA8072-642C-4CBC-89C2-68C0056E1144}" type="slidenum">
              <a:rPr lang="en-US" smtClean="0"/>
              <a:t>‹#›</a:t>
            </a:fld>
            <a:endParaRPr lang="en-US"/>
          </a:p>
        </p:txBody>
      </p:sp>
    </p:spTree>
    <p:extLst>
      <p:ext uri="{BB962C8B-B14F-4D97-AF65-F5344CB8AC3E}">
        <p14:creationId xmlns:p14="http://schemas.microsoft.com/office/powerpoint/2010/main" val="1731529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C8047048-AFBA-4704-8AEE-4E898CB138A8}" type="datetimeFigureOut">
              <a:rPr lang="en-US" smtClean="0"/>
              <a:t>11/6/2021</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92BA8072-642C-4CBC-89C2-68C0056E1144}"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47048-AFBA-4704-8AEE-4E898CB138A8}"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BA8072-642C-4CBC-89C2-68C0056E1144}"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047048-AFBA-4704-8AEE-4E898CB138A8}"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BA8072-642C-4CBC-89C2-68C0056E1144}"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8047048-AFBA-4704-8AEE-4E898CB138A8}" type="datetimeFigureOut">
              <a:rPr lang="en-US" smtClean="0"/>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BA8072-642C-4CBC-89C2-68C0056E1144}"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8047048-AFBA-4704-8AEE-4E898CB138A8}" type="datetimeFigureOut">
              <a:rPr lang="en-US" smtClean="0"/>
              <a:t>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BA8072-642C-4CBC-89C2-68C0056E1144}"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047048-AFBA-4704-8AEE-4E898CB138A8}" type="datetimeFigureOut">
              <a:rPr lang="en-US" smtClean="0"/>
              <a:t>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BA8072-642C-4CBC-89C2-68C0056E1144}"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047048-AFBA-4704-8AEE-4E898CB138A8}" type="datetimeFigureOut">
              <a:rPr lang="en-US" smtClean="0"/>
              <a:t>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BA8072-642C-4CBC-89C2-68C0056E1144}"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C8047048-AFBA-4704-8AEE-4E898CB138A8}" type="datetimeFigureOut">
              <a:rPr lang="en-US" smtClean="0"/>
              <a:t>11/6/2021</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92BA8072-642C-4CBC-89C2-68C0056E114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47048-AFBA-4704-8AEE-4E898CB138A8}"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BA8072-642C-4CBC-89C2-68C0056E1144}" type="slidenum">
              <a:rPr lang="en-US" smtClean="0"/>
              <a:t>‹#›</a:t>
            </a:fld>
            <a:endParaRPr lang="en-US"/>
          </a:p>
        </p:txBody>
      </p:sp>
    </p:spTree>
    <p:extLst>
      <p:ext uri="{BB962C8B-B14F-4D97-AF65-F5344CB8AC3E}">
        <p14:creationId xmlns:p14="http://schemas.microsoft.com/office/powerpoint/2010/main" val="31901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C8047048-AFBA-4704-8AEE-4E898CB138A8}" type="datetimeFigureOut">
              <a:rPr lang="en-US" smtClean="0"/>
              <a:t>11/6/2021</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92BA8072-642C-4CBC-89C2-68C0056E1144}"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47048-AFBA-4704-8AEE-4E898CB138A8}"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BA8072-642C-4CBC-89C2-68C0056E1144}"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47048-AFBA-4704-8AEE-4E898CB138A8}"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BA8072-642C-4CBC-89C2-68C0056E114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047048-AFBA-4704-8AEE-4E898CB138A8}"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BA8072-642C-4CBC-89C2-68C0056E1144}" type="slidenum">
              <a:rPr lang="en-US" smtClean="0"/>
              <a:t>‹#›</a:t>
            </a:fld>
            <a:endParaRPr lang="en-US"/>
          </a:p>
        </p:txBody>
      </p:sp>
    </p:spTree>
    <p:extLst>
      <p:ext uri="{BB962C8B-B14F-4D97-AF65-F5344CB8AC3E}">
        <p14:creationId xmlns:p14="http://schemas.microsoft.com/office/powerpoint/2010/main" val="3825700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047048-AFBA-4704-8AEE-4E898CB138A8}" type="datetimeFigureOut">
              <a:rPr lang="en-US" smtClean="0"/>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BA8072-642C-4CBC-89C2-68C0056E1144}" type="slidenum">
              <a:rPr lang="en-US" smtClean="0"/>
              <a:t>‹#›</a:t>
            </a:fld>
            <a:endParaRPr lang="en-US"/>
          </a:p>
        </p:txBody>
      </p:sp>
    </p:spTree>
    <p:extLst>
      <p:ext uri="{BB962C8B-B14F-4D97-AF65-F5344CB8AC3E}">
        <p14:creationId xmlns:p14="http://schemas.microsoft.com/office/powerpoint/2010/main" val="1164421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047048-AFBA-4704-8AEE-4E898CB138A8}" type="datetimeFigureOut">
              <a:rPr lang="en-US" smtClean="0"/>
              <a:t>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BA8072-642C-4CBC-89C2-68C0056E1144}" type="slidenum">
              <a:rPr lang="en-US" smtClean="0"/>
              <a:t>‹#›</a:t>
            </a:fld>
            <a:endParaRPr lang="en-US"/>
          </a:p>
        </p:txBody>
      </p:sp>
    </p:spTree>
    <p:extLst>
      <p:ext uri="{BB962C8B-B14F-4D97-AF65-F5344CB8AC3E}">
        <p14:creationId xmlns:p14="http://schemas.microsoft.com/office/powerpoint/2010/main" val="464529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047048-AFBA-4704-8AEE-4E898CB138A8}" type="datetimeFigureOut">
              <a:rPr lang="en-US" smtClean="0"/>
              <a:t>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BA8072-642C-4CBC-89C2-68C0056E1144}" type="slidenum">
              <a:rPr lang="en-US" smtClean="0"/>
              <a:t>‹#›</a:t>
            </a:fld>
            <a:endParaRPr lang="en-US"/>
          </a:p>
        </p:txBody>
      </p:sp>
    </p:spTree>
    <p:extLst>
      <p:ext uri="{BB962C8B-B14F-4D97-AF65-F5344CB8AC3E}">
        <p14:creationId xmlns:p14="http://schemas.microsoft.com/office/powerpoint/2010/main" val="4009580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047048-AFBA-4704-8AEE-4E898CB138A8}" type="datetimeFigureOut">
              <a:rPr lang="en-US" smtClean="0"/>
              <a:t>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BA8072-642C-4CBC-89C2-68C0056E1144}" type="slidenum">
              <a:rPr lang="en-US" smtClean="0"/>
              <a:t>‹#›</a:t>
            </a:fld>
            <a:endParaRPr lang="en-US"/>
          </a:p>
        </p:txBody>
      </p:sp>
    </p:spTree>
    <p:extLst>
      <p:ext uri="{BB962C8B-B14F-4D97-AF65-F5344CB8AC3E}">
        <p14:creationId xmlns:p14="http://schemas.microsoft.com/office/powerpoint/2010/main" val="2320453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047048-AFBA-4704-8AEE-4E898CB138A8}" type="datetimeFigureOut">
              <a:rPr lang="en-US" smtClean="0"/>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BA8072-642C-4CBC-89C2-68C0056E1144}" type="slidenum">
              <a:rPr lang="en-US" smtClean="0"/>
              <a:t>‹#›</a:t>
            </a:fld>
            <a:endParaRPr lang="en-US"/>
          </a:p>
        </p:txBody>
      </p:sp>
    </p:spTree>
    <p:extLst>
      <p:ext uri="{BB962C8B-B14F-4D97-AF65-F5344CB8AC3E}">
        <p14:creationId xmlns:p14="http://schemas.microsoft.com/office/powerpoint/2010/main" val="2405957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047048-AFBA-4704-8AEE-4E898CB138A8}" type="datetimeFigureOut">
              <a:rPr lang="en-US" smtClean="0"/>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BA8072-642C-4CBC-89C2-68C0056E1144}" type="slidenum">
              <a:rPr lang="en-US" smtClean="0"/>
              <a:t>‹#›</a:t>
            </a:fld>
            <a:endParaRPr lang="en-US"/>
          </a:p>
        </p:txBody>
      </p:sp>
    </p:spTree>
    <p:extLst>
      <p:ext uri="{BB962C8B-B14F-4D97-AF65-F5344CB8AC3E}">
        <p14:creationId xmlns:p14="http://schemas.microsoft.com/office/powerpoint/2010/main" val="344875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047048-AFBA-4704-8AEE-4E898CB138A8}" type="datetimeFigureOut">
              <a:rPr lang="en-US" smtClean="0"/>
              <a:t>11/6/2021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A8072-642C-4CBC-89C2-68C0056E1144}" type="slidenum">
              <a:rPr lang="en-US" smtClean="0"/>
              <a:t>‹#›</a:t>
            </a:fld>
            <a:endParaRPr lang="en-US"/>
          </a:p>
        </p:txBody>
      </p:sp>
    </p:spTree>
    <p:extLst>
      <p:ext uri="{BB962C8B-B14F-4D97-AF65-F5344CB8AC3E}">
        <p14:creationId xmlns:p14="http://schemas.microsoft.com/office/powerpoint/2010/main" val="2006209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C8047048-AFBA-4704-8AEE-4E898CB138A8}" type="datetimeFigureOut">
              <a:rPr lang="en-US" smtClean="0"/>
              <a:t>11/6/2021</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92BA8072-642C-4CBC-89C2-68C0056E114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0" name="Picture 2" descr="C:\Users\Sumarski fakultet\Desktop\ekl\ekologij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42603" y="548679"/>
            <a:ext cx="6408712" cy="769441"/>
          </a:xfrm>
          <a:prstGeom prst="rect">
            <a:avLst/>
          </a:prstGeom>
          <a:noFill/>
        </p:spPr>
        <p:txBody>
          <a:bodyPr wrap="square" rtlCol="0">
            <a:spAutoFit/>
          </a:bodyPr>
          <a:lstStyle/>
          <a:p>
            <a:r>
              <a:rPr lang="sr-Latn-RS" sz="4400" dirty="0" smtClean="0">
                <a:solidFill>
                  <a:schemeClr val="bg1"/>
                </a:solidFill>
                <a:latin typeface="Adobe Ming Std L" pitchFamily="18" charset="-128"/>
                <a:ea typeface="Adobe Ming Std L" pitchFamily="18" charset="-128"/>
              </a:rPr>
              <a:t>EKOLOGIJA</a:t>
            </a:r>
            <a:endParaRPr lang="en-US" sz="4400" dirty="0">
              <a:solidFill>
                <a:schemeClr val="bg1"/>
              </a:solidFill>
              <a:latin typeface="Adobe Ming Std L" pitchFamily="18" charset="-128"/>
              <a:ea typeface="Adobe Ming Std L" pitchFamily="18" charset="-128"/>
            </a:endParaRPr>
          </a:p>
        </p:txBody>
      </p:sp>
    </p:spTree>
    <p:extLst>
      <p:ext uri="{BB962C8B-B14F-4D97-AF65-F5344CB8AC3E}">
        <p14:creationId xmlns:p14="http://schemas.microsoft.com/office/powerpoint/2010/main" val="2234673470"/>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739210"/>
          </a:xfrm>
        </p:spPr>
        <p:txBody>
          <a:bodyPr>
            <a:normAutofit fontScale="90000"/>
          </a:bodyPr>
          <a:lstStyle/>
          <a:p>
            <a:r>
              <a:rPr lang="sr-Latn-RS" dirty="0" smtClean="0"/>
              <a:t>KJOTO PROTOKOL</a:t>
            </a:r>
            <a:endParaRPr lang="en-US" dirty="0"/>
          </a:p>
        </p:txBody>
      </p:sp>
      <p:sp>
        <p:nvSpPr>
          <p:cNvPr id="3" name="Content Placeholder 2"/>
          <p:cNvSpPr>
            <a:spLocks noGrp="1"/>
          </p:cNvSpPr>
          <p:nvPr>
            <p:ph idx="1"/>
          </p:nvPr>
        </p:nvSpPr>
        <p:spPr>
          <a:xfrm>
            <a:off x="1403648" y="1556792"/>
            <a:ext cx="6196405" cy="2592288"/>
          </a:xfrm>
        </p:spPr>
        <p:txBody>
          <a:bodyPr/>
          <a:lstStyle/>
          <a:p>
            <a:pPr marL="0" indent="0">
              <a:buNone/>
            </a:pPr>
            <a:r>
              <a:rPr lang="sr-Latn-RS" b="1" dirty="0" smtClean="0">
                <a:latin typeface="Bradley Hand ITC" pitchFamily="66" charset="0"/>
              </a:rPr>
              <a:t>Protokol iz Kjota uz Okvrinu konvenciju Ujedinjenih nacija o promjeni klime je dodatak međunarodnom sporazumu o klimatskim promjenama potpisan sa ciljem smanjivanja emislije ugljen-dioksida i drugih gasova koji izazivaju efekat staklene bašte.</a:t>
            </a:r>
            <a:endParaRPr lang="en-US" b="1" dirty="0">
              <a:latin typeface="Bradley Hand ITC" pitchFamily="66"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933056"/>
            <a:ext cx="5472608" cy="213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92273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67201"/>
          </a:xfrm>
        </p:spPr>
        <p:txBody>
          <a:bodyPr>
            <a:normAutofit fontScale="90000"/>
          </a:bodyPr>
          <a:lstStyle/>
          <a:p>
            <a:r>
              <a:rPr lang="sr-Latn-RS" dirty="0" smtClean="0"/>
              <a:t>BIOSFERA</a:t>
            </a:r>
            <a:endParaRPr lang="en-US" dirty="0"/>
          </a:p>
        </p:txBody>
      </p:sp>
      <p:sp>
        <p:nvSpPr>
          <p:cNvPr id="3" name="Content Placeholder 2"/>
          <p:cNvSpPr>
            <a:spLocks noGrp="1"/>
          </p:cNvSpPr>
          <p:nvPr>
            <p:ph idx="1"/>
          </p:nvPr>
        </p:nvSpPr>
        <p:spPr>
          <a:xfrm>
            <a:off x="971600" y="1698323"/>
            <a:ext cx="4824537" cy="4320479"/>
          </a:xfrm>
        </p:spPr>
        <p:txBody>
          <a:bodyPr>
            <a:normAutofit fontScale="92500"/>
          </a:bodyPr>
          <a:lstStyle/>
          <a:p>
            <a:pPr marL="0" indent="0">
              <a:buNone/>
            </a:pPr>
            <a:r>
              <a:rPr lang="sr-Latn-RS" b="1" dirty="0" smtClean="0">
                <a:latin typeface="Bradley Hand ITC" pitchFamily="66" charset="0"/>
              </a:rPr>
              <a:t>Biosfera obuhvata donje dijelove atmosfere u visinu 10-12km, hidrosferu i dijelove Zemljine kore ili gornje slojeve litosfere. Zemlja bi bez biosfere sasvim drugačije izgledala, bila bi mrtva planeta, ali sa njenim prisustvom ona se izdvaja od ostalih planeta. Ona je nastala tokom  geološke istorije Zemlje kao rezultet aktivnosti živih organizama te procesa razmjene materije i energije između ovih bića i njihove sredine.</a:t>
            </a:r>
            <a:endParaRPr lang="en-US" b="1" dirty="0">
              <a:latin typeface="Bradley Hand ITC" pitchFamily="66" charset="0"/>
            </a:endParaRPr>
          </a:p>
        </p:txBody>
      </p:sp>
      <p:pic>
        <p:nvPicPr>
          <p:cNvPr id="10242" name="Picture 2" descr="C:\Users\Sumarski fakultet\Desktop\ekl\biosfera_delov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0873" y="1618412"/>
            <a:ext cx="2619375" cy="2234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34565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595193"/>
          </a:xfrm>
        </p:spPr>
        <p:txBody>
          <a:bodyPr>
            <a:normAutofit fontScale="90000"/>
          </a:bodyPr>
          <a:lstStyle/>
          <a:p>
            <a:r>
              <a:rPr lang="sr-Latn-RS" dirty="0" smtClean="0"/>
              <a:t>EKOSISTEM</a:t>
            </a:r>
            <a:endParaRPr lang="en-US" dirty="0"/>
          </a:p>
        </p:txBody>
      </p:sp>
      <p:sp>
        <p:nvSpPr>
          <p:cNvPr id="3" name="Content Placeholder 2"/>
          <p:cNvSpPr>
            <a:spLocks noGrp="1"/>
          </p:cNvSpPr>
          <p:nvPr>
            <p:ph idx="1"/>
          </p:nvPr>
        </p:nvSpPr>
        <p:spPr>
          <a:xfrm>
            <a:off x="1463041" y="1556792"/>
            <a:ext cx="3324983" cy="4166277"/>
          </a:xfrm>
        </p:spPr>
        <p:txBody>
          <a:bodyPr/>
          <a:lstStyle/>
          <a:p>
            <a:pPr marL="0" indent="0">
              <a:buNone/>
            </a:pPr>
            <a:r>
              <a:rPr lang="sr-Latn-RS" b="1" dirty="0" smtClean="0">
                <a:latin typeface="Bradley Hand ITC" pitchFamily="66" charset="0"/>
              </a:rPr>
              <a:t>Ekosistem predstavlja najveću funkcionalnu jedinicu u ekologiji jer obuhvata neživu(abiotičku) i živu komponentu (biotičku zajednicu) koje utiču jedna na drugu.</a:t>
            </a:r>
            <a:endParaRPr lang="en-US" b="1" dirty="0">
              <a:latin typeface="Bradley Hand ITC" pitchFamily="66"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9015" y="1628800"/>
            <a:ext cx="3240360"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585444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739210"/>
          </a:xfrm>
        </p:spPr>
        <p:txBody>
          <a:bodyPr>
            <a:normAutofit fontScale="90000"/>
          </a:bodyPr>
          <a:lstStyle/>
          <a:p>
            <a:r>
              <a:rPr lang="sr-Latn-RS" dirty="0" smtClean="0"/>
              <a:t>BIOCENOZA</a:t>
            </a:r>
            <a:endParaRPr lang="en-US" dirty="0"/>
          </a:p>
        </p:txBody>
      </p:sp>
      <p:sp>
        <p:nvSpPr>
          <p:cNvPr id="3" name="Content Placeholder 2"/>
          <p:cNvSpPr>
            <a:spLocks noGrp="1"/>
          </p:cNvSpPr>
          <p:nvPr>
            <p:ph idx="1"/>
          </p:nvPr>
        </p:nvSpPr>
        <p:spPr>
          <a:xfrm>
            <a:off x="1463040" y="1628801"/>
            <a:ext cx="6196405" cy="2232247"/>
          </a:xfrm>
        </p:spPr>
        <p:txBody>
          <a:bodyPr>
            <a:normAutofit lnSpcReduction="10000"/>
          </a:bodyPr>
          <a:lstStyle/>
          <a:p>
            <a:pPr marL="0" indent="0">
              <a:buNone/>
            </a:pPr>
            <a:r>
              <a:rPr lang="sr-Latn-RS" b="1" dirty="0" smtClean="0">
                <a:latin typeface="Bradley Hand ITC" pitchFamily="66" charset="0"/>
              </a:rPr>
              <a:t>Biocenoza ili životna zajednica je skup populacija različitih vrsta međusobno povezanih odnosima ishrane.To je skup živih bića različitih vrsta koji naseljavaju jedan biotop ili skup populacija različitih vrsta prostorno i vremenski integrisanih.</a:t>
            </a:r>
            <a:endParaRPr lang="en-US" b="1" dirty="0">
              <a:latin typeface="Bradley Hand ITC" pitchFamily="66"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2533" y="3861048"/>
            <a:ext cx="361950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643599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67202"/>
          </a:xfrm>
        </p:spPr>
        <p:txBody>
          <a:bodyPr>
            <a:normAutofit fontScale="90000"/>
          </a:bodyPr>
          <a:lstStyle/>
          <a:p>
            <a:r>
              <a:rPr lang="sr-Latn-RS" dirty="0" smtClean="0"/>
              <a:t>BIOTOP</a:t>
            </a:r>
            <a:endParaRPr lang="en-US" dirty="0"/>
          </a:p>
        </p:txBody>
      </p:sp>
      <p:sp>
        <p:nvSpPr>
          <p:cNvPr id="3" name="Content Placeholder 2"/>
          <p:cNvSpPr>
            <a:spLocks noGrp="1"/>
          </p:cNvSpPr>
          <p:nvPr>
            <p:ph idx="1"/>
          </p:nvPr>
        </p:nvSpPr>
        <p:spPr>
          <a:xfrm>
            <a:off x="1463041" y="1628800"/>
            <a:ext cx="3973056" cy="4176464"/>
          </a:xfrm>
        </p:spPr>
        <p:txBody>
          <a:bodyPr>
            <a:normAutofit lnSpcReduction="10000"/>
          </a:bodyPr>
          <a:lstStyle/>
          <a:p>
            <a:pPr marL="0" indent="0">
              <a:buNone/>
            </a:pPr>
            <a:r>
              <a:rPr lang="sr-Latn-RS" b="1" dirty="0" smtClean="0">
                <a:latin typeface="Bradley Hand ITC" pitchFamily="66" charset="0"/>
              </a:rPr>
              <a:t>BIotop je prostorno ograničena jedinica definisana specofičnim ekološkim faktorima. Naziv potiče od dvije grčke riječi bios- život i topos- mjesto. Biotop je mjesto na kome živi jedna biocenoza. Primjer biotopa je: pustinja, jezero, bara, potpok, planinska rijeka, stijena, morska obala, morsko dno, livade, sume...</a:t>
            </a:r>
            <a:endParaRPr lang="en-US" b="1" dirty="0">
              <a:latin typeface="Bradley Hand ITC" pitchFamily="66"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628800"/>
            <a:ext cx="2520280"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36705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692696"/>
            <a:ext cx="6965245" cy="883226"/>
          </a:xfrm>
        </p:spPr>
        <p:txBody>
          <a:bodyPr>
            <a:noAutofit/>
          </a:bodyPr>
          <a:lstStyle/>
          <a:p>
            <a:r>
              <a:rPr lang="sr-Latn-RS" sz="3200" dirty="0" smtClean="0"/>
              <a:t>EKOLOŠKA SREDINA I NJENI CILJEVI</a:t>
            </a:r>
            <a:endParaRPr lang="en-US" sz="3200" dirty="0"/>
          </a:p>
        </p:txBody>
      </p:sp>
      <p:sp>
        <p:nvSpPr>
          <p:cNvPr id="3" name="Content Placeholder 2"/>
          <p:cNvSpPr>
            <a:spLocks noGrp="1"/>
          </p:cNvSpPr>
          <p:nvPr>
            <p:ph idx="1"/>
          </p:nvPr>
        </p:nvSpPr>
        <p:spPr>
          <a:xfrm>
            <a:off x="1463040" y="1772817"/>
            <a:ext cx="6196405" cy="3672407"/>
          </a:xfrm>
        </p:spPr>
        <p:txBody>
          <a:bodyPr>
            <a:normAutofit fontScale="92500" lnSpcReduction="10000"/>
          </a:bodyPr>
          <a:lstStyle/>
          <a:p>
            <a:pPr marL="0" indent="0">
              <a:buNone/>
            </a:pPr>
            <a:r>
              <a:rPr lang="sr-Latn-RS" b="1" dirty="0" smtClean="0">
                <a:latin typeface="Bradley Hand ITC" pitchFamily="66" charset="0"/>
              </a:rPr>
              <a:t>Čovjek kao najsvesnije biće treba da sješava ekološke probleme na najbolji mogući način u cilju očuvanja naše planete i poboljšanja uslova života. Ciljevi zaštite životne sredine su</a:t>
            </a:r>
          </a:p>
          <a:p>
            <a:pPr>
              <a:buFont typeface="Arial" pitchFamily="34" charset="0"/>
              <a:buChar char="•"/>
            </a:pPr>
            <a:r>
              <a:rPr lang="sr-Latn-RS" b="1" dirty="0" smtClean="0">
                <a:latin typeface="Bradley Hand ITC" pitchFamily="66" charset="0"/>
              </a:rPr>
              <a:t>Očuvanje i zaštita zdravih ljudi </a:t>
            </a:r>
          </a:p>
          <a:p>
            <a:pPr>
              <a:buFont typeface="Arial" pitchFamily="34" charset="0"/>
              <a:buChar char="•"/>
            </a:pPr>
            <a:r>
              <a:rPr lang="sr-Latn-RS" b="1" dirty="0" smtClean="0">
                <a:latin typeface="Bradley Hand ITC" pitchFamily="66" charset="0"/>
              </a:rPr>
              <a:t>Plodnost zemljišta</a:t>
            </a:r>
          </a:p>
          <a:p>
            <a:pPr>
              <a:buFont typeface="Arial" pitchFamily="34" charset="0"/>
              <a:buChar char="•"/>
            </a:pPr>
            <a:r>
              <a:rPr lang="sr-Latn-RS" b="1" dirty="0" smtClean="0">
                <a:latin typeface="Bradley Hand ITC" pitchFamily="66" charset="0"/>
              </a:rPr>
              <a:t>Genofonda životinjskih i biljnih vrsta</a:t>
            </a:r>
          </a:p>
          <a:p>
            <a:pPr>
              <a:buFont typeface="Arial" pitchFamily="34" charset="0"/>
              <a:buChar char="•"/>
            </a:pPr>
            <a:r>
              <a:rPr lang="sr-Latn-RS" b="1" dirty="0" smtClean="0">
                <a:latin typeface="Bradley Hand ITC" pitchFamily="66" charset="0"/>
              </a:rPr>
              <a:t>Kulturne baštine i dobara koje je stvorio čovjek</a:t>
            </a:r>
          </a:p>
          <a:p>
            <a:pPr>
              <a:buFont typeface="Arial" pitchFamily="34" charset="0"/>
              <a:buChar char="•"/>
            </a:pPr>
            <a:r>
              <a:rPr lang="sr-Latn-RS" b="1" dirty="0" smtClean="0">
                <a:latin typeface="Bradley Hand ITC" pitchFamily="66" charset="0"/>
              </a:rPr>
              <a:t>Sprječavanje opasnosti i rizika po životnu sredinu</a:t>
            </a:r>
          </a:p>
          <a:p>
            <a:pPr>
              <a:buFont typeface="Arial" pitchFamily="34" charset="0"/>
              <a:buChar char="•"/>
            </a:pPr>
            <a:endParaRPr lang="en-US" b="1" dirty="0">
              <a:latin typeface="Bradley Hand ITC" pitchFamily="66" charset="0"/>
            </a:endParaRPr>
          </a:p>
        </p:txBody>
      </p:sp>
    </p:spTree>
    <p:extLst>
      <p:ext uri="{BB962C8B-B14F-4D97-AF65-F5344CB8AC3E}">
        <p14:creationId xmlns:p14="http://schemas.microsoft.com/office/powerpoint/2010/main" val="106289743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Hvala na pažnji!</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sr-Latn-RS" sz="3200" dirty="0" smtClean="0"/>
              <a:t>Radile: </a:t>
            </a:r>
          </a:p>
          <a:p>
            <a:pPr marL="0" indent="0">
              <a:buNone/>
            </a:pPr>
            <a:r>
              <a:rPr lang="sr-Latn-RS" sz="3200" dirty="0"/>
              <a:t> </a:t>
            </a:r>
            <a:r>
              <a:rPr lang="sr-Latn-RS" sz="3200" dirty="0" smtClean="0"/>
              <a:t>           Aleksandra Kovačević</a:t>
            </a:r>
          </a:p>
          <a:p>
            <a:pPr marL="0" indent="0">
              <a:buNone/>
            </a:pPr>
            <a:r>
              <a:rPr lang="sr-Latn-RS" sz="3200" dirty="0"/>
              <a:t> </a:t>
            </a:r>
            <a:r>
              <a:rPr lang="sr-Latn-RS" sz="3200" dirty="0" smtClean="0"/>
              <a:t>           Helena Dukić  IX5</a:t>
            </a:r>
          </a:p>
          <a:p>
            <a:pPr marL="0" indent="0">
              <a:buNone/>
            </a:pPr>
            <a:r>
              <a:rPr lang="sr-Latn-RS" sz="3200" dirty="0"/>
              <a:t> </a:t>
            </a:r>
            <a:r>
              <a:rPr lang="sr-Latn-RS" sz="3200" dirty="0" smtClean="0"/>
              <a:t>           OŠ „Branko Radičević“</a:t>
            </a:r>
          </a:p>
          <a:p>
            <a:pPr marL="0" indent="0">
              <a:buNone/>
            </a:pPr>
            <a:r>
              <a:rPr lang="sr-Latn-RS" sz="3200" dirty="0" smtClean="0"/>
              <a:t>Mentor:</a:t>
            </a:r>
          </a:p>
          <a:p>
            <a:pPr marL="0" indent="0">
              <a:buNone/>
            </a:pPr>
            <a:r>
              <a:rPr lang="sr-Latn-RS" sz="3200" dirty="0"/>
              <a:t> </a:t>
            </a:r>
            <a:r>
              <a:rPr lang="sr-Latn-RS" sz="3200" dirty="0" smtClean="0"/>
              <a:t>           Gorana Maksimović</a:t>
            </a:r>
          </a:p>
          <a:p>
            <a:pPr marL="0" indent="0">
              <a:buNone/>
            </a:pPr>
            <a:r>
              <a:rPr lang="sr-Latn-RS" sz="3200" dirty="0"/>
              <a:t> </a:t>
            </a:r>
            <a:r>
              <a:rPr lang="sr-Latn-RS" sz="3200" dirty="0" smtClean="0"/>
              <a:t>           </a:t>
            </a:r>
            <a:endParaRPr lang="en-US" sz="3200" dirty="0"/>
          </a:p>
        </p:txBody>
      </p:sp>
    </p:spTree>
    <p:extLst>
      <p:ext uri="{BB962C8B-B14F-4D97-AF65-F5344CB8AC3E}">
        <p14:creationId xmlns:p14="http://schemas.microsoft.com/office/powerpoint/2010/main" val="54012588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3476977" cy="4987682"/>
          </a:xfrm>
        </p:spPr>
        <p:txBody>
          <a:bodyPr>
            <a:normAutofit/>
          </a:bodyPr>
          <a:lstStyle/>
          <a:p>
            <a:r>
              <a:rPr lang="sr-Latn-RS" sz="2400" b="1" dirty="0" smtClean="0">
                <a:latin typeface="Bradley Hand ITC" pitchFamily="66" charset="0"/>
              </a:rPr>
              <a:t>Ekologija je nauka o životnoj sredini. Ime joj potiče od grčkih riječi oikos(dom)  i logos (nauka). Zapravo to je naučna disciplina koja proučava raspored i rasprostranjenost živih organizama i biolološke veze između organizama i njihovog okruženja.</a:t>
            </a:r>
            <a:endParaRPr lang="en-US" sz="2400" b="1" dirty="0">
              <a:latin typeface="Bradley Hand ITC" pitchFamily="66" charset="0"/>
            </a:endParaRPr>
          </a:p>
        </p:txBody>
      </p:sp>
      <p:pic>
        <p:nvPicPr>
          <p:cNvPr id="3074" name="Picture 2" descr="C:\Users\Sumarski fakultet\Desktop\ekl\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0" y="980728"/>
            <a:ext cx="3456384" cy="25202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0" y="3717032"/>
            <a:ext cx="3528392" cy="1569660"/>
          </a:xfrm>
          <a:prstGeom prst="rect">
            <a:avLst/>
          </a:prstGeom>
          <a:noFill/>
        </p:spPr>
        <p:txBody>
          <a:bodyPr wrap="square" rtlCol="0">
            <a:spAutoFit/>
          </a:bodyPr>
          <a:lstStyle/>
          <a:p>
            <a:r>
              <a:rPr lang="sr-Latn-RS" sz="2400" b="1" dirty="0" smtClean="0">
                <a:latin typeface="Bradley Hand ITC" pitchFamily="66" charset="0"/>
              </a:rPr>
              <a:t>Ekologija je povezana i sa drugim naučnim granam pogotovo sa geologijom i geografijom</a:t>
            </a:r>
            <a:endParaRPr lang="en-US" sz="2400" b="1" dirty="0">
              <a:latin typeface="Bradley Hand ITC" pitchFamily="66" charset="0"/>
            </a:endParaRPr>
          </a:p>
        </p:txBody>
      </p:sp>
    </p:spTree>
    <p:extLst>
      <p:ext uri="{BB962C8B-B14F-4D97-AF65-F5344CB8AC3E}">
        <p14:creationId xmlns:p14="http://schemas.microsoft.com/office/powerpoint/2010/main" val="1474875790"/>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92696"/>
            <a:ext cx="6965245" cy="792088"/>
          </a:xfrm>
        </p:spPr>
        <p:txBody>
          <a:bodyPr>
            <a:normAutofit/>
          </a:bodyPr>
          <a:lstStyle/>
          <a:p>
            <a:r>
              <a:rPr lang="sr-Latn-RS" sz="3600" b="1" dirty="0" smtClean="0">
                <a:latin typeface="Adobe Ming Std L" pitchFamily="18" charset="-128"/>
                <a:ea typeface="Adobe Ming Std L" pitchFamily="18" charset="-128"/>
              </a:rPr>
              <a:t>PODJELA EKOLOGIJE</a:t>
            </a:r>
            <a:endParaRPr lang="en-US" sz="3600" b="1" dirty="0">
              <a:latin typeface="Adobe Ming Std L" pitchFamily="18" charset="-128"/>
              <a:ea typeface="Adobe Ming Std L" pitchFamily="18" charset="-128"/>
            </a:endParaRPr>
          </a:p>
        </p:txBody>
      </p:sp>
      <p:sp>
        <p:nvSpPr>
          <p:cNvPr id="3" name="Content Placeholder 2"/>
          <p:cNvSpPr>
            <a:spLocks noGrp="1"/>
          </p:cNvSpPr>
          <p:nvPr>
            <p:ph idx="1"/>
          </p:nvPr>
        </p:nvSpPr>
        <p:spPr>
          <a:xfrm>
            <a:off x="1475656" y="1556792"/>
            <a:ext cx="6196405" cy="3603812"/>
          </a:xfrm>
        </p:spPr>
        <p:txBody>
          <a:bodyPr/>
          <a:lstStyle/>
          <a:p>
            <a:pPr marL="0" indent="0">
              <a:buNone/>
            </a:pPr>
            <a:r>
              <a:rPr lang="sr-Latn-RS" b="1" dirty="0" smtClean="0">
                <a:latin typeface="Bradley Hand ITC" pitchFamily="66" charset="0"/>
                <a:ea typeface="Adobe Ming Std L" pitchFamily="18" charset="-128"/>
              </a:rPr>
              <a:t>Ekologija se, prema predmetu proučavanja, dijeli na:</a:t>
            </a:r>
          </a:p>
          <a:p>
            <a:pPr>
              <a:buFont typeface="Arial" pitchFamily="34" charset="0"/>
              <a:buChar char="•"/>
            </a:pPr>
            <a:r>
              <a:rPr lang="sr-Latn-RS" b="1" dirty="0" smtClean="0">
                <a:latin typeface="Bradley Hand ITC" pitchFamily="66" charset="0"/>
                <a:ea typeface="Adobe Ming Std L" pitchFamily="18" charset="-128"/>
              </a:rPr>
              <a:t>Fitoekologiju(ekologija biljaka)</a:t>
            </a:r>
          </a:p>
          <a:p>
            <a:pPr>
              <a:buFont typeface="Arial" pitchFamily="34" charset="0"/>
              <a:buChar char="•"/>
            </a:pPr>
            <a:r>
              <a:rPr lang="sr-Latn-RS" b="1" dirty="0" smtClean="0">
                <a:latin typeface="Bradley Hand ITC" pitchFamily="66" charset="0"/>
                <a:ea typeface="Adobe Ming Std L" pitchFamily="18" charset="-128"/>
              </a:rPr>
              <a:t>Zooekologiju(ekologija životinja)</a:t>
            </a:r>
          </a:p>
          <a:p>
            <a:pPr>
              <a:buFont typeface="Arial" pitchFamily="34" charset="0"/>
              <a:buChar char="•"/>
            </a:pPr>
            <a:r>
              <a:rPr lang="sr-Latn-RS" b="1" dirty="0" smtClean="0">
                <a:latin typeface="Bradley Hand ITC" pitchFamily="66" charset="0"/>
                <a:ea typeface="Adobe Ming Std L" pitchFamily="18" charset="-128"/>
              </a:rPr>
              <a:t>Ekologiju gljiva</a:t>
            </a:r>
          </a:p>
          <a:p>
            <a:pPr>
              <a:buFont typeface="Arial" pitchFamily="34" charset="0"/>
              <a:buChar char="•"/>
            </a:pPr>
            <a:r>
              <a:rPr lang="sr-Latn-RS" b="1" dirty="0" smtClean="0">
                <a:latin typeface="Bradley Hand ITC" pitchFamily="66" charset="0"/>
                <a:ea typeface="Adobe Ming Std L" pitchFamily="18" charset="-128"/>
              </a:rPr>
              <a:t>Mikroekologiju(ekologiju mikroorganizama)</a:t>
            </a:r>
          </a:p>
          <a:p>
            <a:pPr>
              <a:buFont typeface="Arial" pitchFamily="34" charset="0"/>
              <a:buChar char="•"/>
            </a:pPr>
            <a:r>
              <a:rPr lang="sr-Latn-RS" b="1" dirty="0" smtClean="0">
                <a:latin typeface="Bradley Hand ITC" pitchFamily="66" charset="0"/>
                <a:ea typeface="Adobe Ming Std L" pitchFamily="18" charset="-128"/>
              </a:rPr>
              <a:t>Humanu ekologiju</a:t>
            </a:r>
            <a:endParaRPr lang="en-US" b="1" dirty="0">
              <a:latin typeface="Bradley Hand ITC" pitchFamily="66" charset="0"/>
              <a:ea typeface="Adobe Ming Std L" pitchFamily="18" charset="-128"/>
            </a:endParaRPr>
          </a:p>
        </p:txBody>
      </p:sp>
    </p:spTree>
    <p:extLst>
      <p:ext uri="{BB962C8B-B14F-4D97-AF65-F5344CB8AC3E}">
        <p14:creationId xmlns:p14="http://schemas.microsoft.com/office/powerpoint/2010/main" val="353036169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817582"/>
            <a:ext cx="6965245" cy="955234"/>
          </a:xfrm>
        </p:spPr>
        <p:txBody>
          <a:bodyPr>
            <a:normAutofit fontScale="90000"/>
          </a:bodyPr>
          <a:lstStyle/>
          <a:p>
            <a:r>
              <a:rPr lang="sr-Latn-RS" sz="3600" dirty="0" smtClean="0"/>
              <a:t>POVEZANOST SA DRUGIM NAUKAMA</a:t>
            </a:r>
            <a:endParaRPr lang="en-US" sz="3600" dirty="0"/>
          </a:p>
        </p:txBody>
      </p:sp>
      <p:sp>
        <p:nvSpPr>
          <p:cNvPr id="3" name="Content Placeholder 2"/>
          <p:cNvSpPr>
            <a:spLocks noGrp="1"/>
          </p:cNvSpPr>
          <p:nvPr>
            <p:ph idx="1"/>
          </p:nvPr>
        </p:nvSpPr>
        <p:spPr>
          <a:xfrm>
            <a:off x="3886813" y="3367103"/>
            <a:ext cx="1431261" cy="950223"/>
          </a:xfrm>
        </p:spPr>
        <p:txBody>
          <a:bodyPr/>
          <a:lstStyle/>
          <a:p>
            <a:endParaRPr lang="en-US" dirty="0"/>
          </a:p>
        </p:txBody>
      </p:sp>
      <p:sp>
        <p:nvSpPr>
          <p:cNvPr id="5" name="Oval 4"/>
          <p:cNvSpPr/>
          <p:nvPr/>
        </p:nvSpPr>
        <p:spPr>
          <a:xfrm>
            <a:off x="3702344" y="3068960"/>
            <a:ext cx="1800200" cy="151216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796136" y="3933056"/>
            <a:ext cx="1656184" cy="144016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218384" y="4905164"/>
            <a:ext cx="1400441" cy="122413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166844" y="4365104"/>
            <a:ext cx="1613067" cy="151216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831066" y="2723040"/>
            <a:ext cx="1516798" cy="126980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563888" y="1772816"/>
            <a:ext cx="1211858" cy="115111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364088" y="1988840"/>
            <a:ext cx="1407693" cy="129614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dobe Fan Heiti Std B" pitchFamily="34" charset="-128"/>
              <a:ea typeface="Adobe Fan Heiti Std B" pitchFamily="34" charset="-128"/>
            </a:endParaRPr>
          </a:p>
        </p:txBody>
      </p:sp>
      <p:sp>
        <p:nvSpPr>
          <p:cNvPr id="14" name="TextBox 13"/>
          <p:cNvSpPr txBox="1"/>
          <p:nvPr/>
        </p:nvSpPr>
        <p:spPr>
          <a:xfrm>
            <a:off x="5943689" y="4513519"/>
            <a:ext cx="1656184" cy="369332"/>
          </a:xfrm>
          <a:prstGeom prst="rect">
            <a:avLst/>
          </a:prstGeom>
          <a:noFill/>
        </p:spPr>
        <p:txBody>
          <a:bodyPr wrap="square" rtlCol="0">
            <a:spAutoFit/>
          </a:bodyPr>
          <a:lstStyle/>
          <a:p>
            <a:r>
              <a:rPr lang="sr-Latn-RS" dirty="0" smtClean="0"/>
              <a:t>MATEMATIKA</a:t>
            </a:r>
            <a:endParaRPr lang="en-US" dirty="0"/>
          </a:p>
        </p:txBody>
      </p:sp>
      <p:sp>
        <p:nvSpPr>
          <p:cNvPr id="15" name="TextBox 14"/>
          <p:cNvSpPr txBox="1"/>
          <p:nvPr/>
        </p:nvSpPr>
        <p:spPr>
          <a:xfrm>
            <a:off x="4577024" y="5329305"/>
            <a:ext cx="1190841" cy="369332"/>
          </a:xfrm>
          <a:prstGeom prst="rect">
            <a:avLst/>
          </a:prstGeom>
          <a:noFill/>
        </p:spPr>
        <p:txBody>
          <a:bodyPr wrap="square" rtlCol="0">
            <a:spAutoFit/>
          </a:bodyPr>
          <a:lstStyle/>
          <a:p>
            <a:r>
              <a:rPr lang="sr-Latn-RS" dirty="0" smtClean="0"/>
              <a:t>FIZIKA</a:t>
            </a:r>
            <a:endParaRPr lang="en-US" dirty="0"/>
          </a:p>
        </p:txBody>
      </p:sp>
      <p:sp>
        <p:nvSpPr>
          <p:cNvPr id="16" name="TextBox 15"/>
          <p:cNvSpPr txBox="1"/>
          <p:nvPr/>
        </p:nvSpPr>
        <p:spPr>
          <a:xfrm>
            <a:off x="2412733" y="4882851"/>
            <a:ext cx="1757084" cy="369332"/>
          </a:xfrm>
          <a:prstGeom prst="rect">
            <a:avLst/>
          </a:prstGeom>
          <a:noFill/>
        </p:spPr>
        <p:txBody>
          <a:bodyPr wrap="square" rtlCol="0">
            <a:spAutoFit/>
          </a:bodyPr>
          <a:lstStyle/>
          <a:p>
            <a:r>
              <a:rPr lang="sr-Latn-RS" dirty="0" smtClean="0"/>
              <a:t>MEDICINA</a:t>
            </a:r>
            <a:endParaRPr lang="en-US" dirty="0"/>
          </a:p>
        </p:txBody>
      </p:sp>
      <p:sp>
        <p:nvSpPr>
          <p:cNvPr id="17" name="TextBox 16"/>
          <p:cNvSpPr txBox="1"/>
          <p:nvPr/>
        </p:nvSpPr>
        <p:spPr>
          <a:xfrm>
            <a:off x="1979711" y="3068960"/>
            <a:ext cx="1311563" cy="369332"/>
          </a:xfrm>
          <a:prstGeom prst="rect">
            <a:avLst/>
          </a:prstGeom>
          <a:noFill/>
        </p:spPr>
        <p:txBody>
          <a:bodyPr wrap="square" rtlCol="0">
            <a:spAutoFit/>
          </a:bodyPr>
          <a:lstStyle/>
          <a:p>
            <a:r>
              <a:rPr lang="sr-Latn-RS" dirty="0" smtClean="0"/>
              <a:t>BIOLOGIJA</a:t>
            </a:r>
            <a:endParaRPr lang="en-US" dirty="0"/>
          </a:p>
        </p:txBody>
      </p:sp>
      <p:sp>
        <p:nvSpPr>
          <p:cNvPr id="18" name="TextBox 17"/>
          <p:cNvSpPr txBox="1"/>
          <p:nvPr/>
        </p:nvSpPr>
        <p:spPr>
          <a:xfrm>
            <a:off x="3491880" y="2163708"/>
            <a:ext cx="1283866" cy="369332"/>
          </a:xfrm>
          <a:prstGeom prst="rect">
            <a:avLst/>
          </a:prstGeom>
          <a:noFill/>
        </p:spPr>
        <p:txBody>
          <a:bodyPr wrap="square" rtlCol="0">
            <a:spAutoFit/>
          </a:bodyPr>
          <a:lstStyle/>
          <a:p>
            <a:r>
              <a:rPr lang="sr-Latn-RS" dirty="0" smtClean="0"/>
              <a:t>GEOLOGIJA</a:t>
            </a:r>
            <a:endParaRPr lang="en-US" dirty="0"/>
          </a:p>
        </p:txBody>
      </p:sp>
      <p:sp>
        <p:nvSpPr>
          <p:cNvPr id="19" name="TextBox 18"/>
          <p:cNvSpPr txBox="1"/>
          <p:nvPr/>
        </p:nvSpPr>
        <p:spPr>
          <a:xfrm>
            <a:off x="5615199" y="2452246"/>
            <a:ext cx="1121684" cy="369332"/>
          </a:xfrm>
          <a:prstGeom prst="rect">
            <a:avLst/>
          </a:prstGeom>
          <a:noFill/>
        </p:spPr>
        <p:txBody>
          <a:bodyPr wrap="square" rtlCol="0">
            <a:spAutoFit/>
          </a:bodyPr>
          <a:lstStyle/>
          <a:p>
            <a:r>
              <a:rPr lang="sr-Latn-RS" dirty="0" smtClean="0"/>
              <a:t>HEMIJA</a:t>
            </a:r>
            <a:endParaRPr lang="en-US" dirty="0"/>
          </a:p>
        </p:txBody>
      </p:sp>
      <p:sp>
        <p:nvSpPr>
          <p:cNvPr id="20" name="TextBox 19"/>
          <p:cNvSpPr txBox="1"/>
          <p:nvPr/>
        </p:nvSpPr>
        <p:spPr>
          <a:xfrm>
            <a:off x="3923928" y="3592733"/>
            <a:ext cx="1578616" cy="400110"/>
          </a:xfrm>
          <a:prstGeom prst="rect">
            <a:avLst/>
          </a:prstGeom>
          <a:noFill/>
        </p:spPr>
        <p:txBody>
          <a:bodyPr wrap="square" rtlCol="0">
            <a:spAutoFit/>
          </a:bodyPr>
          <a:lstStyle/>
          <a:p>
            <a:r>
              <a:rPr lang="sr-Latn-RS" sz="2000" dirty="0" smtClean="0"/>
              <a:t>EKOLOGIJA</a:t>
            </a:r>
            <a:endParaRPr lang="en-US" sz="2000" dirty="0"/>
          </a:p>
        </p:txBody>
      </p:sp>
    </p:spTree>
    <p:extLst>
      <p:ext uri="{BB962C8B-B14F-4D97-AF65-F5344CB8AC3E}">
        <p14:creationId xmlns:p14="http://schemas.microsoft.com/office/powerpoint/2010/main" val="3639237803"/>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883226"/>
          </a:xfrm>
        </p:spPr>
        <p:txBody>
          <a:bodyPr/>
          <a:lstStyle/>
          <a:p>
            <a:r>
              <a:rPr lang="sr-Latn-RS" dirty="0" smtClean="0"/>
              <a:t>ERNST HEKEL</a:t>
            </a:r>
            <a:endParaRPr lang="en-US" dirty="0"/>
          </a:p>
        </p:txBody>
      </p:sp>
      <p:sp>
        <p:nvSpPr>
          <p:cNvPr id="3" name="Content Placeholder 2"/>
          <p:cNvSpPr>
            <a:spLocks noGrp="1"/>
          </p:cNvSpPr>
          <p:nvPr>
            <p:ph idx="1"/>
          </p:nvPr>
        </p:nvSpPr>
        <p:spPr>
          <a:xfrm>
            <a:off x="1187624" y="1700808"/>
            <a:ext cx="3960440" cy="4022261"/>
          </a:xfrm>
        </p:spPr>
        <p:txBody>
          <a:bodyPr>
            <a:normAutofit fontScale="92500"/>
          </a:bodyPr>
          <a:lstStyle/>
          <a:p>
            <a:pPr marL="0" indent="0">
              <a:buNone/>
            </a:pPr>
            <a:r>
              <a:rPr lang="sr-Latn-RS" b="1" dirty="0" smtClean="0">
                <a:latin typeface="Bradley Hand ITC" pitchFamily="66" charset="0"/>
              </a:rPr>
              <a:t>Termin ekologija prvi put je upotrebio njemački zoolog Ernest Hekel 1866. godine. Hekel je bio njemački zoolog, ljekar, profesor i umjetnik koji je otkrio, opisao i imenovao hiljade novih vrsta. Poznat je kao osnivač ekologije. U 1874. godini objavio je publikaciju „antropogeni ili istorija ljudskog razvoja“.</a:t>
            </a:r>
            <a:endParaRPr lang="en-US" b="1" dirty="0">
              <a:latin typeface="Bradley Hand ITC" pitchFamily="66"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846894"/>
            <a:ext cx="2664297" cy="351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3000615"/>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67201"/>
          </a:xfrm>
        </p:spPr>
        <p:txBody>
          <a:bodyPr>
            <a:normAutofit fontScale="90000"/>
          </a:bodyPr>
          <a:lstStyle/>
          <a:p>
            <a:r>
              <a:rPr lang="sr-Latn-RS" dirty="0" smtClean="0"/>
              <a:t>EKOLOŠKA SVIJEST</a:t>
            </a:r>
            <a:endParaRPr lang="en-US" dirty="0"/>
          </a:p>
        </p:txBody>
      </p:sp>
      <p:sp>
        <p:nvSpPr>
          <p:cNvPr id="3" name="Content Placeholder 2"/>
          <p:cNvSpPr>
            <a:spLocks noGrp="1"/>
          </p:cNvSpPr>
          <p:nvPr>
            <p:ph idx="1"/>
          </p:nvPr>
        </p:nvSpPr>
        <p:spPr>
          <a:xfrm>
            <a:off x="1043608" y="1628800"/>
            <a:ext cx="3672407" cy="4320480"/>
          </a:xfrm>
        </p:spPr>
        <p:txBody>
          <a:bodyPr>
            <a:normAutofit lnSpcReduction="10000"/>
          </a:bodyPr>
          <a:lstStyle/>
          <a:p>
            <a:pPr marL="0" indent="0">
              <a:buNone/>
            </a:pPr>
            <a:r>
              <a:rPr lang="sr-Latn-RS" b="1" dirty="0" smtClean="0">
                <a:latin typeface="Bradley Hand ITC" pitchFamily="66" charset="0"/>
              </a:rPr>
              <a:t>Narušavanje ekološke harmonije, je počelo prije oko 40000 godina kada covjekov predak počeo da misli i stvara oruđje za rad, proizvodeći sredstva za život. Ekološka kriza kao posljedica narušavanja ekološke ravnoteže nastala je naucno-tehnološkim revolucijama i naučno-tehničkim progresom.</a:t>
            </a:r>
            <a:endParaRPr lang="en-US" b="1" dirty="0">
              <a:latin typeface="Bradley Hand ITC" pitchFamily="66"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9673" y="2420888"/>
            <a:ext cx="3206468"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977242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7884368" y="5229200"/>
            <a:ext cx="576059" cy="432048"/>
          </a:xfrm>
        </p:spPr>
        <p:txBody>
          <a:bodyPr>
            <a:normAutofit fontScale="90000"/>
          </a:bodyPr>
          <a:lstStyle/>
          <a:p>
            <a:r>
              <a:rPr lang="sr-Latn-RS" dirty="0" smtClean="0">
                <a:solidFill>
                  <a:schemeClr val="bg1"/>
                </a:solidFill>
              </a:rPr>
              <a:t>.</a:t>
            </a:r>
            <a:endParaRPr lang="en-US" dirty="0">
              <a:solidFill>
                <a:schemeClr val="bg1"/>
              </a:solidFill>
            </a:endParaRPr>
          </a:p>
        </p:txBody>
      </p:sp>
      <p:sp>
        <p:nvSpPr>
          <p:cNvPr id="3" name="Content Placeholder 2"/>
          <p:cNvSpPr>
            <a:spLocks noGrp="1"/>
          </p:cNvSpPr>
          <p:nvPr>
            <p:ph idx="1"/>
          </p:nvPr>
        </p:nvSpPr>
        <p:spPr>
          <a:xfrm>
            <a:off x="1463040" y="908721"/>
            <a:ext cx="6196405" cy="3240360"/>
          </a:xfrm>
        </p:spPr>
        <p:txBody>
          <a:bodyPr/>
          <a:lstStyle/>
          <a:p>
            <a:pPr marL="0" indent="0">
              <a:buNone/>
            </a:pPr>
            <a:r>
              <a:rPr lang="sr-Latn-RS" b="1" dirty="0" smtClean="0">
                <a:latin typeface="Bradley Hand ITC" pitchFamily="66" charset="0"/>
              </a:rPr>
              <a:t>Neki od glavnih problema ekološke krize su:</a:t>
            </a:r>
          </a:p>
          <a:p>
            <a:pPr>
              <a:buFont typeface="Arial" pitchFamily="34" charset="0"/>
              <a:buChar char="•"/>
            </a:pPr>
            <a:r>
              <a:rPr lang="sr-Latn-RS" b="1" dirty="0" smtClean="0">
                <a:latin typeface="Bradley Hand ITC" pitchFamily="66" charset="0"/>
              </a:rPr>
              <a:t>Zagađivanje  životne sredine</a:t>
            </a:r>
          </a:p>
          <a:p>
            <a:pPr>
              <a:buFont typeface="Arial" pitchFamily="34" charset="0"/>
              <a:buChar char="•"/>
            </a:pPr>
            <a:r>
              <a:rPr lang="sr-Latn-RS" b="1" dirty="0" smtClean="0">
                <a:latin typeface="Bradley Hand ITC" pitchFamily="66" charset="0"/>
              </a:rPr>
              <a:t>Promjena klime</a:t>
            </a:r>
          </a:p>
          <a:p>
            <a:pPr>
              <a:buFont typeface="Arial" pitchFamily="34" charset="0"/>
              <a:buChar char="•"/>
            </a:pPr>
            <a:r>
              <a:rPr lang="sr-Latn-RS" b="1" dirty="0" smtClean="0">
                <a:latin typeface="Bradley Hand ITC" pitchFamily="66" charset="0"/>
              </a:rPr>
              <a:t>Ozonske rupe i uništavanje ozonskog omotača</a:t>
            </a:r>
          </a:p>
          <a:p>
            <a:pPr>
              <a:buFont typeface="Arial" pitchFamily="34" charset="0"/>
              <a:buChar char="•"/>
            </a:pPr>
            <a:r>
              <a:rPr lang="sr-Latn-RS" b="1" dirty="0" smtClean="0">
                <a:latin typeface="Bradley Hand ITC" pitchFamily="66" charset="0"/>
              </a:rPr>
              <a:t>Nedostatak hrane</a:t>
            </a:r>
          </a:p>
          <a:p>
            <a:pPr>
              <a:buFont typeface="Arial" pitchFamily="34" charset="0"/>
              <a:buChar char="•"/>
            </a:pPr>
            <a:r>
              <a:rPr lang="sr-Latn-RS" b="1" dirty="0" smtClean="0">
                <a:latin typeface="Bradley Hand ITC" pitchFamily="66" charset="0"/>
              </a:rPr>
              <a:t>Povećanje stanovništva</a:t>
            </a:r>
          </a:p>
          <a:p>
            <a:pPr marL="0" indent="0">
              <a:buNone/>
            </a:pPr>
            <a:endParaRPr lang="en-US" b="1" dirty="0">
              <a:latin typeface="Bradley Hand ITC" pitchFamily="66"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174441"/>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231591"/>
            <a:ext cx="27051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3691108"/>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67201"/>
          </a:xfrm>
        </p:spPr>
        <p:txBody>
          <a:bodyPr>
            <a:normAutofit fontScale="90000"/>
          </a:bodyPr>
          <a:lstStyle/>
          <a:p>
            <a:r>
              <a:rPr lang="sr-Latn-RS" dirty="0" smtClean="0"/>
              <a:t>EKOLOŠKI FAKTORI</a:t>
            </a:r>
            <a:endParaRPr lang="en-US" dirty="0"/>
          </a:p>
        </p:txBody>
      </p:sp>
      <p:sp>
        <p:nvSpPr>
          <p:cNvPr id="3" name="Content Placeholder 2"/>
          <p:cNvSpPr>
            <a:spLocks noGrp="1"/>
          </p:cNvSpPr>
          <p:nvPr>
            <p:ph idx="1"/>
          </p:nvPr>
        </p:nvSpPr>
        <p:spPr>
          <a:xfrm>
            <a:off x="1187625" y="1628801"/>
            <a:ext cx="3816424" cy="4248471"/>
          </a:xfrm>
        </p:spPr>
        <p:txBody>
          <a:bodyPr>
            <a:normAutofit lnSpcReduction="10000"/>
          </a:bodyPr>
          <a:lstStyle/>
          <a:p>
            <a:pPr marL="0" indent="0">
              <a:buNone/>
            </a:pPr>
            <a:r>
              <a:rPr lang="sr-Latn-RS" b="1" dirty="0" smtClean="0">
                <a:latin typeface="Bradley Hand ITC" pitchFamily="66" charset="0"/>
              </a:rPr>
              <a:t>Ekološki faktori su složeni faktori životne sredine koji djeluju na živa bića na mjestu na kome žive .</a:t>
            </a:r>
          </a:p>
          <a:p>
            <a:pPr marL="0" indent="0">
              <a:buNone/>
            </a:pPr>
            <a:r>
              <a:rPr lang="sr-Latn-RS" b="1" dirty="0" smtClean="0">
                <a:latin typeface="Bradley Hand ITC" pitchFamily="66" charset="0"/>
              </a:rPr>
              <a:t>PODJELA:</a:t>
            </a:r>
          </a:p>
          <a:p>
            <a:pPr>
              <a:buFont typeface="Arial" pitchFamily="34" charset="0"/>
              <a:buChar char="•"/>
            </a:pPr>
            <a:r>
              <a:rPr lang="sr-Latn-RS" b="1" dirty="0" smtClean="0">
                <a:latin typeface="Bradley Hand ITC" pitchFamily="66" charset="0"/>
              </a:rPr>
              <a:t>Abiotičke(predstavljaju fizičko hemijsk-uslove sredine)</a:t>
            </a:r>
          </a:p>
          <a:p>
            <a:pPr>
              <a:buFont typeface="Arial" pitchFamily="34" charset="0"/>
              <a:buChar char="•"/>
            </a:pPr>
            <a:r>
              <a:rPr lang="sr-Latn-RS" b="1" dirty="0" smtClean="0">
                <a:latin typeface="Bradley Hand ITC" pitchFamily="66" charset="0"/>
              </a:rPr>
              <a:t>Biotičke(predstavljaju uzajamni uticaj biljaka, životinja i čovjeka)</a:t>
            </a:r>
          </a:p>
          <a:p>
            <a:pPr marL="0" indent="0">
              <a:buNone/>
            </a:pPr>
            <a:endParaRPr lang="en-US" b="1" dirty="0">
              <a:latin typeface="Bradley Hand ITC" pitchFamily="66"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609" y="2204864"/>
            <a:ext cx="3024336" cy="2452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865744"/>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836712"/>
            <a:ext cx="6965245" cy="667201"/>
          </a:xfrm>
        </p:spPr>
        <p:txBody>
          <a:bodyPr>
            <a:normAutofit/>
          </a:bodyPr>
          <a:lstStyle/>
          <a:p>
            <a:r>
              <a:rPr lang="sr-Latn-RS" sz="3600" dirty="0" smtClean="0"/>
              <a:t>EKOLOGIJA I ODRŽIVI RAZVOJ</a:t>
            </a:r>
            <a:endParaRPr lang="en-US" sz="3600" dirty="0"/>
          </a:p>
        </p:txBody>
      </p:sp>
      <p:sp>
        <p:nvSpPr>
          <p:cNvPr id="3" name="Content Placeholder 2"/>
          <p:cNvSpPr>
            <a:spLocks noGrp="1"/>
          </p:cNvSpPr>
          <p:nvPr>
            <p:ph idx="1"/>
          </p:nvPr>
        </p:nvSpPr>
        <p:spPr>
          <a:xfrm>
            <a:off x="4644008" y="1700808"/>
            <a:ext cx="3384376" cy="4022261"/>
          </a:xfrm>
        </p:spPr>
        <p:txBody>
          <a:bodyPr>
            <a:normAutofit fontScale="92500" lnSpcReduction="10000"/>
          </a:bodyPr>
          <a:lstStyle/>
          <a:p>
            <a:pPr marL="0" indent="0">
              <a:buNone/>
            </a:pPr>
            <a:r>
              <a:rPr lang="sr-Latn-RS" b="1" dirty="0" smtClean="0">
                <a:latin typeface="Bradley Hand ITC" pitchFamily="66" charset="0"/>
                <a:ea typeface="Adobe Ming Std L" pitchFamily="18" charset="-128"/>
              </a:rPr>
              <a:t>Pojam održivog razvoja dovodi se, najčešće, u vezu sa zaštitom životne sredine, planiranjem društvenog razvoja, ekološkim, ekonomskim i političkim pitanjima.Često se pogrešno pod pojmom ekologije smatra samo zaštita životne sredine, ali je ona zapravo samo njen mali segment.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204864"/>
            <a:ext cx="3114675"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032935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609</Words>
  <Application>Microsoft Office PowerPoint</Application>
  <PresentationFormat>On-screen Show (4:3)</PresentationFormat>
  <Paragraphs>61</Paragraphs>
  <Slides>16</Slides>
  <Notes>0</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Pushpin</vt:lpstr>
      <vt:lpstr>PowerPoint Presentation</vt:lpstr>
      <vt:lpstr>Ekologija je nauka o životnoj sredini. Ime joj potiče od grčkih riječi oikos(dom)  i logos (nauka). Zapravo to je naučna disciplina koja proučava raspored i rasprostranjenost živih organizama i biolološke veze između organizama i njihovog okruženja.</vt:lpstr>
      <vt:lpstr>PODJELA EKOLOGIJE</vt:lpstr>
      <vt:lpstr>POVEZANOST SA DRUGIM NAUKAMA</vt:lpstr>
      <vt:lpstr>ERNST HEKEL</vt:lpstr>
      <vt:lpstr>EKOLOŠKA SVIJEST</vt:lpstr>
      <vt:lpstr>.</vt:lpstr>
      <vt:lpstr>EKOLOŠKI FAKTORI</vt:lpstr>
      <vt:lpstr>EKOLOGIJA I ODRŽIVI RAZVOJ</vt:lpstr>
      <vt:lpstr>KJOTO PROTOKOL</vt:lpstr>
      <vt:lpstr>BIOSFERA</vt:lpstr>
      <vt:lpstr>EKOSISTEM</vt:lpstr>
      <vt:lpstr>BIOCENOZA</vt:lpstr>
      <vt:lpstr>BIOTOP</vt:lpstr>
      <vt:lpstr>EKOLOŠKA SREDINA I NJENI CILJEVI</vt:lpstr>
      <vt:lpstr>Hvala na pažnji!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Sumarski fakultet</dc:creator>
  <cp:lastModifiedBy>Sumarski fakultet</cp:lastModifiedBy>
  <cp:revision>18</cp:revision>
  <dcterms:created xsi:type="dcterms:W3CDTF">2021-11-06T16:04:27Z</dcterms:created>
  <dcterms:modified xsi:type="dcterms:W3CDTF">2021-11-06T19:01:55Z</dcterms:modified>
</cp:coreProperties>
</file>