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</p:sldMasterIdLst>
  <p:notesMasterIdLst>
    <p:notesMasterId r:id="rId20"/>
  </p:notesMasterIdLst>
  <p:handoutMasterIdLst>
    <p:handoutMasterId r:id="rId21"/>
  </p:handoutMasterIdLst>
  <p:sldIdLst>
    <p:sldId id="295" r:id="rId2"/>
    <p:sldId id="264" r:id="rId3"/>
    <p:sldId id="276" r:id="rId4"/>
    <p:sldId id="269" r:id="rId5"/>
    <p:sldId id="268" r:id="rId6"/>
    <p:sldId id="280" r:id="rId7"/>
    <p:sldId id="281" r:id="rId8"/>
    <p:sldId id="283" r:id="rId9"/>
    <p:sldId id="284" r:id="rId10"/>
    <p:sldId id="286" r:id="rId11"/>
    <p:sldId id="287" r:id="rId12"/>
    <p:sldId id="288" r:id="rId13"/>
    <p:sldId id="290" r:id="rId14"/>
    <p:sldId id="291" r:id="rId15"/>
    <p:sldId id="292" r:id="rId16"/>
    <p:sldId id="293" r:id="rId17"/>
    <p:sldId id="294" r:id="rId18"/>
    <p:sldId id="296" r:id="rId19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3839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280" autoAdjust="0"/>
  </p:normalViewPr>
  <p:slideViewPr>
    <p:cSldViewPr showGuides="1">
      <p:cViewPr varScale="1">
        <p:scale>
          <a:sx n="73" d="100"/>
          <a:sy n="73" d="100"/>
        </p:scale>
        <p:origin x="60" y="126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en-US">
                <a:solidFill>
                  <a:schemeClr val="tx2"/>
                </a:solidFill>
              </a:rPr>
              <a:t>4/12/2020</a:t>
            </a:fld>
            <a:endParaRPr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t>‹#›</a:t>
            </a:fld>
            <a:endParaRPr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en-US"/>
              <a:pPr/>
              <a:t>4/12/2020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sr-Latn-RS" smtClean="0"/>
              <a:pPr/>
              <a:t>4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794549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D204D1-F9BD-4643-8480-6EA41EB484F1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78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D204D1-F9BD-4643-8480-6EA41EB484F1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35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D204D1-F9BD-4643-8480-6EA41EB484F1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80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D204D1-F9BD-4643-8480-6EA41EB484F1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671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D204D1-F9BD-4643-8480-6EA41EB484F1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490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D204D1-F9BD-4643-8480-6EA41EB484F1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466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D204D1-F9BD-4643-8480-6EA41EB484F1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3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D204D1-F9BD-4643-8480-6EA41EB484F1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566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D204D1-F9BD-4643-8480-6EA41EB484F1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07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D204D1-F9BD-4643-8480-6EA41EB484F1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72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D204D1-F9BD-4643-8480-6EA41EB484F1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01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sr-Latn-RS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sr-Latn-RS" smtClean="0"/>
              <a:t>Образец текста</a:t>
            </a:r>
          </a:p>
          <a:p>
            <a:pPr lvl="1"/>
            <a:r>
              <a:rPr lang="ru-RU" altLang="sr-Latn-RS" smtClean="0"/>
              <a:t>Второй уровень</a:t>
            </a:r>
          </a:p>
          <a:p>
            <a:pPr lvl="2"/>
            <a:r>
              <a:rPr lang="ru-RU" altLang="sr-Latn-RS" smtClean="0"/>
              <a:t>Третий уровень</a:t>
            </a:r>
          </a:p>
          <a:p>
            <a:pPr lvl="3"/>
            <a:r>
              <a:rPr lang="ru-RU" altLang="sr-Latn-RS" smtClean="0"/>
              <a:t>Четвертый уровень</a:t>
            </a:r>
          </a:p>
          <a:p>
            <a:pPr lvl="4"/>
            <a:r>
              <a:rPr lang="ru-RU" altLang="sr-Latn-RS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2DD204D1-F9BD-4643-8480-6EA41EB484F1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E8C8C"/>
                </a:solidFill>
                <a:latin typeface="Calibri" panose="020F0502020204030204" pitchFamily="34" charset="0"/>
              </a:defRPr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70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57807" y="858786"/>
            <a:ext cx="9097760" cy="491997"/>
          </a:xfrm>
        </p:spPr>
        <p:txBody>
          <a:bodyPr>
            <a:noAutofit/>
          </a:bodyPr>
          <a:lstStyle/>
          <a:p>
            <a:r>
              <a:rPr lang="sr-Cyrl-RS" sz="3599" b="1" dirty="0">
                <a:solidFill>
                  <a:srgbClr val="FF0000"/>
                </a:solidFill>
              </a:rPr>
              <a:t>МОЛИТВА ПРИЈЕ УЧЕЊА</a:t>
            </a:r>
            <a:br>
              <a:rPr lang="sr-Cyrl-RS" sz="3599" b="1" dirty="0">
                <a:solidFill>
                  <a:srgbClr val="FF0000"/>
                </a:solidFill>
              </a:rPr>
            </a:br>
            <a:endParaRPr lang="sr-Latn-RS" sz="3599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3307" y="1226124"/>
            <a:ext cx="10646759" cy="6492394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</a:bodyPr>
          <a:lstStyle/>
          <a:p>
            <a:pPr algn="ctr"/>
            <a:r>
              <a:rPr lang="ru-RU" sz="3999" b="1" dirty="0"/>
              <a:t>Свеблаги Господе, пошаљи нам </a:t>
            </a:r>
          </a:p>
          <a:p>
            <a:pPr algn="ctr"/>
            <a:r>
              <a:rPr lang="ru-RU" sz="3999" b="1" dirty="0"/>
              <a:t>благодат Твог Светог Духа </a:t>
            </a:r>
          </a:p>
          <a:p>
            <a:pPr algn="ctr"/>
            <a:r>
              <a:rPr lang="ru-RU" sz="3999" b="1" dirty="0"/>
              <a:t>да оснажи наше духовне силе,</a:t>
            </a:r>
          </a:p>
          <a:p>
            <a:pPr algn="ctr"/>
            <a:r>
              <a:rPr lang="ru-RU" sz="3999" b="1" dirty="0"/>
              <a:t>да бисмо пазећи на учење </a:t>
            </a:r>
          </a:p>
          <a:p>
            <a:pPr algn="ctr"/>
            <a:r>
              <a:rPr lang="ru-RU" sz="3999" b="1" dirty="0"/>
              <a:t>које нам се предаје порасли Теби,</a:t>
            </a:r>
          </a:p>
          <a:p>
            <a:pPr algn="ctr"/>
            <a:r>
              <a:rPr lang="ru-RU" sz="3999" b="1" dirty="0"/>
              <a:t> нашем Творцу на славу, родитељима</a:t>
            </a:r>
          </a:p>
          <a:p>
            <a:pPr algn="ctr"/>
            <a:r>
              <a:rPr lang="ru-RU" sz="3999" b="1" dirty="0"/>
              <a:t> на радост, а Цркви и отаџбини нашој </a:t>
            </a:r>
          </a:p>
          <a:p>
            <a:pPr algn="ctr"/>
            <a:r>
              <a:rPr lang="ru-RU" sz="3999" b="1" dirty="0"/>
              <a:t>на корист.</a:t>
            </a:r>
          </a:p>
          <a:p>
            <a:r>
              <a:rPr lang="ru-RU" sz="4799" b="1" dirty="0"/>
              <a:t/>
            </a:r>
            <a:br>
              <a:rPr lang="ru-RU" sz="4799" b="1" dirty="0"/>
            </a:br>
            <a:endParaRPr lang="en-US" sz="4799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349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989609"/>
          </a:xfrm>
        </p:spPr>
        <p:txBody>
          <a:bodyPr/>
          <a:lstStyle/>
          <a:p>
            <a:r>
              <a:rPr lang="sr-Cyrl-RS" b="1" dirty="0" smtClean="0">
                <a:solidFill>
                  <a:srgbClr val="FF0000"/>
                </a:solidFill>
              </a:rPr>
              <a:t>КНЕЗ ЛАЗАР ХРЕБЕЉАНОВИЋ</a:t>
            </a:r>
            <a:endParaRPr lang="sr-Latn-RS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241" y="1264247"/>
            <a:ext cx="5581271" cy="1292040"/>
          </a:xfrm>
        </p:spPr>
        <p:txBody>
          <a:bodyPr/>
          <a:lstStyle/>
          <a:p>
            <a:r>
              <a:rPr lang="ru-RU" sz="2800" dirty="0" smtClean="0"/>
              <a:t>Кнез Лазар </a:t>
            </a:r>
            <a:r>
              <a:rPr lang="ru-RU" sz="2800" dirty="0" smtClean="0"/>
              <a:t>је </a:t>
            </a:r>
            <a:r>
              <a:rPr lang="ru-RU" sz="2800" dirty="0"/>
              <a:t>владао </a:t>
            </a:r>
            <a:r>
              <a:rPr lang="ru-RU" sz="2800" dirty="0" smtClean="0"/>
              <a:t>областима </a:t>
            </a:r>
            <a:r>
              <a:rPr lang="ru-RU" sz="2800" dirty="0"/>
              <a:t>П</a:t>
            </a:r>
            <a:r>
              <a:rPr lang="ru-RU" sz="2800" dirty="0" smtClean="0"/>
              <a:t>оморавља</a:t>
            </a:r>
            <a:r>
              <a:rPr lang="ru-RU" sz="2800" dirty="0"/>
              <a:t>, Браничева и Мачве све до Саве и </a:t>
            </a:r>
            <a:r>
              <a:rPr lang="ru-RU" sz="2800" dirty="0" smtClean="0"/>
              <a:t>Дунава.</a:t>
            </a:r>
            <a:endParaRPr lang="sr-Latn-R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98468" y="1264247"/>
            <a:ext cx="4980916" cy="1732705"/>
          </a:xfrm>
        </p:spPr>
        <p:txBody>
          <a:bodyPr/>
          <a:lstStyle/>
          <a:p>
            <a:pPr marL="0" indent="0">
              <a:buNone/>
            </a:pPr>
            <a:r>
              <a:rPr lang="sr-Cyrl-RS" sz="2800" dirty="0" smtClean="0"/>
              <a:t>П</a:t>
            </a:r>
            <a:r>
              <a:rPr lang="ru-RU" sz="2800" dirty="0" smtClean="0"/>
              <a:t>реузео </a:t>
            </a:r>
            <a:r>
              <a:rPr lang="sr-Latn-RS" sz="2800" dirty="0" smtClean="0"/>
              <a:t>je </a:t>
            </a:r>
            <a:r>
              <a:rPr lang="ru-RU" sz="2800" dirty="0" smtClean="0"/>
              <a:t>на </a:t>
            </a:r>
            <a:r>
              <a:rPr lang="ru-RU" sz="2800" dirty="0"/>
              <a:t>себе водећу улогу у будућој борби против Турака.</a:t>
            </a:r>
          </a:p>
          <a:p>
            <a:pPr marL="0" indent="0">
              <a:buNone/>
            </a:pPr>
            <a:endParaRPr lang="sr-Latn-RS" sz="2800" dirty="0"/>
          </a:p>
          <a:p>
            <a:pPr marL="0" indent="0">
              <a:buNone/>
            </a:pPr>
            <a:r>
              <a:rPr lang="sr-Cyrl-BA" sz="2800" dirty="0" smtClean="0"/>
              <a:t>Трудио </a:t>
            </a:r>
            <a:r>
              <a:rPr lang="sr-Cyrl-BA" sz="2800" dirty="0"/>
              <a:t>се да створи јак </a:t>
            </a:r>
            <a:r>
              <a:rPr lang="sr-Cyrl-BA" sz="2800" b="1" dirty="0">
                <a:solidFill>
                  <a:srgbClr val="FF0000"/>
                </a:solidFill>
              </a:rPr>
              <a:t>породични савез</a:t>
            </a:r>
            <a:r>
              <a:rPr lang="sr-Cyrl-BA" sz="2800" dirty="0"/>
              <a:t> </a:t>
            </a:r>
            <a:r>
              <a:rPr lang="sr-Cyrl-BA" sz="2800" dirty="0" smtClean="0"/>
              <a:t>окупивши </a:t>
            </a:r>
            <a:r>
              <a:rPr lang="sr-Cyrl-BA" sz="2800" dirty="0"/>
              <a:t>око себе зетове: </a:t>
            </a:r>
            <a:r>
              <a:rPr lang="sr-Cyrl-BA" sz="2800" b="1" dirty="0">
                <a:solidFill>
                  <a:srgbClr val="002060"/>
                </a:solidFill>
              </a:rPr>
              <a:t>Вука Бранковића</a:t>
            </a:r>
            <a:r>
              <a:rPr lang="sr-Cyrl-BA" sz="2800" dirty="0"/>
              <a:t>, </a:t>
            </a:r>
            <a:r>
              <a:rPr lang="sr-Cyrl-BA" sz="2800" b="1" dirty="0" smtClean="0">
                <a:solidFill>
                  <a:srgbClr val="002060"/>
                </a:solidFill>
              </a:rPr>
              <a:t>Ђурђа </a:t>
            </a:r>
            <a:r>
              <a:rPr lang="sr-Latn-RS" sz="2800" b="1" dirty="0" smtClean="0">
                <a:solidFill>
                  <a:srgbClr val="002060"/>
                </a:solidFill>
              </a:rPr>
              <a:t>II </a:t>
            </a:r>
            <a:r>
              <a:rPr lang="sr-Cyrl-BA" sz="2800" b="1" dirty="0" err="1">
                <a:solidFill>
                  <a:srgbClr val="002060"/>
                </a:solidFill>
              </a:rPr>
              <a:t>Страцимировића</a:t>
            </a:r>
            <a:r>
              <a:rPr lang="sr-Cyrl-BA" sz="2800" b="1" dirty="0">
                <a:solidFill>
                  <a:srgbClr val="002060"/>
                </a:solidFill>
              </a:rPr>
              <a:t> - </a:t>
            </a:r>
            <a:r>
              <a:rPr lang="sr-Cyrl-BA" sz="2800" b="1" dirty="0" err="1">
                <a:solidFill>
                  <a:srgbClr val="002060"/>
                </a:solidFill>
              </a:rPr>
              <a:t>Балшића</a:t>
            </a:r>
            <a:r>
              <a:rPr lang="sr-Cyrl-BA" sz="2800" b="1" dirty="0">
                <a:solidFill>
                  <a:srgbClr val="002060"/>
                </a:solidFill>
              </a:rPr>
              <a:t> </a:t>
            </a:r>
            <a:r>
              <a:rPr lang="sr-Cyrl-BA" sz="2800" dirty="0"/>
              <a:t>и </a:t>
            </a:r>
            <a:r>
              <a:rPr lang="sr-Cyrl-BA" sz="2800" dirty="0" smtClean="0"/>
              <a:t>бугарског цара </a:t>
            </a:r>
            <a:r>
              <a:rPr lang="sr-Cyrl-BA" sz="2800" b="1" dirty="0">
                <a:solidFill>
                  <a:srgbClr val="002060"/>
                </a:solidFill>
              </a:rPr>
              <a:t>Јована </a:t>
            </a:r>
            <a:r>
              <a:rPr lang="sr-Cyrl-BA" sz="2800" b="1" dirty="0" err="1" smtClean="0">
                <a:solidFill>
                  <a:srgbClr val="002060"/>
                </a:solidFill>
              </a:rPr>
              <a:t>Шишмана</a:t>
            </a:r>
            <a:r>
              <a:rPr lang="sr-Cyrl-BA" sz="2800" dirty="0" smtClean="0"/>
              <a:t>. </a:t>
            </a:r>
            <a:endParaRPr lang="sr-Latn-R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321" y="2869244"/>
            <a:ext cx="3505147" cy="3584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97" y="2875106"/>
            <a:ext cx="2761524" cy="358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4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834" y="479279"/>
            <a:ext cx="4010039" cy="513978"/>
          </a:xfrm>
        </p:spPr>
        <p:txBody>
          <a:bodyPr/>
          <a:lstStyle/>
          <a:p>
            <a:pPr algn="ctr"/>
            <a:r>
              <a:rPr lang="sr-Cyrl-RS" sz="3600" dirty="0" smtClean="0"/>
              <a:t>БИТКЕ </a:t>
            </a:r>
            <a:endParaRPr lang="sr-Latn-R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372" y="3595341"/>
            <a:ext cx="5152573" cy="2782389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158308" y="487834"/>
            <a:ext cx="6513496" cy="1355749"/>
          </a:xfrm>
        </p:spPr>
        <p:txBody>
          <a:bodyPr/>
          <a:lstStyle/>
          <a:p>
            <a:r>
              <a:rPr lang="ru-RU" dirty="0"/>
              <a:t>Прије Косовске битке, између српске војске и турске војске одиграле су се двије значајне битке: </a:t>
            </a:r>
            <a:r>
              <a:rPr lang="ru-RU" b="1" dirty="0">
                <a:solidFill>
                  <a:srgbClr val="FF0000"/>
                </a:solidFill>
              </a:rPr>
              <a:t>код Плочника</a:t>
            </a:r>
            <a:r>
              <a:rPr lang="ru-RU" dirty="0"/>
              <a:t>, близу Прокупља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1386. године </a:t>
            </a:r>
            <a:r>
              <a:rPr lang="ru-RU" dirty="0"/>
              <a:t>и </a:t>
            </a:r>
            <a:r>
              <a:rPr lang="ru-RU" b="1" dirty="0"/>
              <a:t>код </a:t>
            </a:r>
            <a:r>
              <a:rPr lang="ru-RU" b="1" dirty="0">
                <a:solidFill>
                  <a:srgbClr val="FF0000"/>
                </a:solidFill>
              </a:rPr>
              <a:t>Билеће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1388. године</a:t>
            </a:r>
            <a:r>
              <a:rPr lang="ru-RU" dirty="0"/>
              <a:t>.</a:t>
            </a:r>
            <a:endParaRPr lang="sr-Latn-RS" dirty="0"/>
          </a:p>
          <a:p>
            <a:endParaRPr lang="sr-Latn-R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79" y="1074079"/>
            <a:ext cx="4805947" cy="25935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432" y="3717032"/>
            <a:ext cx="2260396" cy="278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9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0076" y="1441665"/>
            <a:ext cx="372233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Чувена Косовска битка вођена је на </a:t>
            </a:r>
            <a:r>
              <a:rPr lang="ru-RU" sz="2800" b="1" dirty="0">
                <a:solidFill>
                  <a:srgbClr val="FF0000"/>
                </a:solidFill>
              </a:rPr>
              <a:t>Косову пољу</a:t>
            </a:r>
            <a:r>
              <a:rPr lang="ru-RU" sz="2800" dirty="0"/>
              <a:t>, између </a:t>
            </a:r>
            <a:r>
              <a:rPr lang="ru-RU" sz="2800" dirty="0" smtClean="0"/>
              <a:t>Приштине и </a:t>
            </a:r>
            <a:r>
              <a:rPr lang="ru-RU" sz="2800" dirty="0"/>
              <a:t>ријеке Лаба, на Видовдан </a:t>
            </a:r>
            <a:r>
              <a:rPr lang="ru-RU" sz="2800" b="1" dirty="0">
                <a:solidFill>
                  <a:srgbClr val="002060"/>
                </a:solidFill>
              </a:rPr>
              <a:t>28. јуна 1389. године</a:t>
            </a:r>
            <a:r>
              <a:rPr lang="ru-RU" sz="2800" dirty="0"/>
              <a:t> по новом календару</a:t>
            </a:r>
            <a:r>
              <a:rPr lang="ru-RU" sz="2800" dirty="0" smtClean="0"/>
              <a:t>. </a:t>
            </a:r>
            <a:r>
              <a:rPr lang="ru-RU" sz="2800" dirty="0" smtClean="0"/>
              <a:t>Српску војску предводио је </a:t>
            </a:r>
            <a:r>
              <a:rPr lang="ru-RU" sz="2800" dirty="0"/>
              <a:t>кнез </a:t>
            </a:r>
            <a:r>
              <a:rPr lang="ru-RU" sz="2800" dirty="0"/>
              <a:t>Лазар, </a:t>
            </a:r>
            <a:endParaRPr lang="sr-Latn-RS" sz="2800" dirty="0"/>
          </a:p>
        </p:txBody>
      </p:sp>
      <p:sp>
        <p:nvSpPr>
          <p:cNvPr id="3" name="Rectangle 2"/>
          <p:cNvSpPr/>
          <p:nvPr/>
        </p:nvSpPr>
        <p:spPr>
          <a:xfrm>
            <a:off x="3490492" y="260648"/>
            <a:ext cx="49198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BA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Косовска </a:t>
            </a:r>
            <a:r>
              <a:rPr lang="sr-Cyrl-BA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битка 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744" y="1420281"/>
            <a:ext cx="5377081" cy="32531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1" y="1517627"/>
            <a:ext cx="2950720" cy="4249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26460" y="4873373"/>
            <a:ext cx="540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док је турску војску предводио лично турски султан Мурат I и његови синови - Бајазит и Јакуб.</a:t>
            </a:r>
            <a:endParaRPr lang="sr-Latn-RS" sz="2800" dirty="0"/>
          </a:p>
        </p:txBody>
      </p:sp>
      <p:sp>
        <p:nvSpPr>
          <p:cNvPr id="7" name="Rectangle 6"/>
          <p:cNvSpPr/>
          <p:nvPr/>
        </p:nvSpPr>
        <p:spPr>
          <a:xfrm>
            <a:off x="447834" y="5842870"/>
            <a:ext cx="20765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BA" dirty="0"/>
              <a:t>султан Мурат </a:t>
            </a:r>
            <a:r>
              <a:rPr lang="sr-Latn-RS" dirty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30043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>
                <a:solidFill>
                  <a:srgbClr val="FF0000"/>
                </a:solidFill>
              </a:rPr>
              <a:t>МИЛОШ ОБИЛИЋ</a:t>
            </a:r>
            <a:endParaRPr lang="sr-Latn-RS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1628800"/>
            <a:ext cx="6408712" cy="3951288"/>
          </a:xfrm>
        </p:spPr>
        <p:txBody>
          <a:bodyPr/>
          <a:lstStyle/>
          <a:p>
            <a:r>
              <a:rPr lang="ru-RU" sz="3200" dirty="0"/>
              <a:t>У почетку се борба повољно одвијала за Србе.</a:t>
            </a:r>
          </a:p>
          <a:p>
            <a:r>
              <a:rPr lang="ru-RU" sz="3200" b="1" dirty="0" smtClean="0">
                <a:solidFill>
                  <a:srgbClr val="002060"/>
                </a:solidFill>
              </a:rPr>
              <a:t>Милош </a:t>
            </a:r>
            <a:r>
              <a:rPr lang="ru-RU" sz="3200" b="1" dirty="0" smtClean="0">
                <a:solidFill>
                  <a:srgbClr val="002060"/>
                </a:solidFill>
              </a:rPr>
              <a:t>Обилић, </a:t>
            </a:r>
            <a:r>
              <a:rPr lang="ru-RU" sz="3200" dirty="0" smtClean="0"/>
              <a:t> смртно је ранио </a:t>
            </a:r>
            <a:r>
              <a:rPr lang="ru-RU" sz="3200" dirty="0"/>
              <a:t>султана Мурата</a:t>
            </a:r>
            <a:r>
              <a:rPr lang="ru-RU" sz="3200" dirty="0" smtClean="0"/>
              <a:t>, али </a:t>
            </a:r>
            <a:r>
              <a:rPr lang="ru-RU" sz="3200" dirty="0"/>
              <a:t>је Муратов син и </a:t>
            </a:r>
            <a:r>
              <a:rPr lang="ru-RU" sz="3200" dirty="0" smtClean="0"/>
              <a:t>насљедник </a:t>
            </a:r>
            <a:r>
              <a:rPr lang="ru-RU" sz="3200" dirty="0"/>
              <a:t>Бајазит, </a:t>
            </a:r>
            <a:r>
              <a:rPr lang="ru-RU" sz="3200" dirty="0" smtClean="0"/>
              <a:t>послије очеве </a:t>
            </a:r>
            <a:r>
              <a:rPr lang="ru-RU" sz="3200" dirty="0"/>
              <a:t>смрти </a:t>
            </a:r>
            <a:r>
              <a:rPr lang="ru-RU" sz="3200" dirty="0" smtClean="0"/>
              <a:t>напао, са одморном војском, Србе и успио </a:t>
            </a:r>
            <a:r>
              <a:rPr lang="ru-RU" sz="3200" dirty="0"/>
              <a:t>да зароби кнеза </a:t>
            </a:r>
            <a:r>
              <a:rPr lang="ru-RU" sz="3200" dirty="0" smtClean="0"/>
              <a:t>Лазара </a:t>
            </a:r>
            <a:r>
              <a:rPr lang="ru-RU" sz="3200" dirty="0"/>
              <a:t>и мноштво властеле.</a:t>
            </a:r>
            <a:endParaRPr lang="sr-Latn-RS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185289" y="1700808"/>
            <a:ext cx="4394095" cy="348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3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СМРТ КНЕЗА ЛАЗАРА</a:t>
            </a:r>
            <a:endParaRPr lang="sr-Latn-R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RS" b="0" dirty="0" smtClean="0"/>
              <a:t>МАНАСТИР РАВАНИЦА</a:t>
            </a:r>
            <a:endParaRPr lang="sr-Latn-RS" b="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7828" y="2420888"/>
            <a:ext cx="4977600" cy="3312367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412" y="1567679"/>
            <a:ext cx="5387630" cy="4165576"/>
          </a:xfrm>
        </p:spPr>
        <p:txBody>
          <a:bodyPr/>
          <a:lstStyle/>
          <a:p>
            <a:r>
              <a:rPr lang="ru-RU" sz="3200" dirty="0"/>
              <a:t>По Бајазитовом </a:t>
            </a:r>
            <a:r>
              <a:rPr lang="ru-RU" sz="3200" dirty="0" smtClean="0"/>
              <a:t>наређењу погубљени </a:t>
            </a:r>
            <a:r>
              <a:rPr lang="ru-RU" sz="3200" dirty="0"/>
              <a:t>су кнез Лазар</a:t>
            </a:r>
            <a:r>
              <a:rPr lang="ru-RU" sz="3200" dirty="0" smtClean="0"/>
              <a:t>, Милош </a:t>
            </a:r>
            <a:r>
              <a:rPr lang="ru-RU" sz="3200" dirty="0"/>
              <a:t>Обилић и </a:t>
            </a:r>
            <a:r>
              <a:rPr lang="ru-RU" sz="3200" dirty="0" smtClean="0"/>
              <a:t>више српских </a:t>
            </a:r>
            <a:r>
              <a:rPr lang="ru-RU" sz="3200" dirty="0"/>
              <a:t>великаша. </a:t>
            </a:r>
            <a:endParaRPr lang="ru-RU" sz="3200" dirty="0" smtClean="0"/>
          </a:p>
          <a:p>
            <a:r>
              <a:rPr lang="ru-RU" sz="3200" dirty="0" smtClean="0"/>
              <a:t>Мошти </a:t>
            </a:r>
            <a:r>
              <a:rPr lang="ru-RU" sz="3200" dirty="0" smtClean="0"/>
              <a:t>Светог </a:t>
            </a:r>
            <a:r>
              <a:rPr lang="ru-RU" sz="3200" dirty="0"/>
              <a:t>кнеза Лазара данас се налазе у његовој </a:t>
            </a:r>
            <a:r>
              <a:rPr lang="ru-RU" sz="3200" dirty="0" smtClean="0"/>
              <a:t>задужбини </a:t>
            </a:r>
            <a:r>
              <a:rPr lang="ru-RU" sz="3200" b="1" dirty="0" smtClean="0">
                <a:solidFill>
                  <a:srgbClr val="FF0000"/>
                </a:solidFill>
              </a:rPr>
              <a:t>манастиру Раваници</a:t>
            </a:r>
            <a:r>
              <a:rPr lang="ru-RU" sz="3200" dirty="0"/>
              <a:t>.</a:t>
            </a:r>
            <a:endParaRPr lang="sr-Latn-RS" sz="3200" dirty="0"/>
          </a:p>
        </p:txBody>
      </p:sp>
    </p:spTree>
    <p:extLst>
      <p:ext uri="{BB962C8B-B14F-4D97-AF65-F5344CB8AC3E}">
        <p14:creationId xmlns:p14="http://schemas.microsoft.com/office/powerpoint/2010/main" val="54983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782" y="764704"/>
            <a:ext cx="10969943" cy="652934"/>
          </a:xfrm>
        </p:spPr>
        <p:txBody>
          <a:bodyPr/>
          <a:lstStyle/>
          <a:p>
            <a:r>
              <a:rPr lang="sr-Cyrl-BA" dirty="0" smtClean="0"/>
              <a:t>Научи </a:t>
            </a:r>
            <a:r>
              <a:rPr lang="sr-Cyrl-BA" dirty="0"/>
              <a:t>нове ријечи</a:t>
            </a:r>
            <a:r>
              <a:rPr lang="sr-Cyrl-BA" dirty="0" smtClean="0"/>
              <a:t>!</a:t>
            </a:r>
            <a:endParaRPr lang="sr-Latn-R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1700808"/>
            <a:ext cx="5385514" cy="4425355"/>
          </a:xfrm>
        </p:spPr>
        <p:txBody>
          <a:bodyPr/>
          <a:lstStyle/>
          <a:p>
            <a:pPr marL="0" indent="0">
              <a:buNone/>
            </a:pPr>
            <a:r>
              <a:rPr lang="sr-Cyrl-BA" sz="2800" dirty="0">
                <a:sym typeface="Wingdings" panose="05000000000000000000" pitchFamily="2" charset="2"/>
              </a:rPr>
              <a:t> </a:t>
            </a:r>
            <a:r>
              <a:rPr lang="ru-RU" sz="2800" dirty="0" smtClean="0"/>
              <a:t>патријарх </a:t>
            </a:r>
            <a:r>
              <a:rPr lang="ru-RU" sz="2800" dirty="0"/>
              <a:t>– титула духовног поглавара неких православних </a:t>
            </a:r>
            <a:r>
              <a:rPr lang="ru-RU" sz="2800" dirty="0" smtClean="0"/>
              <a:t>помјесних цркава;</a:t>
            </a:r>
            <a:endParaRPr lang="ru-RU" sz="2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8038628" y="2915314"/>
            <a:ext cx="2448272" cy="321084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34572" y="1700808"/>
            <a:ext cx="336425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BA" sz="2800" dirty="0" smtClean="0">
                <a:sym typeface="Wingdings" panose="05000000000000000000" pitchFamily="2" charset="2"/>
              </a:rPr>
              <a:t></a:t>
            </a:r>
            <a:r>
              <a:rPr lang="sr-Cyrl-BA" sz="2800" dirty="0" smtClean="0"/>
              <a:t>султан </a:t>
            </a:r>
            <a:r>
              <a:rPr lang="sr-Cyrl-BA" sz="2800" dirty="0"/>
              <a:t>– исламска </a:t>
            </a:r>
            <a:endParaRPr lang="sr-Latn-RS" sz="2800" dirty="0" smtClean="0"/>
          </a:p>
          <a:p>
            <a:r>
              <a:rPr lang="sr-Cyrl-BA" sz="2800" dirty="0" smtClean="0"/>
              <a:t>    владарска титула.</a:t>
            </a:r>
            <a:endParaRPr lang="sr-Cyrl-BA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908" y="3429000"/>
            <a:ext cx="2880320" cy="288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7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645" y="2132856"/>
            <a:ext cx="3678588" cy="382364"/>
          </a:xfrm>
        </p:spPr>
        <p:txBody>
          <a:bodyPr/>
          <a:lstStyle/>
          <a:p>
            <a:r>
              <a:rPr lang="sr-Cyrl-BA" sz="3600" dirty="0">
                <a:solidFill>
                  <a:srgbClr val="FF0000"/>
                </a:solidFill>
              </a:rPr>
              <a:t>Запамти године и датуме!</a:t>
            </a:r>
            <a:r>
              <a:rPr lang="sr-Cyrl-BA" dirty="0"/>
              <a:t/>
            </a:r>
            <a:br>
              <a:rPr lang="sr-Cyrl-BA" dirty="0"/>
            </a:b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0675" y="980728"/>
            <a:ext cx="7338353" cy="5145436"/>
          </a:xfrm>
        </p:spPr>
        <p:txBody>
          <a:bodyPr/>
          <a:lstStyle/>
          <a:p>
            <a:r>
              <a:rPr lang="ru-RU" sz="2800" dirty="0" smtClean="0"/>
              <a:t>1331 </a:t>
            </a:r>
            <a:r>
              <a:rPr lang="ru-RU" sz="2800" dirty="0"/>
              <a:t>– 1346. године – Душан влада Србијом као краљ;</a:t>
            </a:r>
          </a:p>
          <a:p>
            <a:r>
              <a:rPr lang="ru-RU" sz="2800" dirty="0"/>
              <a:t>1346 – 1355. године - Душан влада Србијом као цар;</a:t>
            </a:r>
          </a:p>
          <a:p>
            <a:r>
              <a:rPr lang="ru-RU" sz="2800" dirty="0"/>
              <a:t>1349. година – цар Душан је објавио свој Законик;</a:t>
            </a:r>
          </a:p>
          <a:p>
            <a:r>
              <a:rPr lang="ru-RU" sz="2800" dirty="0"/>
              <a:t>1355. година – смрт цара Душана;</a:t>
            </a:r>
          </a:p>
          <a:p>
            <a:r>
              <a:rPr lang="ru-RU" sz="2800" dirty="0"/>
              <a:t>1386. година – битка код Плочника;</a:t>
            </a:r>
          </a:p>
          <a:p>
            <a:r>
              <a:rPr lang="ru-RU" sz="2800" dirty="0"/>
              <a:t>1388. година – битка код Билеће;</a:t>
            </a:r>
          </a:p>
          <a:p>
            <a:r>
              <a:rPr lang="ru-RU" sz="2800" dirty="0"/>
              <a:t>28. јуни 1389. године – Косовска битка.</a:t>
            </a:r>
            <a:endParaRPr lang="sr-Latn-R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735" y="2996952"/>
            <a:ext cx="3771101" cy="312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3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10921" y="692696"/>
            <a:ext cx="27260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R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ЗАДАЦИ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7828" y="2420888"/>
            <a:ext cx="9649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RS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ПРОНАЂИТЕ И НАПИШИТЕ</a:t>
            </a:r>
          </a:p>
          <a:p>
            <a:pPr algn="ctr"/>
            <a:r>
              <a:rPr lang="sr-Cyrl-RS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ОДГОВОРЕ НА ПИТАЊА НА СТР. 80</a:t>
            </a:r>
            <a:endParaRPr lang="en-US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781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804" y="4149080"/>
            <a:ext cx="10969943" cy="1143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sr-Cyrl-RS" dirty="0"/>
              <a:t>ЗБОГОМ! </a:t>
            </a:r>
            <a:endParaRPr lang="sr-Latn-RS" dirty="0"/>
          </a:p>
        </p:txBody>
      </p:sp>
      <p:sp>
        <p:nvSpPr>
          <p:cNvPr id="3" name="Rectangle 2"/>
          <p:cNvSpPr/>
          <p:nvPr/>
        </p:nvSpPr>
        <p:spPr>
          <a:xfrm>
            <a:off x="621805" y="332656"/>
            <a:ext cx="1096994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R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ЖЕЛИМ ВАМ </a:t>
            </a:r>
            <a:r>
              <a:rPr lang="sr-Cyrl-RS" sz="54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ДА ПРАЗНИК ВАСКРС ПРОВЕДЕТЕ </a:t>
            </a:r>
            <a:r>
              <a:rPr lang="sr-Cyrl-R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У СРЕЋИ И </a:t>
            </a:r>
            <a:r>
              <a:rPr lang="sr-Cyrl-RS" sz="54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ЗДРАВЉУ! ЧУВАЈТЕ </a:t>
            </a:r>
            <a:r>
              <a:rPr lang="sr-Cyrl-R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СЕ </a:t>
            </a:r>
          </a:p>
          <a:p>
            <a:pPr algn="ctr"/>
            <a:r>
              <a:rPr lang="sr-Cyrl-R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 УЧИТЕ!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213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423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6456" y="927236"/>
            <a:ext cx="8902725" cy="1642367"/>
          </a:xfrm>
        </p:spPr>
        <p:txBody>
          <a:bodyPr>
            <a:normAutofit/>
          </a:bodyPr>
          <a:lstStyle/>
          <a:p>
            <a:r>
              <a:rPr lang="sr-Cyrl-RS" sz="4800" b="1" dirty="0" smtClean="0">
                <a:solidFill>
                  <a:srgbClr val="FF0000"/>
                </a:solidFill>
              </a:rPr>
              <a:t>ЦАР ДУШАН и КНЕЗ ЛАЗАР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18148" y="5070644"/>
            <a:ext cx="6540077" cy="569968"/>
          </a:xfrm>
        </p:spPr>
        <p:txBody>
          <a:bodyPr/>
          <a:lstStyle/>
          <a:p>
            <a:r>
              <a:rPr lang="sr-Cyrl-RS" sz="2800" dirty="0" err="1"/>
              <a:t>в</a:t>
            </a:r>
            <a:r>
              <a:rPr lang="sr-Cyrl-RS" sz="2800" dirty="0" err="1" smtClean="0"/>
              <a:t>јероучитељ</a:t>
            </a:r>
            <a:r>
              <a:rPr lang="sr-Cyrl-RS" sz="2800" dirty="0" smtClean="0"/>
              <a:t> Драган </a:t>
            </a:r>
            <a:r>
              <a:rPr lang="sr-Cyrl-RS" sz="2800" dirty="0"/>
              <a:t>Ђ</a:t>
            </a:r>
            <a:r>
              <a:rPr lang="sr-Cyrl-RS" sz="2800" dirty="0" smtClean="0"/>
              <a:t>урић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3354309" y="581136"/>
            <a:ext cx="46124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6. </a:t>
            </a:r>
            <a:r>
              <a:rPr lang="sr-Cyrl-R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разред</a:t>
            </a:r>
            <a:endParaRPr lang="en-US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566" y="2233232"/>
            <a:ext cx="4011790" cy="26696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207" y="2111589"/>
            <a:ext cx="4103974" cy="279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discrete" valueType="str"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26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37828" y="692696"/>
            <a:ext cx="10513168" cy="1119212"/>
          </a:xfrm>
        </p:spPr>
        <p:txBody>
          <a:bodyPr/>
          <a:lstStyle/>
          <a:p>
            <a:r>
              <a:rPr lang="ru-RU" sz="3600" b="1" dirty="0">
                <a:solidFill>
                  <a:srgbClr val="FF0000"/>
                </a:solidFill>
              </a:rPr>
              <a:t>Стефан Урош </a:t>
            </a:r>
            <a:r>
              <a:rPr lang="sr-Latn-RS" sz="3600" b="1" dirty="0">
                <a:solidFill>
                  <a:srgbClr val="FF0000"/>
                </a:solidFill>
              </a:rPr>
              <a:t>IV</a:t>
            </a:r>
            <a:r>
              <a:rPr lang="sr-Cyrl-RS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>
                <a:solidFill>
                  <a:srgbClr val="FF0000"/>
                </a:solidFill>
              </a:rPr>
              <a:t>Душан </a:t>
            </a:r>
            <a:r>
              <a:rPr lang="ru-RU" sz="3600" b="1" dirty="0" smtClean="0">
                <a:solidFill>
                  <a:srgbClr val="FF0000"/>
                </a:solidFill>
              </a:rPr>
              <a:t>Немањић</a:t>
            </a:r>
            <a:r>
              <a:rPr lang="sr-Latn-RS" sz="3600" b="1" dirty="0" smtClean="0">
                <a:solidFill>
                  <a:srgbClr val="FF0000"/>
                </a:solidFill>
              </a:rPr>
              <a:t> - </a:t>
            </a:r>
            <a:r>
              <a:rPr lang="sr-Cyrl-BA" sz="3600" b="1" dirty="0" smtClean="0">
                <a:solidFill>
                  <a:srgbClr val="FF0000"/>
                </a:solidFill>
              </a:rPr>
              <a:t>Душан </a:t>
            </a:r>
            <a:r>
              <a:rPr lang="sr-Cyrl-BA" sz="3600" b="1" dirty="0">
                <a:solidFill>
                  <a:srgbClr val="FF0000"/>
                </a:solidFill>
              </a:rPr>
              <a:t>Силни </a:t>
            </a:r>
            <a:r>
              <a:rPr lang="sr-Latn-RS" sz="3600" b="1" dirty="0" smtClean="0">
                <a:solidFill>
                  <a:srgbClr val="FF0000"/>
                </a:solidFill>
              </a:rPr>
              <a:t/>
            </a:r>
            <a:br>
              <a:rPr lang="sr-Latn-RS" sz="3600" b="1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(</a:t>
            </a:r>
            <a:r>
              <a:rPr lang="ru-RU" sz="3200" dirty="0" smtClean="0">
                <a:solidFill>
                  <a:srgbClr val="FF0000"/>
                </a:solidFill>
              </a:rPr>
              <a:t>краљ </a:t>
            </a:r>
            <a:r>
              <a:rPr lang="ru-RU" sz="3200" dirty="0">
                <a:solidFill>
                  <a:srgbClr val="FF0000"/>
                </a:solidFill>
              </a:rPr>
              <a:t>1331 – 1346; цар 1346 -1355)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585775" y="2111906"/>
            <a:ext cx="7056734" cy="180020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Након </a:t>
            </a:r>
            <a:r>
              <a:rPr lang="ru-RU" dirty="0"/>
              <a:t>битке код </a:t>
            </a:r>
            <a:r>
              <a:rPr lang="ru-RU" b="1" dirty="0" smtClean="0">
                <a:solidFill>
                  <a:srgbClr val="FF0000"/>
                </a:solidFill>
              </a:rPr>
              <a:t>Велбужда</a:t>
            </a:r>
            <a:r>
              <a:rPr lang="sr-Latn-RS" dirty="0" smtClean="0"/>
              <a:t> </a:t>
            </a:r>
            <a:r>
              <a:rPr lang="ru-RU" dirty="0" smtClean="0"/>
              <a:t>са </a:t>
            </a:r>
            <a:r>
              <a:rPr lang="ru-RU" dirty="0"/>
              <a:t>власти је збацио свога </a:t>
            </a:r>
            <a:r>
              <a:rPr lang="ru-RU" dirty="0" smtClean="0"/>
              <a:t>оца, </a:t>
            </a:r>
            <a:r>
              <a:rPr lang="ru-RU" dirty="0"/>
              <a:t>краља </a:t>
            </a:r>
            <a:r>
              <a:rPr lang="ru-RU" dirty="0" smtClean="0"/>
              <a:t>Стефана Дечанског, </a:t>
            </a:r>
            <a:r>
              <a:rPr lang="ru-RU" dirty="0"/>
              <a:t>и прогласио се за </a:t>
            </a:r>
            <a:r>
              <a:rPr lang="ru-RU" dirty="0" smtClean="0"/>
              <a:t>краља</a:t>
            </a:r>
            <a:r>
              <a:rPr lang="sr-Latn-RS" dirty="0" smtClean="0"/>
              <a:t> </a:t>
            </a:r>
            <a:r>
              <a:rPr lang="ru-RU" b="1" dirty="0" smtClean="0">
                <a:solidFill>
                  <a:srgbClr val="FF0000"/>
                </a:solidFill>
              </a:rPr>
              <a:t>1331</a:t>
            </a:r>
            <a:r>
              <a:rPr lang="ru-RU" dirty="0"/>
              <a:t>. године.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4533" y="1916832"/>
            <a:ext cx="3240360" cy="44386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916" y="4077072"/>
            <a:ext cx="4824536" cy="19137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7778" y="6012305"/>
            <a:ext cx="65527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Битка код Велбужда, приказ у манастиру Високи Дечани</a:t>
            </a:r>
            <a:endParaRPr lang="sr-Latn-RS" sz="2000" dirty="0"/>
          </a:p>
        </p:txBody>
      </p:sp>
    </p:spTree>
    <p:extLst>
      <p:ext uri="{BB962C8B-B14F-4D97-AF65-F5344CB8AC3E}">
        <p14:creationId xmlns:p14="http://schemas.microsoft.com/office/powerpoint/2010/main" val="71118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4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876" y="402266"/>
            <a:ext cx="7137343" cy="760512"/>
          </a:xfrm>
        </p:spPr>
        <p:txBody>
          <a:bodyPr/>
          <a:lstStyle/>
          <a:p>
            <a:r>
              <a:rPr lang="sr-Cyrl-BA" b="1" dirty="0" smtClean="0">
                <a:solidFill>
                  <a:srgbClr val="FF0000"/>
                </a:solidFill>
              </a:rPr>
              <a:t>КРАЉ ДУШАН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39508" y="1438187"/>
            <a:ext cx="4581287" cy="52629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Архиепископ </a:t>
            </a:r>
            <a:r>
              <a:rPr lang="ru-RU" sz="2800" b="1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Данило II </a:t>
            </a:r>
            <a:r>
              <a:rPr lang="ru-RU" sz="2800" b="1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свечано је крунисао 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Душана за краља </a:t>
            </a:r>
            <a:r>
              <a:rPr lang="ru-RU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Србије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endParaRPr lang="ru-RU" sz="28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Искористивши 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унутрашње </a:t>
            </a:r>
            <a:r>
              <a:rPr lang="ru-RU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немире у Византији, </a:t>
            </a:r>
            <a:r>
              <a:rPr lang="ru-RU" sz="2800" b="1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проширио је границе </a:t>
            </a:r>
            <a:r>
              <a:rPr lang="ru-RU" sz="2800" b="1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српске</a:t>
            </a:r>
            <a:r>
              <a:rPr lang="sr-Latn-RS" sz="2800" b="1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државе</a:t>
            </a:r>
            <a:r>
              <a:rPr lang="ru-RU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према југу - до </a:t>
            </a:r>
            <a:r>
              <a:rPr lang="ru-RU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Коринтског залива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endParaRPr lang="ru-RU" sz="28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Тада 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 и </a:t>
            </a:r>
            <a:r>
              <a:rPr lang="ru-RU" sz="2800" b="1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Света Гора 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нашла у </a:t>
            </a:r>
            <a:r>
              <a:rPr lang="ru-RU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саставу Србије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8454"/>
            <a:ext cx="4224677" cy="2797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45" y="4285120"/>
            <a:ext cx="4224596" cy="2557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5964" y="1988840"/>
            <a:ext cx="3247330" cy="20077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1208" y="4343380"/>
            <a:ext cx="3179203" cy="21603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011464" y="6477200"/>
            <a:ext cx="316699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1800" dirty="0" smtClean="0">
                <a:solidFill>
                  <a:srgbClr val="0070C0"/>
                </a:solidFill>
              </a:rPr>
              <a:t>Света гора</a:t>
            </a:r>
            <a:endParaRPr lang="sr-Latn-RS" sz="1800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0387" y="3974048"/>
            <a:ext cx="321290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1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Коринтски</a:t>
            </a:r>
            <a:r>
              <a:rPr lang="sr-Cyrl-RS" sz="1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залив</a:t>
            </a:r>
            <a:endParaRPr lang="sr-Latn-RS" sz="1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9311" y="0"/>
            <a:ext cx="3232498" cy="15563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949311" y="1527175"/>
            <a:ext cx="322915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RS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Света гора</a:t>
            </a:r>
            <a:endParaRPr lang="sr-Latn-R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394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497" y="468165"/>
            <a:ext cx="10157354" cy="629928"/>
          </a:xfrm>
        </p:spPr>
        <p:txBody>
          <a:bodyPr/>
          <a:lstStyle/>
          <a:p>
            <a:pPr algn="ctr"/>
            <a:r>
              <a:rPr lang="sr-Cyrl-RS" dirty="0" smtClean="0">
                <a:solidFill>
                  <a:srgbClr val="FF0000"/>
                </a:solidFill>
              </a:rPr>
              <a:t>ЦАР ДУШАН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21804" y="1072682"/>
            <a:ext cx="3528392" cy="512064"/>
          </a:xfrm>
        </p:spPr>
        <p:txBody>
          <a:bodyPr/>
          <a:lstStyle/>
          <a:p>
            <a:pPr algn="ctr"/>
            <a:r>
              <a:rPr lang="sr-Cyrl-RS" dirty="0" smtClean="0"/>
              <a:t>ЦРКВА = ПАТРИЈАРШИЈА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61763" y="1569292"/>
            <a:ext cx="5809783" cy="1574546"/>
          </a:xfrm>
        </p:spPr>
        <p:txBody>
          <a:bodyPr>
            <a:noAutofit/>
          </a:bodyPr>
          <a:lstStyle/>
          <a:p>
            <a:r>
              <a:rPr lang="sr-Cyrl-BA" sz="2800" dirty="0" smtClean="0"/>
              <a:t>Душан </a:t>
            </a:r>
            <a:r>
              <a:rPr lang="sr-Cyrl-BA" sz="2800" dirty="0"/>
              <a:t>је српску </a:t>
            </a:r>
            <a:r>
              <a:rPr lang="sr-Cyrl-BA" sz="2800" dirty="0" smtClean="0"/>
              <a:t>архиепископију уздигао </a:t>
            </a:r>
            <a:r>
              <a:rPr lang="sr-Cyrl-BA" sz="2800" dirty="0"/>
              <a:t>на степен </a:t>
            </a:r>
            <a:r>
              <a:rPr lang="sr-Cyrl-BA" sz="2800" b="1" dirty="0" smtClean="0">
                <a:solidFill>
                  <a:srgbClr val="FF0000"/>
                </a:solidFill>
              </a:rPr>
              <a:t>патријаршије, </a:t>
            </a:r>
            <a:r>
              <a:rPr lang="ru-RU" sz="2800" dirty="0">
                <a:solidFill>
                  <a:schemeClr val="tx2"/>
                </a:solidFill>
              </a:rPr>
              <a:t>па су </a:t>
            </a:r>
            <a:r>
              <a:rPr lang="ru-RU" sz="2800" dirty="0" smtClean="0">
                <a:solidFill>
                  <a:schemeClr val="tx2"/>
                </a:solidFill>
              </a:rPr>
              <a:t>га, </a:t>
            </a:r>
            <a:r>
              <a:rPr lang="ru-RU" sz="2800" dirty="0">
                <a:solidFill>
                  <a:schemeClr val="tx2"/>
                </a:solidFill>
              </a:rPr>
              <a:t>први српски</a:t>
            </a:r>
            <a:r>
              <a:rPr lang="ru-RU" sz="2800" b="1" dirty="0">
                <a:solidFill>
                  <a:srgbClr val="FF0000"/>
                </a:solidFill>
              </a:rPr>
              <a:t> патријарх Јоаникије 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dirty="0" smtClean="0"/>
              <a:t>и </a:t>
            </a:r>
            <a:r>
              <a:rPr lang="ru-RU" sz="2800" dirty="0" smtClean="0"/>
              <a:t>бугарски</a:t>
            </a:r>
            <a:r>
              <a:rPr lang="sr-Latn-RS" sz="2800" dirty="0" smtClean="0"/>
              <a:t> </a:t>
            </a:r>
            <a:r>
              <a:rPr lang="sr-Cyrl-BA" sz="2800" dirty="0"/>
              <a:t>патријарх </a:t>
            </a:r>
            <a:r>
              <a:rPr lang="sr-Cyrl-BA" sz="2800" dirty="0" smtClean="0"/>
              <a:t>Симеон</a:t>
            </a:r>
            <a:r>
              <a:rPr lang="sr-Latn-RS" sz="2800" dirty="0" smtClean="0"/>
              <a:t>,</a:t>
            </a:r>
            <a:endParaRPr lang="en-US" sz="2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787503" y="1131642"/>
            <a:ext cx="4973041" cy="259971"/>
          </a:xfrm>
        </p:spPr>
        <p:txBody>
          <a:bodyPr/>
          <a:lstStyle/>
          <a:p>
            <a:pPr algn="ctr"/>
            <a:r>
              <a:rPr lang="sr-Cyrl-RS" dirty="0" smtClean="0"/>
              <a:t>ДУШАН = ЦАР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6529515" y="1357235"/>
            <a:ext cx="5198165" cy="1600812"/>
          </a:xfrm>
        </p:spPr>
        <p:txBody>
          <a:bodyPr/>
          <a:lstStyle/>
          <a:p>
            <a:pPr marL="0" indent="0">
              <a:buNone/>
            </a:pPr>
            <a:r>
              <a:rPr lang="sr-Cyrl-BA" sz="2800" dirty="0" smtClean="0"/>
              <a:t> </a:t>
            </a:r>
            <a:r>
              <a:rPr lang="sr-Cyrl-BA" sz="2800" dirty="0"/>
              <a:t>крунисали за цара Срба и </a:t>
            </a:r>
            <a:r>
              <a:rPr lang="sr-Cyrl-BA" sz="2800" dirty="0" smtClean="0"/>
              <a:t>Грка, </a:t>
            </a:r>
            <a:r>
              <a:rPr lang="sr-Cyrl-BA" sz="2800" dirty="0"/>
              <a:t>на </a:t>
            </a:r>
            <a:r>
              <a:rPr lang="sr-Cyrl-BA" sz="2800" b="1" dirty="0">
                <a:solidFill>
                  <a:srgbClr val="FF0000"/>
                </a:solidFill>
              </a:rPr>
              <a:t>Васкрс 16. априла 1346. </a:t>
            </a:r>
            <a:r>
              <a:rPr lang="sr-Cyrl-BA" sz="2800" b="1" dirty="0" smtClean="0">
                <a:solidFill>
                  <a:srgbClr val="FF0000"/>
                </a:solidFill>
              </a:rPr>
              <a:t>године, </a:t>
            </a:r>
            <a:r>
              <a:rPr lang="sr-Cyrl-BA" sz="2800" b="1" dirty="0">
                <a:solidFill>
                  <a:srgbClr val="FF0000"/>
                </a:solidFill>
              </a:rPr>
              <a:t>у Скопљу</a:t>
            </a:r>
            <a:r>
              <a:rPr lang="sr-Cyrl-BA" sz="2800" dirty="0"/>
              <a:t>, главном граду Душанове државе.</a:t>
            </a:r>
            <a:endParaRPr lang="en-US" sz="2800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69" y="3790074"/>
            <a:ext cx="1996392" cy="26708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655" y="3790075"/>
            <a:ext cx="4780564" cy="266345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972767" y="3251567"/>
            <a:ext cx="375491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Његова жена </a:t>
            </a:r>
            <a:r>
              <a:rPr lang="ru-RU" b="1" dirty="0">
                <a:solidFill>
                  <a:schemeClr val="tx2"/>
                </a:solidFill>
              </a:rPr>
              <a:t>Јелена</a:t>
            </a:r>
            <a:r>
              <a:rPr lang="ru-RU" dirty="0"/>
              <a:t>, поријеклом бугарска принцеза, била је тада крунисана </a:t>
            </a:r>
            <a:r>
              <a:rPr lang="ru-RU" b="1" dirty="0">
                <a:solidFill>
                  <a:schemeClr val="tx2"/>
                </a:solidFill>
              </a:rPr>
              <a:t>царском круном</a:t>
            </a:r>
            <a:r>
              <a:rPr lang="ru-RU" dirty="0"/>
              <a:t>, а њихов деветогодишњи син </a:t>
            </a:r>
            <a:r>
              <a:rPr lang="ru-RU" b="1" dirty="0">
                <a:solidFill>
                  <a:schemeClr val="tx2"/>
                </a:solidFill>
              </a:rPr>
              <a:t>Урош</a:t>
            </a:r>
            <a:r>
              <a:rPr lang="ru-RU" dirty="0"/>
              <a:t> крунисан је </a:t>
            </a:r>
            <a:r>
              <a:rPr lang="ru-RU" b="1" dirty="0">
                <a:solidFill>
                  <a:schemeClr val="tx2"/>
                </a:solidFill>
              </a:rPr>
              <a:t>краљевском круном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694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80"/>
                            </p:stCondLst>
                            <p:childTnLst>
                              <p:par>
                                <p:cTn id="15" presetID="15" presetClass="emph" presetSubtype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5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764704"/>
            <a:ext cx="3122940" cy="503064"/>
          </a:xfrm>
        </p:spPr>
        <p:txBody>
          <a:bodyPr>
            <a:noAutofit/>
          </a:bodyPr>
          <a:lstStyle/>
          <a:p>
            <a:r>
              <a:rPr lang="sr-Cyrl-BA" sz="2400" dirty="0"/>
              <a:t>ДУШАНОВ ЗАКОНИК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6300" y="1521642"/>
            <a:ext cx="5446012" cy="4536504"/>
          </a:xfrm>
        </p:spPr>
        <p:txBody>
          <a:bodyPr>
            <a:normAutofit/>
          </a:bodyPr>
          <a:lstStyle/>
          <a:p>
            <a:r>
              <a:rPr lang="ru-RU" dirty="0" smtClean="0"/>
              <a:t>Цар </a:t>
            </a:r>
            <a:r>
              <a:rPr lang="ru-RU" dirty="0"/>
              <a:t>Душан је желио да </a:t>
            </a:r>
            <a:r>
              <a:rPr lang="ru-RU" dirty="0" smtClean="0"/>
              <a:t>српску државу </a:t>
            </a:r>
            <a:r>
              <a:rPr lang="ru-RU" dirty="0"/>
              <a:t>уреди прописима и </a:t>
            </a:r>
            <a:r>
              <a:rPr lang="ru-RU" dirty="0" smtClean="0"/>
              <a:t>законима, </a:t>
            </a:r>
            <a:r>
              <a:rPr lang="ru-RU" dirty="0"/>
              <a:t>који би важили за </a:t>
            </a:r>
            <a:r>
              <a:rPr lang="ru-RU" dirty="0" smtClean="0"/>
              <a:t>цијело царство </a:t>
            </a:r>
            <a:r>
              <a:rPr lang="ru-RU" dirty="0"/>
              <a:t>и за све поданике. </a:t>
            </a:r>
            <a:r>
              <a:rPr lang="ru-RU" dirty="0" smtClean="0"/>
              <a:t> </a:t>
            </a:r>
            <a:r>
              <a:rPr lang="ru-RU" dirty="0"/>
              <a:t>Н</a:t>
            </a:r>
            <a:r>
              <a:rPr lang="ru-RU" dirty="0" smtClean="0"/>
              <a:t>а </a:t>
            </a:r>
            <a:r>
              <a:rPr lang="ru-RU" b="1" dirty="0">
                <a:solidFill>
                  <a:srgbClr val="FF0000"/>
                </a:solidFill>
              </a:rPr>
              <a:t>Вазнесење </a:t>
            </a:r>
            <a:r>
              <a:rPr lang="ru-RU" b="1" dirty="0" smtClean="0">
                <a:solidFill>
                  <a:srgbClr val="FF0000"/>
                </a:solidFill>
              </a:rPr>
              <a:t>Господње</a:t>
            </a:r>
            <a:r>
              <a:rPr lang="ru-RU" dirty="0" smtClean="0"/>
              <a:t>, </a:t>
            </a:r>
            <a:r>
              <a:rPr lang="ru-RU" b="1" dirty="0" smtClean="0">
                <a:solidFill>
                  <a:schemeClr val="tx2"/>
                </a:solidFill>
              </a:rPr>
              <a:t>21. маја </a:t>
            </a:r>
            <a:r>
              <a:rPr lang="ru-RU" b="1" dirty="0">
                <a:solidFill>
                  <a:schemeClr val="tx2"/>
                </a:solidFill>
              </a:rPr>
              <a:t>1349. </a:t>
            </a:r>
            <a:r>
              <a:rPr lang="ru-RU" dirty="0" smtClean="0"/>
              <a:t>године, </a:t>
            </a:r>
            <a:r>
              <a:rPr lang="ru-RU" dirty="0"/>
              <a:t>на </a:t>
            </a:r>
            <a:r>
              <a:rPr lang="ru-RU" dirty="0" smtClean="0"/>
              <a:t>државном сабору </a:t>
            </a:r>
            <a:r>
              <a:rPr lang="ru-RU" dirty="0"/>
              <a:t>у </a:t>
            </a:r>
            <a:r>
              <a:rPr lang="ru-RU" b="1" dirty="0">
                <a:solidFill>
                  <a:schemeClr val="tx2"/>
                </a:solidFill>
              </a:rPr>
              <a:t>Скопљу</a:t>
            </a:r>
            <a:r>
              <a:rPr lang="ru-RU" dirty="0"/>
              <a:t> објавио </a:t>
            </a:r>
            <a:r>
              <a:rPr lang="ru-RU" dirty="0" smtClean="0"/>
              <a:t>је свој </a:t>
            </a:r>
            <a:r>
              <a:rPr lang="ru-RU" b="1" dirty="0" smtClean="0">
                <a:solidFill>
                  <a:srgbClr val="FF0000"/>
                </a:solidFill>
              </a:rPr>
              <a:t>Законик</a:t>
            </a:r>
            <a:r>
              <a:rPr lang="ru-RU" dirty="0"/>
              <a:t>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4852" y="336594"/>
            <a:ext cx="1752733" cy="56087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71" y="1521642"/>
            <a:ext cx="3234937" cy="486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8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7907" y="404664"/>
            <a:ext cx="6927761" cy="608342"/>
          </a:xfrm>
        </p:spPr>
        <p:txBody>
          <a:bodyPr/>
          <a:lstStyle/>
          <a:p>
            <a:r>
              <a:rPr lang="sr-Cyrl-RS" dirty="0" smtClean="0"/>
              <a:t>СМРТ ЦАРА ДУШАНА</a:t>
            </a: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771" y="871843"/>
            <a:ext cx="6994819" cy="3781293"/>
          </a:xfrm>
        </p:spPr>
        <p:txBody>
          <a:bodyPr>
            <a:noAutofit/>
          </a:bodyPr>
          <a:lstStyle/>
          <a:p>
            <a:r>
              <a:rPr lang="ru-RU" sz="2800" dirty="0"/>
              <a:t>Душан </a:t>
            </a:r>
            <a:r>
              <a:rPr lang="ru-RU" sz="2800" dirty="0" smtClean="0"/>
              <a:t>је, Законик, касније </a:t>
            </a:r>
            <a:r>
              <a:rPr lang="ru-RU" sz="2800" b="1" dirty="0" smtClean="0">
                <a:solidFill>
                  <a:srgbClr val="FF0000"/>
                </a:solidFill>
              </a:rPr>
              <a:t>допунио, </a:t>
            </a:r>
            <a:r>
              <a:rPr lang="ru-RU" sz="2800" b="1" dirty="0">
                <a:solidFill>
                  <a:srgbClr val="FF0000"/>
                </a:solidFill>
              </a:rPr>
              <a:t>у </a:t>
            </a:r>
            <a:r>
              <a:rPr lang="ru-RU" sz="2800" b="1" dirty="0" smtClean="0">
                <a:solidFill>
                  <a:srgbClr val="FF0000"/>
                </a:solidFill>
              </a:rPr>
              <a:t>Сересу, </a:t>
            </a:r>
            <a:r>
              <a:rPr lang="ru-RU" sz="2800" b="1" dirty="0">
                <a:solidFill>
                  <a:srgbClr val="FF0000"/>
                </a:solidFill>
              </a:rPr>
              <a:t>1354. године</a:t>
            </a:r>
            <a:r>
              <a:rPr lang="ru-RU" sz="2800" dirty="0" smtClean="0"/>
              <a:t>. Законик </a:t>
            </a:r>
            <a:r>
              <a:rPr lang="ru-RU" sz="2800" dirty="0"/>
              <a:t>се састоји од </a:t>
            </a:r>
            <a:r>
              <a:rPr lang="ru-RU" sz="2800" b="1" dirty="0">
                <a:solidFill>
                  <a:srgbClr val="FF0000"/>
                </a:solidFill>
              </a:rPr>
              <a:t>201 </a:t>
            </a:r>
            <a:r>
              <a:rPr lang="ru-RU" sz="2800" b="1" dirty="0" smtClean="0">
                <a:solidFill>
                  <a:srgbClr val="FF0000"/>
                </a:solidFill>
              </a:rPr>
              <a:t>члана </a:t>
            </a:r>
            <a:r>
              <a:rPr lang="ru-RU" sz="2800" dirty="0" smtClean="0"/>
              <a:t>и представља, </a:t>
            </a:r>
            <a:r>
              <a:rPr lang="ru-RU" sz="2800" dirty="0"/>
              <a:t>уз </a:t>
            </a:r>
            <a:r>
              <a:rPr lang="ru-RU" sz="2800" dirty="0" smtClean="0"/>
              <a:t>Законоправило Светог Саве, </a:t>
            </a:r>
            <a:r>
              <a:rPr lang="ru-RU" sz="2800" b="1" u="sng" dirty="0">
                <a:solidFill>
                  <a:srgbClr val="FF0000"/>
                </a:solidFill>
              </a:rPr>
              <a:t>најважнији </a:t>
            </a:r>
            <a:r>
              <a:rPr lang="ru-RU" sz="2800" b="1" u="sng" dirty="0" smtClean="0">
                <a:solidFill>
                  <a:srgbClr val="FF0000"/>
                </a:solidFill>
              </a:rPr>
              <a:t>закон средњовјековне </a:t>
            </a:r>
            <a:r>
              <a:rPr lang="ru-RU" sz="2800" b="1" u="sng" dirty="0">
                <a:solidFill>
                  <a:srgbClr val="FF0000"/>
                </a:solidFill>
              </a:rPr>
              <a:t>Србије</a:t>
            </a:r>
            <a:r>
              <a:rPr lang="ru-RU" sz="2800" dirty="0" smtClean="0"/>
              <a:t>.</a:t>
            </a:r>
          </a:p>
          <a:p>
            <a:r>
              <a:rPr lang="sr-Cyrl-BA" sz="2800" dirty="0"/>
              <a:t>Душан </a:t>
            </a:r>
            <a:r>
              <a:rPr lang="sr-Cyrl-BA" sz="2800" dirty="0" smtClean="0"/>
              <a:t>је </a:t>
            </a:r>
            <a:r>
              <a:rPr lang="ru-RU" sz="2800" dirty="0" smtClean="0"/>
              <a:t>преминуо </a:t>
            </a:r>
            <a:r>
              <a:rPr lang="ru-RU" sz="2800" dirty="0"/>
              <a:t>у </a:t>
            </a:r>
            <a:r>
              <a:rPr lang="ru-RU" sz="2800" dirty="0" smtClean="0"/>
              <a:t>недјељу, </a:t>
            </a:r>
            <a:r>
              <a:rPr lang="ru-RU" sz="2800" dirty="0"/>
              <a:t>20. децембра 1355. године. </a:t>
            </a:r>
            <a:r>
              <a:rPr lang="ru-RU" sz="2800" dirty="0" smtClean="0"/>
              <a:t>С</a:t>
            </a:r>
            <a:r>
              <a:rPr lang="sr-Cyrl-BA" sz="2800" dirty="0" err="1" smtClean="0"/>
              <a:t>ахрањен</a:t>
            </a:r>
            <a:r>
              <a:rPr lang="sr-Cyrl-BA" sz="2800" dirty="0" smtClean="0"/>
              <a:t> је </a:t>
            </a:r>
            <a:r>
              <a:rPr lang="sr-Cyrl-BA" sz="2800" dirty="0"/>
              <a:t>у својој </a:t>
            </a:r>
            <a:r>
              <a:rPr lang="sr-Cyrl-BA" sz="2800" dirty="0" smtClean="0"/>
              <a:t>задужбини, </a:t>
            </a:r>
            <a:r>
              <a:rPr lang="sr-Cyrl-BA" sz="2800" b="1" dirty="0" smtClean="0">
                <a:solidFill>
                  <a:srgbClr val="FF0000"/>
                </a:solidFill>
              </a:rPr>
              <a:t>манастиру </a:t>
            </a:r>
            <a:r>
              <a:rPr lang="sr-Cyrl-BA" sz="2800" b="1" dirty="0" err="1" smtClean="0">
                <a:solidFill>
                  <a:srgbClr val="FF0000"/>
                </a:solidFill>
              </a:rPr>
              <a:t>Светих</a:t>
            </a:r>
            <a:r>
              <a:rPr lang="sr-Cyrl-BA" sz="2800" b="1" dirty="0" smtClean="0">
                <a:solidFill>
                  <a:srgbClr val="FF0000"/>
                </a:solidFill>
              </a:rPr>
              <a:t> </a:t>
            </a:r>
            <a:r>
              <a:rPr lang="sr-Cyrl-BA" sz="2800" b="1" dirty="0">
                <a:solidFill>
                  <a:srgbClr val="FF0000"/>
                </a:solidFill>
              </a:rPr>
              <a:t>Арханђела код </a:t>
            </a:r>
            <a:r>
              <a:rPr lang="sr-Cyrl-BA" sz="2800" b="1" dirty="0" smtClean="0">
                <a:solidFill>
                  <a:srgbClr val="FF0000"/>
                </a:solidFill>
              </a:rPr>
              <a:t>Призрена</a:t>
            </a:r>
            <a:r>
              <a:rPr lang="sr-Cyrl-BA" sz="2800" dirty="0"/>
              <a:t>.</a:t>
            </a:r>
            <a:endParaRPr lang="sr-Latn-R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016" y="3468675"/>
            <a:ext cx="4569061" cy="32984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45123" y="1122546"/>
            <a:ext cx="46632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BA" sz="2800" dirty="0" smtClean="0"/>
              <a:t>Његови </a:t>
            </a:r>
            <a:r>
              <a:rPr lang="sr-Cyrl-BA" sz="2800" dirty="0"/>
              <a:t>посмртни </a:t>
            </a:r>
            <a:r>
              <a:rPr lang="sr-Cyrl-BA" sz="2800" dirty="0" smtClean="0"/>
              <a:t>остаци, </a:t>
            </a:r>
            <a:r>
              <a:rPr lang="sr-Cyrl-BA" sz="2800" dirty="0"/>
              <a:t>свечано </a:t>
            </a:r>
            <a:r>
              <a:rPr lang="sr-Cyrl-BA" sz="2800" dirty="0" smtClean="0"/>
              <a:t>су пренесени 1968. године и </a:t>
            </a:r>
            <a:r>
              <a:rPr lang="sr-Cyrl-BA" sz="2800" dirty="0"/>
              <a:t>сахрањени </a:t>
            </a:r>
            <a:r>
              <a:rPr lang="sr-Cyrl-BA" sz="2800" b="1" dirty="0">
                <a:solidFill>
                  <a:srgbClr val="FF0000"/>
                </a:solidFill>
              </a:rPr>
              <a:t>у цркви </a:t>
            </a:r>
            <a:r>
              <a:rPr lang="sr-Cyrl-BA" sz="2800" b="1" dirty="0" err="1">
                <a:solidFill>
                  <a:srgbClr val="FF0000"/>
                </a:solidFill>
              </a:rPr>
              <a:t>Светог</a:t>
            </a:r>
            <a:r>
              <a:rPr lang="sr-Cyrl-BA" sz="2800" b="1" dirty="0">
                <a:solidFill>
                  <a:srgbClr val="FF0000"/>
                </a:solidFill>
              </a:rPr>
              <a:t> </a:t>
            </a:r>
            <a:r>
              <a:rPr lang="sr-Cyrl-BA" sz="2800" b="1" dirty="0" smtClean="0">
                <a:solidFill>
                  <a:srgbClr val="FF0000"/>
                </a:solidFill>
              </a:rPr>
              <a:t>Марка, </a:t>
            </a:r>
            <a:r>
              <a:rPr lang="sr-Cyrl-BA" sz="2800" b="1" dirty="0">
                <a:solidFill>
                  <a:srgbClr val="FF0000"/>
                </a:solidFill>
              </a:rPr>
              <a:t>у </a:t>
            </a:r>
            <a:r>
              <a:rPr lang="sr-Cyrl-BA" sz="2800" b="1" dirty="0" smtClean="0">
                <a:solidFill>
                  <a:srgbClr val="FF0000"/>
                </a:solidFill>
              </a:rPr>
              <a:t>Београду, </a:t>
            </a:r>
            <a:r>
              <a:rPr lang="sr-Cyrl-BA" sz="2800" dirty="0"/>
              <a:t>гдје и </a:t>
            </a:r>
            <a:r>
              <a:rPr lang="sr-Cyrl-BA" sz="2800" b="1" dirty="0">
                <a:solidFill>
                  <a:srgbClr val="FF0000"/>
                </a:solidFill>
              </a:rPr>
              <a:t>данас почивају</a:t>
            </a:r>
            <a:r>
              <a:rPr lang="sr-Cyrl-BA" sz="2800" dirty="0"/>
              <a:t>.</a:t>
            </a:r>
            <a:endParaRPr lang="ru-RU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215" y="4851855"/>
            <a:ext cx="4259801" cy="200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3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D190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D190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4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4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829" y="836712"/>
            <a:ext cx="3781652" cy="598388"/>
          </a:xfrm>
        </p:spPr>
        <p:txBody>
          <a:bodyPr/>
          <a:lstStyle/>
          <a:p>
            <a:r>
              <a:rPr lang="sr-Cyrl-BA" sz="3600" dirty="0" smtClean="0"/>
              <a:t>УРОШ НЕЈАКИ</a:t>
            </a:r>
            <a:endParaRPr lang="sr-Latn-R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482" y="836711"/>
            <a:ext cx="3456495" cy="5328593"/>
          </a:xfrm>
        </p:spPr>
        <p:txBody>
          <a:bodyPr/>
          <a:lstStyle/>
          <a:p>
            <a:r>
              <a:rPr lang="ru-RU" sz="2800" dirty="0" smtClean="0"/>
              <a:t>Душанов </a:t>
            </a:r>
            <a:r>
              <a:rPr lang="ru-RU" sz="2800" dirty="0"/>
              <a:t>син </a:t>
            </a:r>
            <a:r>
              <a:rPr lang="ru-RU" sz="2800" dirty="0" smtClean="0"/>
              <a:t>Урош био </a:t>
            </a:r>
            <a:r>
              <a:rPr lang="ru-RU" sz="2800" dirty="0"/>
              <a:t>је немоћан у настојањима да уразуми непослушне српске </a:t>
            </a:r>
            <a:r>
              <a:rPr lang="ru-RU" sz="2800" dirty="0" smtClean="0"/>
              <a:t>господаре свих области -  да </a:t>
            </a:r>
            <a:r>
              <a:rPr lang="ru-RU" sz="2800" dirty="0"/>
              <a:t>се </a:t>
            </a:r>
            <a:r>
              <a:rPr lang="ru-RU" sz="2800" dirty="0" smtClean="0"/>
              <a:t>уједине, </a:t>
            </a:r>
            <a:r>
              <a:rPr lang="ru-RU" sz="2800" dirty="0"/>
              <a:t>па је у историји остао упамћен као </a:t>
            </a:r>
            <a:r>
              <a:rPr lang="ru-RU" sz="2800" b="1" dirty="0" smtClean="0">
                <a:solidFill>
                  <a:srgbClr val="FF0000"/>
                </a:solidFill>
              </a:rPr>
              <a:t>Урош Нејаки</a:t>
            </a:r>
            <a:r>
              <a:rPr lang="ru-RU" sz="2800" dirty="0"/>
              <a:t>. </a:t>
            </a:r>
            <a:endParaRPr lang="sr-Latn-R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06" y="4005064"/>
            <a:ext cx="3384376" cy="253501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260833" cy="2065907"/>
          </a:xfrm>
        </p:spPr>
        <p:txBody>
          <a:bodyPr/>
          <a:lstStyle/>
          <a:p>
            <a:r>
              <a:rPr lang="ru-RU" sz="2800" dirty="0"/>
              <a:t>Послије смрти цара Душана српски великаши су </a:t>
            </a:r>
            <a:r>
              <a:rPr lang="ru-RU" sz="2800" b="1" dirty="0">
                <a:solidFill>
                  <a:srgbClr val="FF0000"/>
                </a:solidFill>
              </a:rPr>
              <a:t>распарчали српско царство </a:t>
            </a:r>
            <a:r>
              <a:rPr lang="ru-RU" sz="2800" dirty="0"/>
              <a:t>и одлучили да свако влада својом облашћу. </a:t>
            </a:r>
            <a:endParaRPr lang="sr-Latn-R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9670" y="854480"/>
            <a:ext cx="3550963" cy="495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7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8" dur="1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706090"/>
          </a:xfrm>
        </p:spPr>
        <p:txBody>
          <a:bodyPr/>
          <a:lstStyle/>
          <a:p>
            <a:r>
              <a:rPr lang="sr-Cyrl-BA" dirty="0" smtClean="0"/>
              <a:t>СПОЉНИ ПРОБЛЕМИ</a:t>
            </a:r>
            <a:endParaRPr lang="sr-Latn-R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5780" y="1196752"/>
            <a:ext cx="5832648" cy="4318224"/>
          </a:xfrm>
        </p:spPr>
        <p:txBody>
          <a:bodyPr/>
          <a:lstStyle/>
          <a:p>
            <a:r>
              <a:rPr lang="ru-RU" sz="3200" dirty="0"/>
              <a:t>Поред унутрашњих сукоба у српским земљама, </a:t>
            </a:r>
            <a:r>
              <a:rPr lang="ru-RU" sz="3200" dirty="0" smtClean="0"/>
              <a:t>Србија је </a:t>
            </a:r>
            <a:r>
              <a:rPr lang="ru-RU" sz="3200" dirty="0"/>
              <a:t>имала велике проблеме са Турцима, који су</a:t>
            </a:r>
            <a:r>
              <a:rPr lang="ru-RU" sz="3200" dirty="0">
                <a:solidFill>
                  <a:srgbClr val="FF0000"/>
                </a:solidFill>
              </a:rPr>
              <a:t> </a:t>
            </a:r>
            <a:r>
              <a:rPr lang="ru-RU" sz="3200" b="1" dirty="0">
                <a:solidFill>
                  <a:srgbClr val="FF0000"/>
                </a:solidFill>
              </a:rPr>
              <a:t>прешли из азијског </a:t>
            </a:r>
            <a:r>
              <a:rPr lang="ru-RU" sz="3200" b="1" dirty="0" smtClean="0">
                <a:solidFill>
                  <a:srgbClr val="FF0000"/>
                </a:solidFill>
              </a:rPr>
              <a:t>на европски </a:t>
            </a:r>
            <a:r>
              <a:rPr lang="ru-RU" sz="3200" b="1" dirty="0">
                <a:solidFill>
                  <a:srgbClr val="FF0000"/>
                </a:solidFill>
              </a:rPr>
              <a:t>континент</a:t>
            </a:r>
            <a:r>
              <a:rPr lang="ru-RU" sz="3200" dirty="0"/>
              <a:t>, и по први пут ту се настанили баш у вријеме </a:t>
            </a:r>
            <a:r>
              <a:rPr lang="ru-RU" sz="3200" dirty="0" smtClean="0"/>
              <a:t>цара Душана</a:t>
            </a:r>
            <a:r>
              <a:rPr lang="ru-RU" sz="3200" dirty="0"/>
              <a:t>. Од </a:t>
            </a:r>
            <a:r>
              <a:rPr lang="ru-RU" sz="3200" dirty="0" smtClean="0"/>
              <a:t>тада, </a:t>
            </a:r>
            <a:r>
              <a:rPr lang="ru-RU" sz="3200" b="1" dirty="0">
                <a:solidFill>
                  <a:srgbClr val="FF0000"/>
                </a:solidFill>
              </a:rPr>
              <a:t>настоје да освоје балканске државе и </a:t>
            </a:r>
            <a:r>
              <a:rPr lang="ru-RU" sz="3200" b="1" dirty="0" smtClean="0">
                <a:solidFill>
                  <a:srgbClr val="FF0000"/>
                </a:solidFill>
              </a:rPr>
              <a:t>прошире своју </a:t>
            </a:r>
            <a:r>
              <a:rPr lang="ru-RU" sz="3200" b="1" dirty="0">
                <a:solidFill>
                  <a:srgbClr val="FF0000"/>
                </a:solidFill>
              </a:rPr>
              <a:t>империју</a:t>
            </a:r>
            <a:r>
              <a:rPr lang="ru-RU" sz="3200" dirty="0"/>
              <a:t>.</a:t>
            </a:r>
            <a:endParaRPr lang="sr-Latn-RS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454452" y="2132856"/>
            <a:ext cx="4880390" cy="324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59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Другая 39">
      <a:dk1>
        <a:srgbClr val="632423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История  3</Template>
  <TotalTime>787</TotalTime>
  <Words>820</Words>
  <Application>Microsoft Office PowerPoint</Application>
  <PresentationFormat>Custom</PresentationFormat>
  <Paragraphs>79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Century Gothic</vt:lpstr>
      <vt:lpstr>Wingdings</vt:lpstr>
      <vt:lpstr>Тема Office</vt:lpstr>
      <vt:lpstr>МОЛИТВА ПРИЈЕ УЧЕЊА </vt:lpstr>
      <vt:lpstr>ЦАР ДУШАН и КНЕЗ ЛАЗАР</vt:lpstr>
      <vt:lpstr>Стефан Урош IV Душан Немањић - Душан Силни  (краљ 1331 – 1346; цар 1346 -1355)</vt:lpstr>
      <vt:lpstr>КРАЉ ДУШАН</vt:lpstr>
      <vt:lpstr>ЦАР ДУШАН</vt:lpstr>
      <vt:lpstr>ДУШАНОВ ЗАКОНИК</vt:lpstr>
      <vt:lpstr>СМРТ ЦАРА ДУШАНА</vt:lpstr>
      <vt:lpstr>УРОШ НЕЈАКИ</vt:lpstr>
      <vt:lpstr>СПОЉНИ ПРОБЛЕМИ</vt:lpstr>
      <vt:lpstr>КНЕЗ ЛАЗАР ХРЕБЕЉАНОВИЋ</vt:lpstr>
      <vt:lpstr>БИТКЕ </vt:lpstr>
      <vt:lpstr>PowerPoint Presentation</vt:lpstr>
      <vt:lpstr>МИЛОШ ОБИЛИЋ</vt:lpstr>
      <vt:lpstr>СМРТ КНЕЗА ЛАЗАРА</vt:lpstr>
      <vt:lpstr>Научи нове ријечи!</vt:lpstr>
      <vt:lpstr>Запамти године и датуме! </vt:lpstr>
      <vt:lpstr>PowerPoint Presentation</vt:lpstr>
      <vt:lpstr>ЗБОГОМ!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Цар Душан и кнез Лазар</dc:title>
  <dc:creator>Dragan</dc:creator>
  <cp:lastModifiedBy>Dragan</cp:lastModifiedBy>
  <cp:revision>101</cp:revision>
  <dcterms:created xsi:type="dcterms:W3CDTF">2020-04-06T14:54:03Z</dcterms:created>
  <dcterms:modified xsi:type="dcterms:W3CDTF">2020-04-12T10:03:41Z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