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B57"/>
    <a:srgbClr val="7EA8DA"/>
    <a:srgbClr val="B58B7F"/>
    <a:srgbClr val="CFB4AB"/>
    <a:srgbClr val="DEC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8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4391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2836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49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459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7098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7763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837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8266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055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BE95609-7675-4B34-9EC1-908E994D6810}" type="datetimeFigureOut">
              <a:rPr lang="bs-Latn-BA" smtClean="0"/>
              <a:t>22. 6. 2020.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2EA24-FC6A-448A-95B8-9ACB6394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19" y="2580111"/>
            <a:ext cx="8770571" cy="2254368"/>
          </a:xfrm>
        </p:spPr>
        <p:txBody>
          <a:bodyPr>
            <a:normAutofit/>
          </a:bodyPr>
          <a:lstStyle/>
          <a:p>
            <a:r>
              <a:rPr lang="sr-Cyrl-BA" dirty="0"/>
              <a:t>На данашњем часу тумачићемо </a:t>
            </a:r>
            <a:r>
              <a:rPr lang="sr-Cyrl-BA" dirty="0">
                <a:solidFill>
                  <a:srgbClr val="474B57"/>
                </a:solidFill>
              </a:rPr>
              <a:t>дескриптивну</a:t>
            </a:r>
            <a:r>
              <a:rPr lang="sr-Cyrl-BA" dirty="0"/>
              <a:t> пјесму коју је написао један руски пјесник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8887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69E5A-1B95-48BF-8AAB-EACED0FFCB8B}"/>
              </a:ext>
            </a:extLst>
          </p:cNvPr>
          <p:cNvSpPr txBox="1"/>
          <p:nvPr/>
        </p:nvSpPr>
        <p:spPr>
          <a:xfrm>
            <a:off x="4118994" y="469784"/>
            <a:ext cx="76172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rgbClr val="474B57"/>
                </a:solidFill>
              </a:rPr>
              <a:t>				ПЈЕСНИЧКЕ СЛИКЕ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Прва слика: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изглед брезе покривене снијегом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Друга слика: 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опис детаља брезе – танке гране украшене мразом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Трећа слика: 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бреза сама у тишини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Четврта слика (проширује се на читав пејзаж):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слика зоре и поспаних шума </a:t>
            </a:r>
          </a:p>
        </p:txBody>
      </p:sp>
    </p:spTree>
    <p:extLst>
      <p:ext uri="{BB962C8B-B14F-4D97-AF65-F5344CB8AC3E}">
        <p14:creationId xmlns:p14="http://schemas.microsoft.com/office/powerpoint/2010/main" val="37017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69E5A-1B95-48BF-8AAB-EACED0FFCB8B}"/>
              </a:ext>
            </a:extLst>
          </p:cNvPr>
          <p:cNvSpPr txBox="1"/>
          <p:nvPr/>
        </p:nvSpPr>
        <p:spPr>
          <a:xfrm>
            <a:off x="4186106" y="240804"/>
            <a:ext cx="76172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474B57"/>
                </a:solidFill>
              </a:rPr>
              <a:t>				СТИЛСКЕ ФИГУРЕ 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Епитети: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бела (бреза), танке (гране), златне (искре), шума (поспана), сребрени (прах)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Персонификација: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зора се вуче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шуме поспане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Поређење: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снегом као сребром покривена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Хипербола: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пахуље горе</a:t>
            </a:r>
          </a:p>
          <a:p>
            <a:endParaRPr lang="sr-Cyrl-BA" sz="1600" u="sng" dirty="0">
              <a:solidFill>
                <a:srgbClr val="474B57"/>
              </a:solidFill>
            </a:endParaRPr>
          </a:p>
          <a:p>
            <a:r>
              <a:rPr lang="sr-Cyrl-BA" sz="2000" dirty="0">
                <a:solidFill>
                  <a:srgbClr val="474B57"/>
                </a:solidFill>
              </a:rPr>
              <a:t>Оксиморон: </a:t>
            </a:r>
          </a:p>
          <a:p>
            <a:r>
              <a:rPr lang="sr-Cyrl-BA" sz="1400" u="sng" dirty="0">
                <a:solidFill>
                  <a:srgbClr val="474B57"/>
                </a:solidFill>
              </a:rPr>
              <a:t>пахуље горе</a:t>
            </a:r>
          </a:p>
          <a:p>
            <a:endParaRPr lang="sr-Cyrl-BA" u="sng" dirty="0">
              <a:solidFill>
                <a:srgbClr val="474B57"/>
              </a:solidFill>
            </a:endParaRPr>
          </a:p>
          <a:p>
            <a:r>
              <a:rPr lang="sr-Cyrl-BA" sz="2000" dirty="0">
                <a:solidFill>
                  <a:srgbClr val="474B57"/>
                </a:solidFill>
              </a:rPr>
              <a:t>Метафора</a:t>
            </a:r>
            <a:r>
              <a:rPr lang="sr-Cyrl-BA" dirty="0">
                <a:solidFill>
                  <a:srgbClr val="474B57"/>
                </a:solidFill>
              </a:rPr>
              <a:t>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сребрени</a:t>
            </a:r>
            <a:r>
              <a:rPr lang="sr-Cyrl-BA" sz="1400" u="sng" dirty="0">
                <a:solidFill>
                  <a:srgbClr val="474B57"/>
                </a:solidFill>
              </a:rPr>
              <a:t> </a:t>
            </a:r>
            <a:r>
              <a:rPr lang="sr-Cyrl-BA" sz="1600" u="sng" dirty="0">
                <a:solidFill>
                  <a:srgbClr val="474B57"/>
                </a:solidFill>
              </a:rPr>
              <a:t>прах</a:t>
            </a:r>
            <a:endParaRPr lang="sr-Cyrl-BA" sz="1400" u="sng" dirty="0">
              <a:solidFill>
                <a:srgbClr val="474B57"/>
              </a:solidFill>
            </a:endParaRPr>
          </a:p>
          <a:p>
            <a:endParaRPr lang="sr-Cyrl-BA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69E5A-1B95-48BF-8AAB-EACED0FFCB8B}"/>
              </a:ext>
            </a:extLst>
          </p:cNvPr>
          <p:cNvSpPr txBox="1"/>
          <p:nvPr/>
        </p:nvSpPr>
        <p:spPr>
          <a:xfrm>
            <a:off x="4244829" y="677031"/>
            <a:ext cx="76172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474B57"/>
                </a:solidFill>
              </a:rPr>
              <a:t>				МЕТРИЧКА АНАЛИЗА ПЈЕСМЕ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4 стофе по 4 стиха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Врста строфе: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катрен (строфа од 4 стиха)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Дужина стиха: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шестерац (6 слогова)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Врста риме: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у свакој строфи римују се 2. и 4. стих </a:t>
            </a:r>
          </a:p>
          <a:p>
            <a:endParaRPr lang="sr-Cyrl-BA" sz="1600" u="sng" dirty="0">
              <a:solidFill>
                <a:srgbClr val="474B57"/>
              </a:solidFill>
            </a:endParaRPr>
          </a:p>
          <a:p>
            <a:endParaRPr lang="sr-Cyrl-BA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69E5A-1B95-48BF-8AAB-EACED0FFCB8B}"/>
              </a:ext>
            </a:extLst>
          </p:cNvPr>
          <p:cNvSpPr txBox="1"/>
          <p:nvPr/>
        </p:nvSpPr>
        <p:spPr>
          <a:xfrm>
            <a:off x="4269996" y="1104870"/>
            <a:ext cx="76172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474B57"/>
                </a:solidFill>
              </a:rPr>
              <a:t>					ПОРУКЕ ПЈЕСМЕ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endParaRPr lang="sr-Cyrl-BA" sz="2400" dirty="0">
              <a:solidFill>
                <a:srgbClr val="474B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rgbClr val="474B57"/>
                </a:solidFill>
              </a:rPr>
              <a:t>Човјек треба увијек да ужива у природним љепотама.</a:t>
            </a:r>
          </a:p>
          <a:p>
            <a:r>
              <a:rPr lang="sr-Cyrl-BA" sz="2400" dirty="0">
                <a:solidFill>
                  <a:srgbClr val="474B57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rgbClr val="474B57"/>
                </a:solidFill>
              </a:rPr>
              <a:t>Треба поштовати дрво јер је оно симбол живота.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rgbClr val="474B57"/>
                </a:solidFill>
              </a:rPr>
              <a:t>Природа је често инспирација многим умјетницима.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BA" sz="2400" dirty="0">
              <a:solidFill>
                <a:srgbClr val="474B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1600" u="sng" dirty="0">
              <a:solidFill>
                <a:srgbClr val="474B57"/>
              </a:solidFill>
            </a:endParaRPr>
          </a:p>
          <a:p>
            <a:endParaRPr lang="sr-Cyrl-BA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91DF1-29B4-4DC8-B66F-9B835BA3B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Домаћи задатак</a:t>
            </a:r>
            <a:endParaRPr lang="bs-Latn-B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59A3C4-F0BA-4A00-A7F0-5E4152A9B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3109748"/>
            <a:ext cx="3793678" cy="1880920"/>
          </a:xfrm>
        </p:spPr>
        <p:txBody>
          <a:bodyPr/>
          <a:lstStyle/>
          <a:p>
            <a:r>
              <a:rPr lang="sr-Cyrl-BA" sz="2400" dirty="0"/>
              <a:t>Напиши састав на тему: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dirty="0"/>
              <a:t>Моје омиљено дрво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072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2134A3-667A-4041-A5D6-6D15CB701496}"/>
              </a:ext>
            </a:extLst>
          </p:cNvPr>
          <p:cNvSpPr txBox="1"/>
          <p:nvPr/>
        </p:nvSpPr>
        <p:spPr>
          <a:xfrm>
            <a:off x="5444455" y="2598003"/>
            <a:ext cx="7617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u="sng" dirty="0">
                <a:solidFill>
                  <a:srgbClr val="474B57"/>
                </a:solidFill>
              </a:rPr>
              <a:t>#ОстаниКодКуће </a:t>
            </a:r>
            <a:endParaRPr lang="bs-Latn-BA" sz="4800" b="1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796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A2AF6E-9F05-4BE7-BFE3-40350CE8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15" y="871084"/>
            <a:ext cx="6813989" cy="51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F3C88E-2E32-433C-A8F2-26C4E312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21" y="483870"/>
            <a:ext cx="3972868" cy="3072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7B534E-572E-4A39-88B2-B06FEE0959F3}"/>
              </a:ext>
            </a:extLst>
          </p:cNvPr>
          <p:cNvSpPr txBox="1"/>
          <p:nvPr/>
        </p:nvSpPr>
        <p:spPr>
          <a:xfrm>
            <a:off x="8261405" y="359192"/>
            <a:ext cx="3578087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950" dirty="0">
                <a:solidFill>
                  <a:srgbClr val="474B57"/>
                </a:solidFill>
              </a:rPr>
              <a:t>Сергеј  Александрович Јесењин рођен је  1895. године у Константинову (данас Јесењиново). </a:t>
            </a:r>
          </a:p>
          <a:p>
            <a:endParaRPr lang="sr-Cyrl-BA" sz="1950" dirty="0">
              <a:solidFill>
                <a:srgbClr val="474B57"/>
              </a:solidFill>
            </a:endParaRPr>
          </a:p>
          <a:p>
            <a:r>
              <a:rPr lang="sr-Cyrl-BA" sz="1950" dirty="0">
                <a:solidFill>
                  <a:srgbClr val="474B57"/>
                </a:solidFill>
              </a:rPr>
              <a:t>Познати је руски пјесник.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Његове пјесме су пуне осјећајности.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Преведене су на многе свјетске језике.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Мотиве је често налазио у природи и селу.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Најпознатије збирке пјесама јесу: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Исповијест мангупа, Кафанска Москва и др. </a:t>
            </a:r>
          </a:p>
          <a:p>
            <a:endParaRPr lang="sr-Cyrl-BA" sz="1950" dirty="0">
              <a:solidFill>
                <a:srgbClr val="474B57"/>
              </a:solidFill>
            </a:endParaRPr>
          </a:p>
          <a:p>
            <a:r>
              <a:rPr lang="sr-Cyrl-BA" sz="1950" dirty="0">
                <a:solidFill>
                  <a:srgbClr val="474B57"/>
                </a:solidFill>
              </a:rPr>
              <a:t>У њима је описао село и завичај. </a:t>
            </a:r>
          </a:p>
          <a:p>
            <a:endParaRPr lang="sr-Cyrl-BA" sz="1950" dirty="0">
              <a:solidFill>
                <a:srgbClr val="474B57"/>
              </a:solidFill>
            </a:endParaRPr>
          </a:p>
          <a:p>
            <a:r>
              <a:rPr lang="sr-Cyrl-BA" sz="1950" dirty="0">
                <a:solidFill>
                  <a:srgbClr val="474B57"/>
                </a:solidFill>
              </a:rPr>
              <a:t>Умро је 1925. године. </a:t>
            </a:r>
          </a:p>
        </p:txBody>
      </p:sp>
    </p:spTree>
    <p:extLst>
      <p:ext uri="{BB962C8B-B14F-4D97-AF65-F5344CB8AC3E}">
        <p14:creationId xmlns:p14="http://schemas.microsoft.com/office/powerpoint/2010/main" val="5162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79A849-E0F4-4A09-9306-F39EA77CF6BF}"/>
              </a:ext>
            </a:extLst>
          </p:cNvPr>
          <p:cNvSpPr txBox="1"/>
          <p:nvPr/>
        </p:nvSpPr>
        <p:spPr>
          <a:xfrm>
            <a:off x="7944183" y="485029"/>
            <a:ext cx="51603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B58B7F"/>
                </a:solidFill>
              </a:rPr>
              <a:t>БРЕЗА 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Под прозором мојим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Једна бреза бела,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Блиста се у сребру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Свог снежног одела.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/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С пахуљастих грана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Сјаји перваз снежни,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И кићанке пупе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К'о гроздови нежни.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/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Брезу у тишини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као да сан хвата,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Док пахуље горе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У огњу од злата.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/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А сањива зора,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Изнад ње кад сване,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Новим сребром стално</a:t>
            </a:r>
            <a:r>
              <a:rPr lang="ru-RU" i="1" dirty="0">
                <a:solidFill>
                  <a:srgbClr val="B58B7F"/>
                </a:solidFill>
              </a:rPr>
              <a:t/>
            </a:r>
            <a:br>
              <a:rPr lang="ru-RU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Засипа јој гране.</a:t>
            </a:r>
            <a:endParaRPr lang="bs-Latn-BA" dirty="0">
              <a:solidFill>
                <a:srgbClr val="B58B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C99BB9-248D-420C-96D6-3E66531DE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3E135E-2126-473B-83D9-FD0E334DA95C}"/>
              </a:ext>
            </a:extLst>
          </p:cNvPr>
          <p:cNvSpPr txBox="1"/>
          <p:nvPr/>
        </p:nvSpPr>
        <p:spPr>
          <a:xfrm>
            <a:off x="4319747" y="786231"/>
            <a:ext cx="74583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474B57"/>
                </a:solidFill>
              </a:rPr>
              <a:t>Објашњење мање познатих ријечи: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800" dirty="0">
                <a:solidFill>
                  <a:srgbClr val="474B57"/>
                </a:solidFill>
              </a:rPr>
              <a:t>Перваз – оквир или  обод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800" dirty="0">
                <a:solidFill>
                  <a:srgbClr val="474B57"/>
                </a:solidFill>
              </a:rPr>
              <a:t>Кићанке – украси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2800" dirty="0">
              <a:solidFill>
                <a:srgbClr val="474B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2800" dirty="0">
              <a:solidFill>
                <a:srgbClr val="474B57"/>
              </a:solidFill>
            </a:endParaRPr>
          </a:p>
          <a:p>
            <a:endParaRPr lang="bs-Latn-BA" sz="2800" dirty="0">
              <a:solidFill>
                <a:srgbClr val="474B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1475E-CE6A-4303-89E0-367CE0F6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6" y="2978388"/>
            <a:ext cx="184810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83A717-FCA2-4851-AC52-920B5F27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7F1E1F-2CDB-4B3B-BE29-B951D1A806ED}"/>
              </a:ext>
            </a:extLst>
          </p:cNvPr>
          <p:cNvSpPr txBox="1"/>
          <p:nvPr/>
        </p:nvSpPr>
        <p:spPr>
          <a:xfrm>
            <a:off x="947957" y="1627464"/>
            <a:ext cx="10586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Ко је лирски субјекат у пјесми?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Какав пејзаж приказује?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Какво је расположење у пјесми и  саживљеност пјесника са брезом? </a:t>
            </a:r>
          </a:p>
        </p:txBody>
      </p:sp>
    </p:spTree>
    <p:extLst>
      <p:ext uri="{BB962C8B-B14F-4D97-AF65-F5344CB8AC3E}">
        <p14:creationId xmlns:p14="http://schemas.microsoft.com/office/powerpoint/2010/main" val="33393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7C6891-4D73-4411-BCFC-72338C881045}"/>
              </a:ext>
            </a:extLst>
          </p:cNvPr>
          <p:cNvSpPr txBox="1"/>
          <p:nvPr/>
        </p:nvSpPr>
        <p:spPr>
          <a:xfrm>
            <a:off x="4647501" y="1351508"/>
            <a:ext cx="73907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474B57"/>
                </a:solidFill>
              </a:rPr>
              <a:t>Врста књижевности:</a:t>
            </a:r>
          </a:p>
          <a:p>
            <a:r>
              <a:rPr lang="sr-Cyrl-BA" sz="2400" u="sng" dirty="0">
                <a:solidFill>
                  <a:srgbClr val="474B57"/>
                </a:solidFill>
              </a:rPr>
              <a:t>умјетничка књижевност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rgbClr val="474B57"/>
              </a:solidFill>
            </a:endParaRPr>
          </a:p>
          <a:p>
            <a:r>
              <a:rPr lang="sr-Cyrl-BA" sz="3200" dirty="0">
                <a:solidFill>
                  <a:srgbClr val="474B57"/>
                </a:solidFill>
              </a:rPr>
              <a:t>Књижевни род:</a:t>
            </a:r>
          </a:p>
          <a:p>
            <a:r>
              <a:rPr lang="sr-Cyrl-BA" sz="2400" u="sng" dirty="0">
                <a:solidFill>
                  <a:srgbClr val="474B57"/>
                </a:solidFill>
              </a:rPr>
              <a:t>поезија (лирика)</a:t>
            </a:r>
          </a:p>
          <a:p>
            <a:endParaRPr lang="sr-Cyrl-BA" sz="3200" dirty="0">
              <a:solidFill>
                <a:srgbClr val="474B57"/>
              </a:solidFill>
            </a:endParaRPr>
          </a:p>
          <a:p>
            <a:r>
              <a:rPr lang="sr-Cyrl-BA" sz="3200" dirty="0">
                <a:solidFill>
                  <a:srgbClr val="474B57"/>
                </a:solidFill>
              </a:rPr>
              <a:t>Књижевна врста: </a:t>
            </a:r>
          </a:p>
          <a:p>
            <a:r>
              <a:rPr lang="sr-Cyrl-BA" sz="2400" u="sng" dirty="0">
                <a:solidFill>
                  <a:srgbClr val="474B57"/>
                </a:solidFill>
              </a:rPr>
              <a:t>описна (дескриптивна) пјесма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3200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83A717-FCA2-4851-AC52-920B5F27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7F1E1F-2CDB-4B3B-BE29-B951D1A806ED}"/>
              </a:ext>
            </a:extLst>
          </p:cNvPr>
          <p:cNvSpPr txBox="1"/>
          <p:nvPr/>
        </p:nvSpPr>
        <p:spPr>
          <a:xfrm>
            <a:off x="1082179" y="1082180"/>
            <a:ext cx="103072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>
                <a:solidFill>
                  <a:schemeClr val="bg2">
                    <a:lumMod val="75000"/>
                  </a:schemeClr>
                </a:solidFill>
              </a:rPr>
              <a:t>							ТЕМА ПЈЕСМЕ</a:t>
            </a:r>
          </a:p>
          <a:p>
            <a:endParaRPr lang="sr-Cyrl-BA" sz="40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Изглед бијеле брезе окићене мразом.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Бреза у зимском пејзажу </a:t>
            </a:r>
          </a:p>
          <a:p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Пјесников доживљај брезе у раном зимском јутру</a:t>
            </a:r>
          </a:p>
        </p:txBody>
      </p:sp>
    </p:spTree>
    <p:extLst>
      <p:ext uri="{BB962C8B-B14F-4D97-AF65-F5344CB8AC3E}">
        <p14:creationId xmlns:p14="http://schemas.microsoft.com/office/powerpoint/2010/main" val="10855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xmlns="" id="{FBBECB73-ADFA-47F9-84A9-2ADCF6B59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73141"/>
              </p:ext>
            </p:extLst>
          </p:nvPr>
        </p:nvGraphicFramePr>
        <p:xfrm>
          <a:off x="4839050" y="857981"/>
          <a:ext cx="6645479" cy="58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draw" r:id="rId3" imgW="8782200" imgH="8191440" progId="Edraw.Document">
                  <p:embed/>
                </p:oleObj>
              </mc:Choice>
              <mc:Fallback>
                <p:oleObj name="Edraw" r:id="rId3" imgW="8782200" imgH="8191440" progId="Edraw.Document">
                  <p:embed/>
                  <p:pic>
                    <p:nvPicPr>
                      <p:cNvPr id="133126" name="Object 6">
                        <a:extLst>
                          <a:ext uri="{FF2B5EF4-FFF2-40B4-BE49-F238E27FC236}">
                            <a16:creationId xmlns:a16="http://schemas.microsoft.com/office/drawing/2014/main" xmlns="" id="{96885CFC-9CBE-494E-BA01-6E21510AC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050" y="857981"/>
                        <a:ext cx="6645479" cy="58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0C805-B0EA-40AB-A9B3-E9F21AC61193}"/>
              </a:ext>
            </a:extLst>
          </p:cNvPr>
          <p:cNvSpPr txBox="1"/>
          <p:nvPr/>
        </p:nvSpPr>
        <p:spPr>
          <a:xfrm>
            <a:off x="6593747" y="151002"/>
            <a:ext cx="5478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474B57"/>
                </a:solidFill>
              </a:rPr>
              <a:t>Мотиви у пјесми </a:t>
            </a:r>
            <a:endParaRPr lang="bs-Latn-BA" sz="2400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106</TotalTime>
  <Words>151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Corbel</vt:lpstr>
      <vt:lpstr>Feathered</vt:lpstr>
      <vt:lpstr>Edraw</vt:lpstr>
      <vt:lpstr>На данашњем часу тумачићемо дескриптивну пјесму коју је написао један руски пјесник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Домаћи задатак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данашњем часу тумачићемо дескриптивну пјесму коју је написао један руски пјесник</dc:title>
  <dc:creator>Aleksandar Licanin</dc:creator>
  <cp:lastModifiedBy>Dragan</cp:lastModifiedBy>
  <cp:revision>9</cp:revision>
  <dcterms:created xsi:type="dcterms:W3CDTF">2020-03-29T11:21:23Z</dcterms:created>
  <dcterms:modified xsi:type="dcterms:W3CDTF">2020-06-22T17:40:27Z</dcterms:modified>
</cp:coreProperties>
</file>