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67C97-3B0F-4243-A888-41438983F3CC}" type="datetimeFigureOut">
              <a:rPr lang="bs-Latn-BA" smtClean="0"/>
              <a:t>26. 5. 2020.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B0B1-3BE9-4DE2-A0BC-7B597C8AFE6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057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BEF1-7C3C-43E5-97C6-BF51EB8CF515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8C69-280F-4935-99A8-17110D8F83CD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67BB-E9F0-48D1-AA18-A267677D968A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0069-183B-4727-A5AF-938416D6B7B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22D9-7245-46AB-99AD-9ADA2B7B4D7E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84DA-ACD7-472E-8078-964BE3303DA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8F59-1A38-46B0-82D0-6BA0AB20331A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3226-DDE5-4BE5-824F-BEE6A753AA7C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C119-C86B-4AE2-BDEA-15DA29DC1E85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7EC-CB26-4851-8179-6955E70DDF29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9054-A56B-4D8A-A15D-0AB3B83DDAD9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4016-2432-4ED6-8855-D801E0EC9E90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68EE-B118-47D4-8898-95605DF88B00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474F-42BB-4CFA-B52F-4ADD2F39B31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2A76-AD85-4020-B394-F11003E30DDB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1D5-E81E-4611-987C-438D63D3A2E0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4FAF-DC7A-4E52-A821-5E1B17F9F710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C98E6B-1646-4161-ADA6-ED074987CD37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8220" y="1879738"/>
            <a:ext cx="9404723" cy="2262772"/>
          </a:xfrm>
        </p:spPr>
        <p:txBody>
          <a:bodyPr/>
          <a:lstStyle/>
          <a:p>
            <a:pPr algn="ctr"/>
            <a:r>
              <a:rPr lang="en-US" sz="4800" dirty="0" err="1"/>
              <a:t>Baze</a:t>
            </a:r>
            <a:r>
              <a:rPr lang="en-US" sz="4800" dirty="0"/>
              <a:t> </a:t>
            </a:r>
            <a:r>
              <a:rPr lang="en-US" sz="4800" dirty="0" err="1"/>
              <a:t>podataka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/>
              <a:t>Microsoft Access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- </a:t>
            </a:r>
            <a:r>
              <a:rPr lang="en-US" sz="4800" i="1" dirty="0" err="1"/>
              <a:t>povezivanje</a:t>
            </a:r>
            <a:r>
              <a:rPr lang="en-US" sz="4800" i="1" dirty="0"/>
              <a:t> </a:t>
            </a:r>
            <a:r>
              <a:rPr lang="en-US" sz="4800" i="1" dirty="0" err="1"/>
              <a:t>tabela</a:t>
            </a:r>
            <a:r>
              <a:rPr lang="en-US" sz="4800" i="1" dirty="0"/>
              <a:t> </a:t>
            </a:r>
            <a:r>
              <a:rPr lang="en-US" sz="4800" dirty="0"/>
              <a:t>-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bs-Latn-B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E4B0E-2EE0-4670-85A2-1520FEF81C9F}"/>
              </a:ext>
            </a:extLst>
          </p:cNvPr>
          <p:cNvSpPr txBox="1"/>
          <p:nvPr/>
        </p:nvSpPr>
        <p:spPr>
          <a:xfrm>
            <a:off x="235527" y="6289963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/>
              <a:t>Nastavnik: Zoran Janković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0E929C-9F02-4D1D-90B4-463CD21E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52" y="413038"/>
            <a:ext cx="2048934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2" y="188684"/>
            <a:ext cx="11269492" cy="6480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492" y="2244436"/>
            <a:ext cx="1717963" cy="8761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2801258" y="486888"/>
            <a:ext cx="812800" cy="244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2017486" y="730993"/>
            <a:ext cx="653143" cy="6188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5" y="1573438"/>
            <a:ext cx="9551529" cy="4856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6" y="3428998"/>
            <a:ext cx="4099378" cy="2973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3886" y="2314979"/>
            <a:ext cx="1188000" cy="1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7" name="Rectangle 16"/>
          <p:cNvSpPr/>
          <p:nvPr/>
        </p:nvSpPr>
        <p:spPr>
          <a:xfrm>
            <a:off x="4229596" y="2987525"/>
            <a:ext cx="1188000" cy="1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0" name="Rectangle 19"/>
          <p:cNvSpPr/>
          <p:nvPr/>
        </p:nvSpPr>
        <p:spPr>
          <a:xfrm>
            <a:off x="7423330" y="3851072"/>
            <a:ext cx="2760473" cy="8108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F26088-B5F9-4814-90A3-5AA224E4E67D}"/>
              </a:ext>
            </a:extLst>
          </p:cNvPr>
          <p:cNvSpPr/>
          <p:nvPr/>
        </p:nvSpPr>
        <p:spPr>
          <a:xfrm>
            <a:off x="7457584" y="5083965"/>
            <a:ext cx="1921821" cy="25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xmlns="" id="{2D4C55C0-ED62-4668-B9D8-AF077E3C9742}"/>
              </a:ext>
            </a:extLst>
          </p:cNvPr>
          <p:cNvSpPr/>
          <p:nvPr/>
        </p:nvSpPr>
        <p:spPr>
          <a:xfrm>
            <a:off x="3843853" y="4130335"/>
            <a:ext cx="2820183" cy="2131920"/>
          </a:xfrm>
          <a:prstGeom prst="wedgeRectCallout">
            <a:avLst>
              <a:gd name="adj1" fmla="val 83063"/>
              <a:gd name="adj2" fmla="val -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/>
              <a:t>Referencijalni integritet zna</a:t>
            </a:r>
            <a:r>
              <a:rPr lang="bs-Latn-BA" sz="1600" b="1"/>
              <a:t>či da se:</a:t>
            </a:r>
          </a:p>
          <a:p>
            <a:endParaRPr lang="bs-Latn-BA" sz="1600" b="1"/>
          </a:p>
          <a:p>
            <a:pPr marL="228600" indent="-228600">
              <a:buAutoNum type="arabicPeriod"/>
            </a:pPr>
            <a:r>
              <a:rPr lang="bs-Latn-BA" sz="1100" b="1"/>
              <a:t>NE MOŽE MIJENJATI</a:t>
            </a:r>
            <a:r>
              <a:rPr lang="bs-Latn-BA" sz="1100"/>
              <a:t> vrijednost primarnog ključa u primarnoj tabeli ako postoji pridruženi zapis u sekundarnoj tabeli</a:t>
            </a:r>
          </a:p>
          <a:p>
            <a:pPr marL="228600" indent="-228600">
              <a:buAutoNum type="arabicPeriod"/>
            </a:pPr>
            <a:r>
              <a:rPr lang="bs-Latn-BA" sz="1100" b="1"/>
              <a:t>NE MOŽE OBRISATI </a:t>
            </a:r>
            <a:r>
              <a:rPr lang="bs-Latn-BA" sz="1100"/>
              <a:t>zapis u primarnoj tabeli ako postoji pridruženi zapis u sekundarnoj tabeli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006313F-B416-4A04-B9AD-B5B664F69DCE}"/>
              </a:ext>
            </a:extLst>
          </p:cNvPr>
          <p:cNvSpPr/>
          <p:nvPr/>
        </p:nvSpPr>
        <p:spPr>
          <a:xfrm>
            <a:off x="7457583" y="5383380"/>
            <a:ext cx="2115907" cy="50480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7EF6903C-7080-4B25-B1A5-537CC63AC9C4}"/>
              </a:ext>
            </a:extLst>
          </p:cNvPr>
          <p:cNvSpPr/>
          <p:nvPr/>
        </p:nvSpPr>
        <p:spPr>
          <a:xfrm>
            <a:off x="7716982" y="730993"/>
            <a:ext cx="3641003" cy="2486968"/>
          </a:xfrm>
          <a:prstGeom prst="wedgeRectCallout">
            <a:avLst>
              <a:gd name="adj1" fmla="val 3189"/>
              <a:gd name="adj2" fmla="val 144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400" b="1"/>
              <a:t>1. Cascade Update Related Fields</a:t>
            </a:r>
          </a:p>
          <a:p>
            <a:r>
              <a:rPr lang="bs-Latn-BA" sz="1400"/>
              <a:t>- prilikom promjena u tabeli sa primarnim ključem automatski će se promijeniti podaci u povezanoj tabeli</a:t>
            </a:r>
          </a:p>
          <a:p>
            <a:endParaRPr lang="bs-Latn-BA" sz="1200"/>
          </a:p>
          <a:p>
            <a:r>
              <a:rPr lang="bs-Latn-BA" sz="1400" b="1"/>
              <a:t>2. Cascade Delete Related Fields</a:t>
            </a:r>
          </a:p>
          <a:p>
            <a:r>
              <a:rPr lang="bs-Latn-BA" sz="1400"/>
              <a:t>- prilikom brisanja podataka u tabeli sa primarnim ključem automatski će se obrisati podaci u povezanoj tabeli</a:t>
            </a:r>
          </a:p>
          <a:p>
            <a:endParaRPr lang="bs-Latn-BA" sz="1200"/>
          </a:p>
          <a:p>
            <a:endParaRPr lang="bs-Latn-BA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3CD52FF-02BB-40C4-862E-7FB6CBD43C7B}"/>
              </a:ext>
            </a:extLst>
          </p:cNvPr>
          <p:cNvSpPr/>
          <p:nvPr/>
        </p:nvSpPr>
        <p:spPr>
          <a:xfrm>
            <a:off x="10437461" y="3938353"/>
            <a:ext cx="812800" cy="244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072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  <p:bldP spid="14" grpId="1" animBg="1"/>
      <p:bldP spid="17" grpId="0" animBg="1"/>
      <p:bldP spid="17" grpId="1" animBg="1"/>
      <p:bldP spid="20" grpId="0" animBg="1"/>
      <p:bldP spid="11" grpId="0" animBg="1"/>
      <p:bldP spid="2" grpId="0" animBg="1"/>
      <p:bldP spid="2" grpId="1" animBg="1"/>
      <p:bldP spid="16" grpId="0" animBg="1"/>
      <p:bldP spid="18" grpId="0" animBg="1"/>
      <p:bldP spid="18" grpId="1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04CEE2-199E-4C25-8EA5-4A59D9FB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6" y="377460"/>
            <a:ext cx="11426507" cy="61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0DF589-EABC-4717-88EC-77F1C59D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320760"/>
            <a:ext cx="11623964" cy="6216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882B01-8B45-4E48-90E4-31CE4AC06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2488190"/>
            <a:ext cx="1476375" cy="523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5F4560-5237-47ED-A897-672965D2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005" y="3835112"/>
            <a:ext cx="3390900" cy="245745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48172D-053E-4D7B-BA55-69C80CE0EF7F}"/>
              </a:ext>
            </a:extLst>
          </p:cNvPr>
          <p:cNvSpPr/>
          <p:nvPr/>
        </p:nvSpPr>
        <p:spPr>
          <a:xfrm>
            <a:off x="4748211" y="2488190"/>
            <a:ext cx="1476375" cy="241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3D9B0A-E1C3-40C6-A92F-ABA764809CD5}"/>
              </a:ext>
            </a:extLst>
          </p:cNvPr>
          <p:cNvSpPr/>
          <p:nvPr/>
        </p:nvSpPr>
        <p:spPr>
          <a:xfrm>
            <a:off x="8085860" y="5203681"/>
            <a:ext cx="2360467" cy="241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99A11F-ADCC-4A39-8C5D-DE27A0B097BE}"/>
              </a:ext>
            </a:extLst>
          </p:cNvPr>
          <p:cNvSpPr/>
          <p:nvPr/>
        </p:nvSpPr>
        <p:spPr>
          <a:xfrm>
            <a:off x="10626437" y="4225636"/>
            <a:ext cx="692728" cy="26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C935A7-4168-4BDA-93FE-E9F3EFD74FD9}"/>
              </a:ext>
            </a:extLst>
          </p:cNvPr>
          <p:cNvSpPr/>
          <p:nvPr/>
        </p:nvSpPr>
        <p:spPr>
          <a:xfrm>
            <a:off x="4748210" y="2729345"/>
            <a:ext cx="1476375" cy="241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3B94F2-5CED-4C81-8790-96DB9E876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387" y="3037985"/>
            <a:ext cx="5229225" cy="11049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43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B9453-C4BE-44ED-B880-E3DBABA7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4" y="122450"/>
            <a:ext cx="11199525" cy="5102956"/>
          </a:xfrm>
        </p:spPr>
        <p:txBody>
          <a:bodyPr/>
          <a:lstStyle/>
          <a:p>
            <a:r>
              <a:rPr lang="bs-Latn-BA" sz="3600" b="1"/>
              <a:t>ZADATAK: </a:t>
            </a:r>
            <a:br>
              <a:rPr lang="bs-Latn-BA" sz="3600" b="1"/>
            </a:br>
            <a:r>
              <a:rPr lang="bs-Latn-BA" sz="3600" b="1"/>
              <a:t/>
            </a:r>
            <a:br>
              <a:rPr lang="bs-Latn-BA" sz="3600" b="1"/>
            </a:br>
            <a:r>
              <a:rPr lang="bs-Latn-BA" sz="2800"/>
              <a:t>Kreirati veze među tabelama:</a:t>
            </a:r>
            <a:br>
              <a:rPr lang="bs-Latn-BA" sz="2800"/>
            </a:br>
            <a:r>
              <a:rPr lang="bs-Latn-BA" sz="2800"/>
              <a:t>1. Učenici – Dnevnik </a:t>
            </a:r>
            <a:br>
              <a:rPr lang="bs-Latn-BA" sz="2800"/>
            </a:br>
            <a:r>
              <a:rPr lang="bs-Latn-BA" sz="2800"/>
              <a:t>2. Predmeti – Dnevnik</a:t>
            </a:r>
            <a:br>
              <a:rPr lang="bs-Latn-BA" sz="2800"/>
            </a:br>
            <a:r>
              <a:rPr lang="bs-Latn-BA" sz="2800"/>
              <a:t>3. Nastavnici - Dnevnik</a:t>
            </a:r>
            <a:r>
              <a:rPr lang="bs-Latn-BA"/>
              <a:t/>
            </a:r>
            <a:br>
              <a:rPr lang="bs-Latn-BA"/>
            </a:br>
            <a:endParaRPr lang="bs-Latn-B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A35F5B-2FC6-4912-9726-7DF26650E76A}"/>
              </a:ext>
            </a:extLst>
          </p:cNvPr>
          <p:cNvSpPr/>
          <p:nvPr/>
        </p:nvSpPr>
        <p:spPr>
          <a:xfrm>
            <a:off x="105784" y="1717706"/>
            <a:ext cx="3579525" cy="3740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A2658B-1AD2-4910-91AE-D974C55C4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5" t="20965" r="21832" b="10783"/>
          <a:stretch/>
        </p:blipFill>
        <p:spPr>
          <a:xfrm>
            <a:off x="5277972" y="2091779"/>
            <a:ext cx="6457442" cy="387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32125E-983C-4A37-AFDE-70FADB9C86D3}"/>
              </a:ext>
            </a:extLst>
          </p:cNvPr>
          <p:cNvSpPr/>
          <p:nvPr/>
        </p:nvSpPr>
        <p:spPr>
          <a:xfrm>
            <a:off x="5791199" y="2632363"/>
            <a:ext cx="1330037" cy="12746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2DC82-805F-4193-81E5-7B5AB6818EBA}"/>
              </a:ext>
            </a:extLst>
          </p:cNvPr>
          <p:cNvSpPr/>
          <p:nvPr/>
        </p:nvSpPr>
        <p:spPr>
          <a:xfrm>
            <a:off x="7869381" y="3532908"/>
            <a:ext cx="1330037" cy="12746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811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522</TotalTime>
  <Words>90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Baze podataka Microsoft Access - povezivanje tabela -   </vt:lpstr>
      <vt:lpstr>PowerPoint Presentation</vt:lpstr>
      <vt:lpstr>PowerPoint Presentation</vt:lpstr>
      <vt:lpstr>PowerPoint Presentation</vt:lpstr>
      <vt:lpstr>ZADATAK:   Kreirati veze među tabelama: 1. Učenici – Dnevnik  2. Predmeti – Dnevnik 3. Nastavnici - Dnevnik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 Microsoft Access - povezivanje tabela -</dc:title>
  <dc:creator>Zoka</dc:creator>
  <cp:lastModifiedBy>Dragan</cp:lastModifiedBy>
  <cp:revision>45</cp:revision>
  <dcterms:created xsi:type="dcterms:W3CDTF">2020-04-05T17:45:54Z</dcterms:created>
  <dcterms:modified xsi:type="dcterms:W3CDTF">2020-05-26T19:14:35Z</dcterms:modified>
</cp:coreProperties>
</file>