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3E1A"/>
    <a:srgbClr val="38CF0F"/>
    <a:srgbClr val="324C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08F5C9-AABF-4903-8FDA-33730C3B3E43}"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3375254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08F5C9-AABF-4903-8FDA-33730C3B3E43}"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1864366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08F5C9-AABF-4903-8FDA-33730C3B3E43}"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112988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08F5C9-AABF-4903-8FDA-33730C3B3E43}"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215446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08F5C9-AABF-4903-8FDA-33730C3B3E43}"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321736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08F5C9-AABF-4903-8FDA-33730C3B3E43}"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205039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08F5C9-AABF-4903-8FDA-33730C3B3E43}" type="datetimeFigureOut">
              <a:rPr lang="en-US" smtClean="0"/>
              <a:pPr/>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79450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08F5C9-AABF-4903-8FDA-33730C3B3E43}" type="datetimeFigureOut">
              <a:rPr lang="en-US" smtClean="0"/>
              <a:pPr/>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393472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8F5C9-AABF-4903-8FDA-33730C3B3E43}" type="datetimeFigureOut">
              <a:rPr lang="en-US" smtClean="0"/>
              <a:pPr/>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221197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08F5C9-AABF-4903-8FDA-33730C3B3E43}"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183750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08F5C9-AABF-4903-8FDA-33730C3B3E43}"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0C33F-F5F8-40A2-8A4D-43A138C08F84}" type="slidenum">
              <a:rPr lang="en-US" smtClean="0"/>
              <a:pPr/>
              <a:t>‹#›</a:t>
            </a:fld>
            <a:endParaRPr lang="en-US"/>
          </a:p>
        </p:txBody>
      </p:sp>
    </p:spTree>
    <p:extLst>
      <p:ext uri="{BB962C8B-B14F-4D97-AF65-F5344CB8AC3E}">
        <p14:creationId xmlns:p14="http://schemas.microsoft.com/office/powerpoint/2010/main" val="393651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08F5C9-AABF-4903-8FDA-33730C3B3E43}" type="datetimeFigureOut">
              <a:rPr lang="en-US" smtClean="0"/>
              <a:pPr/>
              <a:t>5/25/2020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0C33F-F5F8-40A2-8A4D-43A138C08F84}" type="slidenum">
              <a:rPr lang="en-US" smtClean="0"/>
              <a:pPr/>
              <a:t>‹#›</a:t>
            </a:fld>
            <a:endParaRPr lang="en-US"/>
          </a:p>
        </p:txBody>
      </p:sp>
    </p:spTree>
    <p:extLst>
      <p:ext uri="{BB962C8B-B14F-4D97-AF65-F5344CB8AC3E}">
        <p14:creationId xmlns:p14="http://schemas.microsoft.com/office/powerpoint/2010/main" val="1783145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24C2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24792" y="382137"/>
            <a:ext cx="10629008" cy="5794826"/>
          </a:xfrm>
        </p:spPr>
        <p:txBody>
          <a:bodyPr>
            <a:normAutofit/>
          </a:bodyPr>
          <a:lstStyle/>
          <a:p>
            <a:pPr marL="0" indent="0">
              <a:buNone/>
            </a:pPr>
            <a:r>
              <a:rPr lang="sr-Cyrl-RS" sz="4000" dirty="0" smtClean="0">
                <a:solidFill>
                  <a:schemeClr val="bg1"/>
                </a:solidFill>
              </a:rPr>
              <a:t>СРПСКИ ЈЕЗИК</a:t>
            </a:r>
            <a:endParaRPr lang="sr-Cyrl-RS" sz="4000" dirty="0">
              <a:solidFill>
                <a:schemeClr val="bg1"/>
              </a:solidFill>
            </a:endParaRPr>
          </a:p>
          <a:p>
            <a:pPr marL="0" indent="0" algn="ctr">
              <a:buNone/>
            </a:pPr>
            <a:endParaRPr lang="sr-Cyrl-RS" sz="4800" dirty="0" smtClean="0">
              <a:solidFill>
                <a:schemeClr val="bg1"/>
              </a:solidFill>
            </a:endParaRPr>
          </a:p>
          <a:p>
            <a:pPr marL="0" indent="0" algn="ctr">
              <a:buNone/>
            </a:pPr>
            <a:r>
              <a:rPr lang="sr-Cyrl-RS" sz="4800" dirty="0" smtClean="0">
                <a:solidFill>
                  <a:schemeClr val="bg1"/>
                </a:solidFill>
              </a:rPr>
              <a:t>„</a:t>
            </a:r>
            <a:r>
              <a:rPr lang="sr-Cyrl-RS" sz="4800" dirty="0">
                <a:solidFill>
                  <a:schemeClr val="bg1"/>
                </a:solidFill>
              </a:rPr>
              <a:t>Башта сљезове боје“ </a:t>
            </a:r>
          </a:p>
          <a:p>
            <a:pPr marL="0" indent="0" algn="ctr">
              <a:buNone/>
            </a:pPr>
            <a:r>
              <a:rPr lang="sr-Cyrl-RS" sz="4000" dirty="0">
                <a:solidFill>
                  <a:schemeClr val="bg1"/>
                </a:solidFill>
                <a:latin typeface="+mj-lt"/>
              </a:rPr>
              <a:t>                                 </a:t>
            </a:r>
            <a:r>
              <a:rPr lang="sr-Cyrl-RS" sz="4000" dirty="0" smtClean="0">
                <a:solidFill>
                  <a:schemeClr val="bg1"/>
                </a:solidFill>
              </a:rPr>
              <a:t>Бранко Ћопић </a:t>
            </a:r>
          </a:p>
          <a:p>
            <a:pPr marL="0" indent="0" algn="ctr">
              <a:buNone/>
            </a:pPr>
            <a:endParaRPr lang="sr-Cyrl-RS" sz="4000" dirty="0">
              <a:solidFill>
                <a:schemeClr val="bg1"/>
              </a:solidFill>
            </a:endParaRPr>
          </a:p>
          <a:p>
            <a:pPr marL="0" indent="0" algn="ctr">
              <a:buNone/>
            </a:pPr>
            <a:endParaRPr lang="sr-Cyrl-RS" sz="4000" dirty="0" smtClean="0">
              <a:solidFill>
                <a:schemeClr val="bg1"/>
              </a:solidFill>
            </a:endParaRPr>
          </a:p>
          <a:p>
            <a:pPr marL="0" indent="0" algn="ctr">
              <a:buNone/>
            </a:pPr>
            <a:endParaRPr lang="sr-Cyrl-RS" sz="4000" dirty="0">
              <a:solidFill>
                <a:schemeClr val="bg1"/>
              </a:solidFill>
            </a:endParaRPr>
          </a:p>
          <a:p>
            <a:pPr marL="0" indent="0" algn="ctr">
              <a:buNone/>
            </a:pPr>
            <a:r>
              <a:rPr lang="sr-Cyrl-RS" sz="4000" dirty="0" smtClean="0">
                <a:solidFill>
                  <a:schemeClr val="bg1"/>
                </a:solidFill>
              </a:rPr>
              <a:t>                                                         </a:t>
            </a:r>
            <a:r>
              <a:rPr lang="sr-Cyrl-RS" sz="2400" dirty="0" smtClean="0">
                <a:solidFill>
                  <a:schemeClr val="bg1"/>
                </a:solidFill>
              </a:rPr>
              <a:t>Славица Пресељ</a:t>
            </a:r>
            <a:endParaRPr lang="sr-Cyrl-RS" sz="4000" dirty="0" smtClean="0">
              <a:solidFill>
                <a:schemeClr val="bg1"/>
              </a:solidFill>
            </a:endParaRPr>
          </a:p>
        </p:txBody>
      </p:sp>
      <p:pic>
        <p:nvPicPr>
          <p:cNvPr id="4" name="Picture 3"/>
          <p:cNvPicPr>
            <a:picLocks noChangeAspect="1"/>
          </p:cNvPicPr>
          <p:nvPr/>
        </p:nvPicPr>
        <p:blipFill>
          <a:blip r:embed="rId2" cstate="print"/>
          <a:stretch>
            <a:fillRect/>
          </a:stretch>
        </p:blipFill>
        <p:spPr>
          <a:xfrm>
            <a:off x="724792" y="4219380"/>
            <a:ext cx="3017782" cy="2267909"/>
          </a:xfrm>
          <a:prstGeom prst="rect">
            <a:avLst/>
          </a:prstGeom>
        </p:spPr>
      </p:pic>
      <p:sp>
        <p:nvSpPr>
          <p:cNvPr id="2" name="Rectangle 1"/>
          <p:cNvSpPr/>
          <p:nvPr/>
        </p:nvSpPr>
        <p:spPr>
          <a:xfrm>
            <a:off x="7533564" y="5431809"/>
            <a:ext cx="3820236" cy="504967"/>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5976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93E1A"/>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0350" y="532262"/>
            <a:ext cx="10780594" cy="5453632"/>
          </a:xfrm>
        </p:spPr>
        <p:txBody>
          <a:bodyPr>
            <a:noAutofit/>
          </a:bodyPr>
          <a:lstStyle/>
          <a:p>
            <a:pPr marL="0" indent="0">
              <a:buNone/>
            </a:pPr>
            <a:r>
              <a:rPr lang="sr-Cyrl-RS" dirty="0">
                <a:solidFill>
                  <a:schemeClr val="bg1"/>
                </a:solidFill>
              </a:rPr>
              <a:t>4. Овај текст је опис:</a:t>
            </a:r>
          </a:p>
          <a:p>
            <a:pPr marL="0" indent="0">
              <a:buNone/>
            </a:pPr>
            <a:r>
              <a:rPr lang="sr-Cyrl-RS" dirty="0">
                <a:solidFill>
                  <a:schemeClr val="bg1"/>
                </a:solidFill>
              </a:rPr>
              <a:t>  а) природе</a:t>
            </a:r>
          </a:p>
          <a:p>
            <a:pPr marL="0" indent="0">
              <a:buNone/>
            </a:pPr>
            <a:r>
              <a:rPr lang="sr-Cyrl-RS" dirty="0">
                <a:solidFill>
                  <a:schemeClr val="bg1"/>
                </a:solidFill>
              </a:rPr>
              <a:t>  б) доживљаја</a:t>
            </a:r>
          </a:p>
          <a:p>
            <a:pPr marL="0" indent="0">
              <a:buNone/>
            </a:pPr>
            <a:r>
              <a:rPr lang="sr-Cyrl-RS" dirty="0">
                <a:solidFill>
                  <a:schemeClr val="bg1"/>
                </a:solidFill>
              </a:rPr>
              <a:t>  в) догађаја</a:t>
            </a:r>
          </a:p>
          <a:p>
            <a:pPr marL="0" indent="0">
              <a:buNone/>
            </a:pPr>
            <a:endParaRPr lang="sr-Cyrl-RS" dirty="0">
              <a:solidFill>
                <a:schemeClr val="bg1"/>
              </a:solidFill>
            </a:endParaRPr>
          </a:p>
          <a:p>
            <a:pPr marL="0" indent="0">
              <a:buNone/>
            </a:pPr>
            <a:r>
              <a:rPr lang="sr-Cyrl-RS" dirty="0">
                <a:solidFill>
                  <a:schemeClr val="bg1"/>
                </a:solidFill>
              </a:rPr>
              <a:t>5. Ко приповиједа ову причу?</a:t>
            </a:r>
          </a:p>
          <a:p>
            <a:r>
              <a:rPr lang="sr-Cyrl-RS" dirty="0">
                <a:solidFill>
                  <a:schemeClr val="bg1"/>
                </a:solidFill>
              </a:rPr>
              <a:t>Ову причу приповиједа Бранко Ћопић.</a:t>
            </a:r>
          </a:p>
          <a:p>
            <a:pPr>
              <a:buNone/>
            </a:pPr>
            <a:endParaRPr lang="sr-Cyrl-RS" dirty="0">
              <a:solidFill>
                <a:schemeClr val="bg1"/>
              </a:solidFill>
            </a:endParaRPr>
          </a:p>
          <a:p>
            <a:pPr marL="0" indent="0">
              <a:buNone/>
            </a:pPr>
            <a:r>
              <a:rPr lang="sr-Cyrl-RS" dirty="0">
                <a:solidFill>
                  <a:schemeClr val="bg1"/>
                </a:solidFill>
              </a:rPr>
              <a:t>6. Лице коме је посвећена ова прича </a:t>
            </a:r>
            <a:r>
              <a:rPr lang="sr-Cyrl-RS" dirty="0" smtClean="0">
                <a:solidFill>
                  <a:schemeClr val="bg1"/>
                </a:solidFill>
              </a:rPr>
              <a:t>је ( опис лица ):</a:t>
            </a:r>
            <a:endParaRPr lang="sr-Cyrl-RS" dirty="0">
              <a:solidFill>
                <a:schemeClr val="bg1"/>
              </a:solidFill>
            </a:endParaRPr>
          </a:p>
          <a:p>
            <a:pPr marL="0" indent="0">
              <a:buNone/>
            </a:pPr>
            <a:r>
              <a:rPr lang="sr-Cyrl-RS" dirty="0" smtClean="0">
                <a:solidFill>
                  <a:schemeClr val="bg1"/>
                </a:solidFill>
              </a:rPr>
              <a:t>                                                           </a:t>
            </a:r>
            <a:endParaRPr lang="sr-Cyrl-RS" dirty="0">
              <a:solidFill>
                <a:schemeClr val="bg1"/>
              </a:solidFill>
            </a:endParaRPr>
          </a:p>
          <a:p>
            <a:pPr marL="0" indent="0">
              <a:buNone/>
            </a:pPr>
            <a:endParaRPr lang="sr-Cyrl-RS" dirty="0">
              <a:solidFill>
                <a:schemeClr val="bg1"/>
              </a:solidFill>
            </a:endParaRPr>
          </a:p>
          <a:p>
            <a:pPr marL="0" indent="0">
              <a:buNone/>
            </a:pPr>
            <a:r>
              <a:rPr lang="sr-Cyrl-RS" dirty="0">
                <a:solidFill>
                  <a:schemeClr val="bg1"/>
                </a:solidFill>
              </a:rPr>
              <a:t> </a:t>
            </a:r>
          </a:p>
          <a:p>
            <a:pPr marL="0" indent="0">
              <a:buNone/>
            </a:pPr>
            <a:endParaRPr lang="sr-Cyrl-RS" dirty="0"/>
          </a:p>
          <a:p>
            <a:pPr marL="0" indent="0">
              <a:buNone/>
            </a:pPr>
            <a:endParaRPr lang="sr-Cyrl-RS" dirty="0"/>
          </a:p>
          <a:p>
            <a:pPr marL="0" indent="0">
              <a:buNone/>
            </a:pPr>
            <a:endParaRPr lang="sr-Cyrl-RS" dirty="0"/>
          </a:p>
        </p:txBody>
      </p:sp>
      <p:sp>
        <p:nvSpPr>
          <p:cNvPr id="4" name="Flowchart: Connector 3"/>
          <p:cNvSpPr/>
          <p:nvPr/>
        </p:nvSpPr>
        <p:spPr>
          <a:xfrm>
            <a:off x="764276" y="2088109"/>
            <a:ext cx="457200" cy="457200"/>
          </a:xfrm>
          <a:prstGeom prst="flowChartConnector">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50877" y="5186148"/>
            <a:ext cx="1269241" cy="464024"/>
          </a:xfrm>
          <a:prstGeom prst="rect">
            <a:avLst/>
          </a:prstGeom>
          <a:solidFill>
            <a:srgbClr val="293E1A"/>
          </a:solidFill>
          <a:ln>
            <a:solidFill>
              <a:srgbClr val="293E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2800" dirty="0" smtClean="0">
                <a:solidFill>
                  <a:schemeClr val="bg1"/>
                </a:solidFill>
              </a:rPr>
              <a:t> младо</a:t>
            </a:r>
            <a:r>
              <a:rPr lang="en-US" sz="2800" dirty="0" smtClean="0">
                <a:solidFill>
                  <a:schemeClr val="bg1"/>
                </a:solidFill>
              </a:rPr>
              <a:t> </a:t>
            </a:r>
            <a:endParaRPr lang="en-US" sz="2800" dirty="0"/>
          </a:p>
        </p:txBody>
      </p:sp>
      <p:sp>
        <p:nvSpPr>
          <p:cNvPr id="6" name="Rectangle 5"/>
          <p:cNvSpPr/>
          <p:nvPr/>
        </p:nvSpPr>
        <p:spPr>
          <a:xfrm>
            <a:off x="1037230" y="5816221"/>
            <a:ext cx="1312459" cy="464024"/>
          </a:xfrm>
          <a:prstGeom prst="rect">
            <a:avLst/>
          </a:prstGeom>
          <a:solidFill>
            <a:srgbClr val="293E1A"/>
          </a:solidFill>
          <a:ln>
            <a:solidFill>
              <a:srgbClr val="293E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2800" dirty="0" smtClean="0">
                <a:solidFill>
                  <a:schemeClr val="bg1"/>
                </a:solidFill>
              </a:rPr>
              <a:t>добро</a:t>
            </a:r>
            <a:r>
              <a:rPr lang="en-US" sz="2800" dirty="0" smtClean="0">
                <a:solidFill>
                  <a:schemeClr val="bg1"/>
                </a:solidFill>
              </a:rPr>
              <a:t> </a:t>
            </a:r>
            <a:endParaRPr lang="en-US" sz="2800" dirty="0"/>
          </a:p>
        </p:txBody>
      </p:sp>
      <p:sp>
        <p:nvSpPr>
          <p:cNvPr id="7" name="Rectangle 6"/>
          <p:cNvSpPr/>
          <p:nvPr/>
        </p:nvSpPr>
        <p:spPr>
          <a:xfrm>
            <a:off x="2743200" y="5202072"/>
            <a:ext cx="1310185" cy="464024"/>
          </a:xfrm>
          <a:prstGeom prst="rect">
            <a:avLst/>
          </a:prstGeom>
          <a:solidFill>
            <a:srgbClr val="293E1A"/>
          </a:solidFill>
          <a:ln>
            <a:solidFill>
              <a:srgbClr val="293E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2800" dirty="0" smtClean="0">
                <a:solidFill>
                  <a:schemeClr val="bg1"/>
                </a:solidFill>
              </a:rPr>
              <a:t> старо</a:t>
            </a:r>
            <a:r>
              <a:rPr lang="en-US" sz="2800" dirty="0" smtClean="0">
                <a:solidFill>
                  <a:schemeClr val="bg1"/>
                </a:solidFill>
              </a:rPr>
              <a:t> </a:t>
            </a:r>
            <a:endParaRPr lang="en-US" sz="2800" dirty="0"/>
          </a:p>
        </p:txBody>
      </p:sp>
      <p:sp>
        <p:nvSpPr>
          <p:cNvPr id="8" name="Rectangle 7"/>
          <p:cNvSpPr/>
          <p:nvPr/>
        </p:nvSpPr>
        <p:spPr>
          <a:xfrm>
            <a:off x="2702256" y="5823045"/>
            <a:ext cx="1323833" cy="464024"/>
          </a:xfrm>
          <a:prstGeom prst="rect">
            <a:avLst/>
          </a:prstGeom>
          <a:solidFill>
            <a:srgbClr val="293E1A"/>
          </a:solidFill>
          <a:ln>
            <a:solidFill>
              <a:srgbClr val="293E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2800" dirty="0" smtClean="0">
                <a:solidFill>
                  <a:schemeClr val="bg1"/>
                </a:solidFill>
              </a:rPr>
              <a:t>зло</a:t>
            </a:r>
            <a:r>
              <a:rPr lang="en-US" sz="2800" dirty="0" smtClean="0">
                <a:solidFill>
                  <a:schemeClr val="bg1"/>
                </a:solidFill>
              </a:rPr>
              <a:t> </a:t>
            </a:r>
            <a:endParaRPr lang="en-US" sz="2800" dirty="0"/>
          </a:p>
        </p:txBody>
      </p:sp>
    </p:spTree>
    <p:extLst>
      <p:ext uri="{BB962C8B-B14F-4D97-AF65-F5344CB8AC3E}">
        <p14:creationId xmlns:p14="http://schemas.microsoft.com/office/powerpoint/2010/main" val="372924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linds(horizont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linds(horizontal)">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linds(horizontal)">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xit" presetSubtype="10" fill="hold" grpId="1" nodeType="clickEffect">
                                  <p:stCondLst>
                                    <p:cond delay="0"/>
                                  </p:stCondLst>
                                  <p:childTnLst>
                                    <p:animEffect transition="out" filter="blinds(horizontal)">
                                      <p:cBhvr>
                                        <p:cTn id="61" dur="500"/>
                                        <p:tgtEl>
                                          <p:spTgt spid="5"/>
                                        </p:tgtEl>
                                      </p:cBhvr>
                                    </p:animEffect>
                                    <p:set>
                                      <p:cBhvr>
                                        <p:cTn id="62" dur="1" fill="hold">
                                          <p:stCondLst>
                                            <p:cond delay="499"/>
                                          </p:stCondLst>
                                        </p:cTn>
                                        <p:tgtEl>
                                          <p:spTgt spid="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3" presetClass="exit" presetSubtype="10" fill="hold" grpId="1" nodeType="clickEffect">
                                  <p:stCondLst>
                                    <p:cond delay="0"/>
                                  </p:stCondLst>
                                  <p:childTnLst>
                                    <p:animEffect transition="out" filter="blinds(horizontal)">
                                      <p:cBhvr>
                                        <p:cTn id="66" dur="500"/>
                                        <p:tgtEl>
                                          <p:spTgt spid="8"/>
                                        </p:tgtEl>
                                      </p:cBhvr>
                                    </p:animEffect>
                                    <p:set>
                                      <p:cBhvr>
                                        <p:cTn id="67" dur="1" fill="hold">
                                          <p:stCondLst>
                                            <p:cond delay="499"/>
                                          </p:stCondLst>
                                        </p:cTn>
                                        <p:tgtEl>
                                          <p:spTgt spid="8"/>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6" presetClass="emph" presetSubtype="0" fill="hold" grpId="1" nodeType="clickEffect">
                                  <p:stCondLst>
                                    <p:cond delay="0"/>
                                  </p:stCondLst>
                                  <p:childTnLst>
                                    <p:animScale>
                                      <p:cBhvr>
                                        <p:cTn id="71" dur="2000" fill="hold"/>
                                        <p:tgtEl>
                                          <p:spTgt spid="7"/>
                                        </p:tgtEl>
                                      </p:cBhvr>
                                      <p:by x="150000" y="150000"/>
                                    </p:animScale>
                                  </p:childTnLst>
                                </p:cTn>
                              </p:par>
                            </p:childTnLst>
                          </p:cTn>
                        </p:par>
                      </p:childTnLst>
                    </p:cTn>
                  </p:par>
                  <p:par>
                    <p:cTn id="72" fill="hold">
                      <p:stCondLst>
                        <p:cond delay="indefinite"/>
                      </p:stCondLst>
                      <p:childTnLst>
                        <p:par>
                          <p:cTn id="73" fill="hold">
                            <p:stCondLst>
                              <p:cond delay="0"/>
                            </p:stCondLst>
                            <p:childTnLst>
                              <p:par>
                                <p:cTn id="74" presetID="6" presetClass="emph" presetSubtype="0" fill="hold" grpId="1" nodeType="clickEffect">
                                  <p:stCondLst>
                                    <p:cond delay="0"/>
                                  </p:stCondLst>
                                  <p:childTnLst>
                                    <p:animScale>
                                      <p:cBhvr>
                                        <p:cTn id="75"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P spid="7" grpId="0" animBg="1"/>
      <p:bldP spid="7" grpId="1" animBg="1"/>
      <p:bldP spid="8" grpId="0" animBg="1"/>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24C2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31" y="392610"/>
            <a:ext cx="10515600" cy="4351338"/>
          </a:xfrm>
        </p:spPr>
        <p:txBody>
          <a:bodyPr>
            <a:normAutofit fontScale="25000" lnSpcReduction="20000"/>
          </a:bodyPr>
          <a:lstStyle/>
          <a:p>
            <a:pPr marL="0" indent="0">
              <a:buNone/>
            </a:pPr>
            <a:r>
              <a:rPr lang="sr-Cyrl-RS" sz="11200" dirty="0">
                <a:solidFill>
                  <a:schemeClr val="bg1"/>
                </a:solidFill>
              </a:rPr>
              <a:t>7. Одреди мјесто дешавања радње у причи!</a:t>
            </a:r>
          </a:p>
          <a:p>
            <a:pPr marL="0" indent="0">
              <a:buNone/>
            </a:pPr>
            <a:r>
              <a:rPr lang="sr-Cyrl-RS" sz="11200" dirty="0">
                <a:solidFill>
                  <a:schemeClr val="bg1"/>
                </a:solidFill>
              </a:rPr>
              <a:t>  а) град</a:t>
            </a:r>
          </a:p>
          <a:p>
            <a:pPr marL="0" indent="0">
              <a:buNone/>
            </a:pPr>
            <a:r>
              <a:rPr lang="sr-Cyrl-RS" sz="11200" dirty="0">
                <a:solidFill>
                  <a:schemeClr val="bg1"/>
                </a:solidFill>
              </a:rPr>
              <a:t>  б) село</a:t>
            </a:r>
          </a:p>
          <a:p>
            <a:pPr marL="0" indent="0">
              <a:buNone/>
            </a:pPr>
            <a:r>
              <a:rPr lang="sr-Cyrl-RS" sz="11200" dirty="0">
                <a:solidFill>
                  <a:schemeClr val="bg1"/>
                </a:solidFill>
              </a:rPr>
              <a:t>  в) школа</a:t>
            </a:r>
          </a:p>
          <a:p>
            <a:pPr marL="0" indent="0">
              <a:buNone/>
            </a:pPr>
            <a:endParaRPr lang="sr-Cyrl-RS" sz="11200" dirty="0">
              <a:solidFill>
                <a:schemeClr val="bg1"/>
              </a:solidFill>
            </a:endParaRPr>
          </a:p>
          <a:p>
            <a:pPr marL="0" indent="0">
              <a:buNone/>
            </a:pPr>
            <a:r>
              <a:rPr lang="sr-Cyrl-RS" sz="11200" dirty="0">
                <a:solidFill>
                  <a:schemeClr val="bg1"/>
                </a:solidFill>
              </a:rPr>
              <a:t>8. Вријеме дешавања радње у причи је:</a:t>
            </a:r>
          </a:p>
          <a:p>
            <a:pPr marL="0" indent="0">
              <a:buNone/>
            </a:pPr>
            <a:r>
              <a:rPr lang="sr-Cyrl-RS" sz="11200" dirty="0">
                <a:solidFill>
                  <a:schemeClr val="bg1"/>
                </a:solidFill>
              </a:rPr>
              <a:t>  а) зима </a:t>
            </a:r>
          </a:p>
          <a:p>
            <a:pPr marL="0" indent="0">
              <a:buNone/>
            </a:pPr>
            <a:r>
              <a:rPr lang="sr-Cyrl-RS" sz="11200" dirty="0">
                <a:solidFill>
                  <a:schemeClr val="bg1"/>
                </a:solidFill>
              </a:rPr>
              <a:t>  б) прољеће</a:t>
            </a:r>
          </a:p>
          <a:p>
            <a:pPr marL="0" indent="0">
              <a:buNone/>
            </a:pPr>
            <a:r>
              <a:rPr lang="sr-Cyrl-RS" sz="11200" dirty="0">
                <a:solidFill>
                  <a:schemeClr val="bg1"/>
                </a:solidFill>
              </a:rPr>
              <a:t>  в) љето</a:t>
            </a:r>
          </a:p>
          <a:p>
            <a:pPr marL="0" indent="0">
              <a:buNone/>
            </a:pPr>
            <a:r>
              <a:rPr lang="sr-Cyrl-RS" sz="11200" dirty="0">
                <a:solidFill>
                  <a:schemeClr val="bg1"/>
                </a:solidFill>
              </a:rPr>
              <a:t>  г) јесен</a:t>
            </a:r>
          </a:p>
          <a:p>
            <a:pPr marL="0" indent="0">
              <a:buNone/>
            </a:pPr>
            <a:endParaRPr lang="sr-Latn-RS" sz="11200" dirty="0">
              <a:solidFill>
                <a:schemeClr val="bg1"/>
              </a:solidFill>
            </a:endParaRPr>
          </a:p>
          <a:p>
            <a:pPr marL="0" indent="0">
              <a:buNone/>
            </a:pPr>
            <a:r>
              <a:rPr lang="sr-Latn-RS" sz="11200" dirty="0">
                <a:solidFill>
                  <a:schemeClr val="bg1"/>
                </a:solidFill>
              </a:rPr>
              <a:t>9. </a:t>
            </a:r>
            <a:r>
              <a:rPr lang="sr-Cyrl-RS" sz="11200" dirty="0">
                <a:solidFill>
                  <a:schemeClr val="bg1"/>
                </a:solidFill>
              </a:rPr>
              <a:t>Пишчева порука:</a:t>
            </a:r>
          </a:p>
          <a:p>
            <a:pPr marL="0" indent="0">
              <a:buNone/>
            </a:pPr>
            <a:r>
              <a:rPr lang="sr-Cyrl-RS" sz="11200" dirty="0">
                <a:solidFill>
                  <a:srgbClr val="FFFF00"/>
                </a:solidFill>
              </a:rPr>
              <a:t>   </a:t>
            </a:r>
            <a:r>
              <a:rPr lang="en-US" sz="11200" dirty="0" smtClean="0">
                <a:solidFill>
                  <a:srgbClr val="FFFF00"/>
                </a:solidFill>
              </a:rPr>
              <a:t>                  </a:t>
            </a:r>
            <a:r>
              <a:rPr lang="sr-Cyrl-RS" sz="11200" dirty="0" smtClean="0">
                <a:solidFill>
                  <a:srgbClr val="FFFF00"/>
                </a:solidFill>
              </a:rPr>
              <a:t>Дјетињство </a:t>
            </a:r>
            <a:r>
              <a:rPr lang="sr-Cyrl-RS" sz="11200" dirty="0">
                <a:solidFill>
                  <a:srgbClr val="FFFF00"/>
                </a:solidFill>
              </a:rPr>
              <a:t>је најљепши дио живота.</a:t>
            </a:r>
          </a:p>
          <a:p>
            <a:pPr marL="0" indent="0">
              <a:buNone/>
            </a:pPr>
            <a:endParaRPr lang="sr-Cyrl-RS" sz="4500" dirty="0">
              <a:solidFill>
                <a:srgbClr val="FF0000"/>
              </a:solidFill>
            </a:endParaRPr>
          </a:p>
          <a:p>
            <a:pPr marL="0" indent="0">
              <a:buNone/>
            </a:pPr>
            <a:endParaRPr lang="sr-Cyrl-RS" sz="4000" dirty="0">
              <a:solidFill>
                <a:schemeClr val="bg1"/>
              </a:solidFill>
              <a:latin typeface="+mj-lt"/>
            </a:endParaRPr>
          </a:p>
          <a:p>
            <a:endParaRPr lang="en-US" dirty="0">
              <a:solidFill>
                <a:schemeClr val="bg1"/>
              </a:solidFill>
            </a:endParaRPr>
          </a:p>
        </p:txBody>
      </p:sp>
      <p:sp>
        <p:nvSpPr>
          <p:cNvPr id="4" name="Flowchart: Connector 3"/>
          <p:cNvSpPr/>
          <p:nvPr/>
        </p:nvSpPr>
        <p:spPr>
          <a:xfrm>
            <a:off x="723332" y="1610436"/>
            <a:ext cx="457200" cy="457200"/>
          </a:xfrm>
          <a:prstGeom prst="flowChartConnector">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739255" y="3277735"/>
            <a:ext cx="457200" cy="448103"/>
          </a:xfrm>
          <a:prstGeom prst="flowChartConnector">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6" name="Flowchart: Connector 5"/>
          <p:cNvSpPr/>
          <p:nvPr/>
        </p:nvSpPr>
        <p:spPr>
          <a:xfrm>
            <a:off x="752902" y="1135040"/>
            <a:ext cx="457200" cy="457200"/>
          </a:xfrm>
          <a:prstGeom prst="flowChartConnector">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92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1"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1"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linds(horizontal)">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mph" presetSubtype="0" fill="hold" nodeType="clickEffect">
                                  <p:stCondLst>
                                    <p:cond delay="0"/>
                                  </p:stCondLst>
                                  <p:childTnLst>
                                    <p:animScale>
                                      <p:cBhvr>
                                        <p:cTn id="71" dur="2000" fill="hold"/>
                                        <p:tgtEl>
                                          <p:spTgt spid="3">
                                            <p:txEl>
                                              <p:pRg st="12" end="1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1" animBg="1"/>
      <p:bldP spid="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93E1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a:solidFill>
                  <a:schemeClr val="bg1"/>
                </a:solidFill>
                <a:latin typeface="+mn-lt"/>
              </a:rPr>
              <a:t>Задаци за самосталан рад:</a:t>
            </a:r>
            <a:endParaRPr lang="en-US" sz="2800" dirty="0">
              <a:solidFill>
                <a:schemeClr val="bg1"/>
              </a:solidFill>
              <a:latin typeface="+mn-lt"/>
            </a:endParaRPr>
          </a:p>
        </p:txBody>
      </p:sp>
      <p:sp>
        <p:nvSpPr>
          <p:cNvPr id="3" name="Content Placeholder 2"/>
          <p:cNvSpPr>
            <a:spLocks noGrp="1"/>
          </p:cNvSpPr>
          <p:nvPr>
            <p:ph idx="1"/>
          </p:nvPr>
        </p:nvSpPr>
        <p:spPr>
          <a:xfrm>
            <a:off x="838200" y="1811977"/>
            <a:ext cx="10515600" cy="4351338"/>
          </a:xfrm>
        </p:spPr>
        <p:txBody>
          <a:bodyPr/>
          <a:lstStyle/>
          <a:p>
            <a:pPr marL="0" indent="0">
              <a:buNone/>
            </a:pPr>
            <a:r>
              <a:rPr lang="sr-Cyrl-RS" dirty="0">
                <a:solidFill>
                  <a:schemeClr val="bg1"/>
                </a:solidFill>
                <a:latin typeface="+mj-lt"/>
              </a:rPr>
              <a:t>1.   </a:t>
            </a:r>
            <a:r>
              <a:rPr lang="sr-Cyrl-RS" dirty="0">
                <a:solidFill>
                  <a:schemeClr val="bg1"/>
                </a:solidFill>
              </a:rPr>
              <a:t>Пронађи и напиши основне податке о писцу Бранку  Ћопићу.</a:t>
            </a:r>
            <a:endParaRPr lang="sr-Latn-RS" dirty="0">
              <a:solidFill>
                <a:schemeClr val="bg1"/>
              </a:solidFill>
            </a:endParaRPr>
          </a:p>
          <a:p>
            <a:pPr marL="0" indent="0">
              <a:buNone/>
            </a:pPr>
            <a:r>
              <a:rPr lang="sr-Cyrl-RS" dirty="0">
                <a:solidFill>
                  <a:schemeClr val="bg1"/>
                </a:solidFill>
              </a:rPr>
              <a:t>2.   Препиши у свеску непознате ријечи и изразе.</a:t>
            </a:r>
          </a:p>
          <a:p>
            <a:pPr marL="0" indent="0">
              <a:buNone/>
            </a:pPr>
            <a:r>
              <a:rPr lang="sr-Cyrl-RS" dirty="0">
                <a:solidFill>
                  <a:schemeClr val="bg1"/>
                </a:solidFill>
              </a:rPr>
              <a:t>3.   Илуструј дио приче који ти се највише допада.</a:t>
            </a:r>
          </a:p>
          <a:p>
            <a:pPr marL="0" indent="0">
              <a:buNone/>
            </a:pPr>
            <a:r>
              <a:rPr lang="sr-Cyrl-RS" dirty="0">
                <a:solidFill>
                  <a:schemeClr val="bg1"/>
                </a:solidFill>
              </a:rPr>
              <a:t>4.   Научи изражајно читати причу.</a:t>
            </a:r>
          </a:p>
          <a:p>
            <a:pPr marL="514350" indent="-514350">
              <a:buAutoNum type="arabicPeriod"/>
            </a:pPr>
            <a:endParaRPr lang="en-US" dirty="0">
              <a:solidFill>
                <a:schemeClr val="bg1"/>
              </a:solidFill>
            </a:endParaRPr>
          </a:p>
        </p:txBody>
      </p:sp>
    </p:spTree>
    <p:extLst>
      <p:ext uri="{BB962C8B-B14F-4D97-AF65-F5344CB8AC3E}">
        <p14:creationId xmlns:p14="http://schemas.microsoft.com/office/powerpoint/2010/main" val="3274238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3E1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4000" dirty="0">
                <a:solidFill>
                  <a:schemeClr val="bg1"/>
                </a:solidFill>
                <a:latin typeface="+mn-lt"/>
              </a:rPr>
              <a:t>Шта</a:t>
            </a:r>
            <a:r>
              <a:rPr lang="sr-Cyrl-RS" sz="4000" dirty="0">
                <a:latin typeface="+mn-lt"/>
              </a:rPr>
              <a:t> </a:t>
            </a:r>
            <a:r>
              <a:rPr lang="sr-Cyrl-RS" sz="4000" dirty="0">
                <a:solidFill>
                  <a:schemeClr val="bg1"/>
                </a:solidFill>
                <a:latin typeface="+mn-lt"/>
              </a:rPr>
              <a:t>је</a:t>
            </a:r>
            <a:r>
              <a:rPr lang="sr-Cyrl-RS" sz="4000" dirty="0">
                <a:latin typeface="+mn-lt"/>
              </a:rPr>
              <a:t> </a:t>
            </a:r>
            <a:r>
              <a:rPr lang="sr-Cyrl-RS" sz="4000" dirty="0">
                <a:solidFill>
                  <a:schemeClr val="bg1"/>
                </a:solidFill>
                <a:latin typeface="+mn-lt"/>
              </a:rPr>
              <a:t>то</a:t>
            </a:r>
            <a:r>
              <a:rPr lang="sr-Cyrl-RS" sz="4000" dirty="0">
                <a:latin typeface="+mn-lt"/>
              </a:rPr>
              <a:t> </a:t>
            </a:r>
            <a:r>
              <a:rPr lang="sr-Cyrl-RS" sz="4000" dirty="0">
                <a:solidFill>
                  <a:schemeClr val="bg1"/>
                </a:solidFill>
                <a:latin typeface="+mn-lt"/>
              </a:rPr>
              <a:t>црни</a:t>
            </a:r>
            <a:r>
              <a:rPr lang="sr-Cyrl-RS" sz="4000" dirty="0">
                <a:latin typeface="+mn-lt"/>
              </a:rPr>
              <a:t> </a:t>
            </a:r>
            <a:r>
              <a:rPr lang="sr-Cyrl-RS" sz="4000" dirty="0">
                <a:solidFill>
                  <a:schemeClr val="bg1"/>
                </a:solidFill>
                <a:latin typeface="+mn-lt"/>
              </a:rPr>
              <a:t>сљез?</a:t>
            </a:r>
            <a:endParaRPr lang="en-US" sz="4000" dirty="0">
              <a:latin typeface="+mn-lt"/>
            </a:endParaRPr>
          </a:p>
        </p:txBody>
      </p:sp>
      <p:sp>
        <p:nvSpPr>
          <p:cNvPr id="3" name="Content Placeholder 2"/>
          <p:cNvSpPr>
            <a:spLocks noGrp="1"/>
          </p:cNvSpPr>
          <p:nvPr>
            <p:ph idx="1"/>
          </p:nvPr>
        </p:nvSpPr>
        <p:spPr/>
        <p:txBody>
          <a:bodyPr/>
          <a:lstStyle/>
          <a:p>
            <a:r>
              <a:rPr lang="sr-Cyrl-RS" dirty="0">
                <a:solidFill>
                  <a:schemeClr val="bg1"/>
                </a:solidFill>
              </a:rPr>
              <a:t>То је љековита, ливадска, вишегодишња биљка која расте на влажном тлу. Црни сљез има љубичасте цвјетове од којих се, заједно са његовим листовима, прави чај. Чај се користи за смиривање упалних процеса на слузокожи органа за варење и дисање.</a:t>
            </a:r>
            <a:endParaRPr lang="en-US" dirty="0">
              <a:solidFill>
                <a:schemeClr val="bg1"/>
              </a:solidFill>
            </a:endParaRPr>
          </a:p>
        </p:txBody>
      </p:sp>
      <p:pic>
        <p:nvPicPr>
          <p:cNvPr id="5" name="Picture 4"/>
          <p:cNvPicPr>
            <a:picLocks noChangeAspect="1"/>
          </p:cNvPicPr>
          <p:nvPr/>
        </p:nvPicPr>
        <p:blipFill>
          <a:blip r:embed="rId2" cstate="print"/>
          <a:stretch>
            <a:fillRect/>
          </a:stretch>
        </p:blipFill>
        <p:spPr>
          <a:xfrm>
            <a:off x="7997588" y="3672099"/>
            <a:ext cx="3740596" cy="2504863"/>
          </a:xfrm>
          <a:prstGeom prst="rect">
            <a:avLst/>
          </a:prstGeom>
        </p:spPr>
      </p:pic>
    </p:spTree>
    <p:extLst>
      <p:ext uri="{BB962C8B-B14F-4D97-AF65-F5344CB8AC3E}">
        <p14:creationId xmlns:p14="http://schemas.microsoft.com/office/powerpoint/2010/main" val="3969856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24C2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7700" y="0"/>
            <a:ext cx="10515600" cy="1325563"/>
          </a:xfrm>
        </p:spPr>
        <p:txBody>
          <a:bodyPr>
            <a:normAutofit/>
          </a:bodyPr>
          <a:lstStyle/>
          <a:p>
            <a:pPr algn="ctr"/>
            <a:r>
              <a:rPr lang="sr-Cyrl-RS" sz="2800" dirty="0">
                <a:solidFill>
                  <a:schemeClr val="bg1"/>
                </a:solidFill>
                <a:latin typeface="+mn-lt"/>
              </a:rPr>
              <a:t>Башта сљезове боје</a:t>
            </a:r>
            <a:endParaRPr lang="en-US" sz="2800" dirty="0">
              <a:solidFill>
                <a:schemeClr val="bg1"/>
              </a:solidFill>
              <a:latin typeface="+mn-lt"/>
            </a:endParaRPr>
          </a:p>
        </p:txBody>
      </p:sp>
      <p:sp>
        <p:nvSpPr>
          <p:cNvPr id="4" name="Rectangle 3"/>
          <p:cNvSpPr/>
          <p:nvPr/>
        </p:nvSpPr>
        <p:spPr>
          <a:xfrm>
            <a:off x="337625" y="1012875"/>
            <a:ext cx="11408898" cy="6124754"/>
          </a:xfrm>
          <a:prstGeom prst="rect">
            <a:avLst/>
          </a:prstGeom>
        </p:spPr>
        <p:txBody>
          <a:bodyPr wrap="square">
            <a:spAutoFit/>
          </a:bodyPr>
          <a:lstStyle/>
          <a:p>
            <a:pPr algn="just"/>
            <a:r>
              <a:rPr lang="en-US" sz="2800" dirty="0">
                <a:solidFill>
                  <a:schemeClr val="bg1"/>
                </a:solidFill>
                <a:effectLst/>
                <a:latin typeface="+mj-lt"/>
                <a:ea typeface="Calibri" panose="020F0502020204030204" pitchFamily="34" charset="0"/>
                <a:cs typeface="Times New Roman" panose="02020603050405020304" pitchFamily="18" charset="0"/>
              </a:rPr>
              <a:t> </a:t>
            </a:r>
            <a:r>
              <a:rPr lang="sr-Cyrl-RS" sz="2800" dirty="0">
                <a:solidFill>
                  <a:schemeClr val="bg1"/>
                </a:solidFill>
                <a:effectLst/>
                <a:latin typeface="+mj-lt"/>
                <a:ea typeface="Calibri" panose="020F0502020204030204" pitchFamily="34" charset="0"/>
                <a:cs typeface="Times New Roman" panose="02020603050405020304" pitchFamily="18" charset="0"/>
              </a:rPr>
              <a:t>   </a:t>
            </a:r>
            <a:r>
              <a:rPr lang="en-US" sz="2800" dirty="0">
                <a:solidFill>
                  <a:schemeClr val="bg1"/>
                </a:solidFill>
                <a:effectLst/>
                <a:ea typeface="Calibri" panose="020F0502020204030204" pitchFamily="34" charset="0"/>
                <a:cs typeface="Times New Roman" panose="02020603050405020304" pitchFamily="18" charset="0"/>
              </a:rPr>
              <a:t>У </a:t>
            </a:r>
            <a:r>
              <a:rPr lang="en-US" sz="2800" dirty="0" err="1">
                <a:solidFill>
                  <a:schemeClr val="bg1"/>
                </a:solidFill>
                <a:effectLst/>
                <a:ea typeface="Calibri" panose="020F0502020204030204" pitchFamily="34" charset="0"/>
                <a:cs typeface="Times New Roman" panose="02020603050405020304" pitchFamily="18" charset="0"/>
              </a:rPr>
              <a:t>једно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од</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најпријатнијих</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доба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године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скоро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преко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ноћи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расцвјетао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Calibri" panose="020F0502020204030204" pitchFamily="34" charset="0"/>
              </a:rPr>
              <a:t>би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у </a:t>
            </a:r>
            <a:r>
              <a:rPr lang="en-US" sz="2800" dirty="0" err="1">
                <a:solidFill>
                  <a:schemeClr val="bg1"/>
                </a:solidFill>
                <a:effectLst/>
                <a:ea typeface="Calibri" panose="020F0502020204030204" pitchFamily="34" charset="0"/>
                <a:cs typeface="Times New Roman" panose="02020603050405020304" pitchFamily="18" charset="0"/>
              </a:rPr>
              <a:t>баштици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крај</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наше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куће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црни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сљез</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љупко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просинуо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иза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копљасте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поцрњеле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ограде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Он</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 у </a:t>
            </a:r>
            <a:r>
              <a:rPr lang="en-US" sz="2800" dirty="0" err="1">
                <a:solidFill>
                  <a:schemeClr val="bg1"/>
                </a:solidFill>
                <a:effectLst/>
                <a:ea typeface="Calibri" panose="020F0502020204030204" pitchFamily="34" charset="0"/>
                <a:cs typeface="Times New Roman" panose="02020603050405020304" pitchFamily="18" charset="0"/>
              </a:rPr>
              <a:t>мирна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сунчана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јутра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зрачио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тако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повјерљиво</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умиљато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није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могло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измаћи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чак</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дједову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оку</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он</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удобровољено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гунђао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мајући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дворишту</a:t>
            </a:r>
            <a:r>
              <a:rPr lang="sr-Cyrl-RS" sz="2800" dirty="0">
                <a:solidFill>
                  <a:schemeClr val="bg1"/>
                </a:solidFill>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pPr algn="just"/>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Пазидер</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га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сва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башта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модри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као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чивит</a:t>
            </a:r>
            <a:r>
              <a:rPr lang="en-US" sz="2800" dirty="0">
                <a:solidFill>
                  <a:schemeClr val="bg1"/>
                </a:solidFill>
                <a:effectLst/>
                <a:ea typeface="Calibri" panose="020F0502020204030204" pitchFamily="34" charset="0"/>
                <a:cs typeface="Times New Roman" panose="02020603050405020304" pitchFamily="18" charset="0"/>
              </a:rPr>
              <a:t>. </a:t>
            </a:r>
            <a:endParaRPr lang="sr-Cyrl-RS" sz="2800" dirty="0">
              <a:solidFill>
                <a:schemeClr val="bg1"/>
              </a:solidFill>
              <a:effectLst/>
              <a:ea typeface="Calibri" panose="020F0502020204030204" pitchFamily="34" charset="0"/>
              <a:cs typeface="Times New Roman" panose="02020603050405020304" pitchFamily="18" charset="0"/>
            </a:endParaRPr>
          </a:p>
          <a:p>
            <a:pPr algn="just"/>
            <a:r>
              <a:rPr lang="en-US" sz="2800" dirty="0">
                <a:solidFill>
                  <a:schemeClr val="bg1"/>
                </a:solidFill>
                <a:effectLst/>
                <a:ea typeface="Calibri" panose="020F0502020204030204" pitchFamily="34" charset="0"/>
                <a:cs typeface="Times New Roman" panose="02020603050405020304" pitchFamily="18" charset="0"/>
              </a:rPr>
              <a:t> </a:t>
            </a:r>
            <a:r>
              <a:rPr lang="sr-Cyrl-R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rPr>
              <a:t>Оно</a:t>
            </a:r>
            <a:r>
              <a:rPr lang="en-US" sz="2800" dirty="0">
                <a:solidFill>
                  <a:schemeClr val="bg1"/>
                </a:solidFill>
              </a:rPr>
              <a:t>, </a:t>
            </a:r>
            <a:r>
              <a:rPr lang="en-US" sz="2800" dirty="0" err="1">
                <a:solidFill>
                  <a:schemeClr val="bg1"/>
                </a:solidFill>
              </a:rPr>
              <a:t>истина</a:t>
            </a:r>
            <a:r>
              <a:rPr lang="en-US" sz="2800" dirty="0">
                <a:solidFill>
                  <a:schemeClr val="bg1"/>
                </a:solidFill>
              </a:rPr>
              <a:t>, </a:t>
            </a:r>
            <a:r>
              <a:rPr lang="en-US" sz="2800" dirty="0" err="1">
                <a:solidFill>
                  <a:schemeClr val="bg1"/>
                </a:solidFill>
              </a:rPr>
              <a:t>на</a:t>
            </a:r>
            <a:r>
              <a:rPr lang="en-US" sz="2800" dirty="0">
                <a:solidFill>
                  <a:schemeClr val="bg1"/>
                </a:solidFill>
              </a:rPr>
              <a:t> </a:t>
            </a:r>
            <a:r>
              <a:rPr lang="en-US" sz="2800" dirty="0" err="1">
                <a:solidFill>
                  <a:schemeClr val="bg1"/>
                </a:solidFill>
              </a:rPr>
              <a:t>сљезову</a:t>
            </a:r>
            <a:r>
              <a:rPr lang="en-US" sz="2800" dirty="0">
                <a:solidFill>
                  <a:schemeClr val="bg1"/>
                </a:solidFill>
              </a:rPr>
              <a:t> </a:t>
            </a:r>
            <a:r>
              <a:rPr lang="en-US" sz="2800" dirty="0" err="1">
                <a:solidFill>
                  <a:schemeClr val="bg1"/>
                </a:solidFill>
              </a:rPr>
              <a:t>цвијету</a:t>
            </a:r>
            <a:r>
              <a:rPr lang="en-US" sz="2800" dirty="0">
                <a:solidFill>
                  <a:schemeClr val="bg1"/>
                </a:solidFill>
              </a:rPr>
              <a:t> </a:t>
            </a:r>
            <a:r>
              <a:rPr lang="en-US" sz="2800" dirty="0" err="1">
                <a:solidFill>
                  <a:schemeClr val="bg1"/>
                </a:solidFill>
              </a:rPr>
              <a:t>једва</a:t>
            </a:r>
            <a:r>
              <a:rPr lang="en-US" sz="2800" dirty="0">
                <a:solidFill>
                  <a:schemeClr val="bg1"/>
                </a:solidFill>
              </a:rPr>
              <a:t> </a:t>
            </a:r>
            <a:r>
              <a:rPr lang="en-US" sz="2800" dirty="0" err="1">
                <a:solidFill>
                  <a:schemeClr val="bg1"/>
                </a:solidFill>
              </a:rPr>
              <a:t>да</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негдје</a:t>
            </a:r>
            <a:r>
              <a:rPr lang="en-US" sz="2800" dirty="0">
                <a:solidFill>
                  <a:schemeClr val="bg1"/>
                </a:solidFill>
              </a:rPr>
              <a:t> и </a:t>
            </a:r>
            <a:r>
              <a:rPr lang="en-US" sz="2800" dirty="0" err="1">
                <a:solidFill>
                  <a:schemeClr val="bg1"/>
                </a:solidFill>
              </a:rPr>
              <a:t>било</a:t>
            </a:r>
            <a:r>
              <a:rPr lang="en-US" sz="2800" dirty="0">
                <a:solidFill>
                  <a:schemeClr val="bg1"/>
                </a:solidFill>
              </a:rPr>
              <a:t> </a:t>
            </a:r>
            <a:r>
              <a:rPr lang="en-US" sz="2800" dirty="0" err="1">
                <a:solidFill>
                  <a:schemeClr val="bg1"/>
                </a:solidFill>
              </a:rPr>
              <a:t>трагова</a:t>
            </a:r>
            <a:r>
              <a:rPr lang="en-US" sz="2800" dirty="0">
                <a:solidFill>
                  <a:schemeClr val="bg1"/>
                </a:solidFill>
              </a:rPr>
              <a:t> </a:t>
            </a:r>
            <a:r>
              <a:rPr lang="en-US" sz="2800" dirty="0" err="1">
                <a:solidFill>
                  <a:schemeClr val="bg1"/>
                </a:solidFill>
              </a:rPr>
              <a:t>модре</a:t>
            </a:r>
            <a:r>
              <a:rPr lang="en-US" sz="2800" dirty="0">
                <a:solidFill>
                  <a:schemeClr val="bg1"/>
                </a:solidFill>
              </a:rPr>
              <a:t> </a:t>
            </a:r>
            <a:r>
              <a:rPr lang="en-US" sz="2800" dirty="0" err="1">
                <a:solidFill>
                  <a:schemeClr val="bg1"/>
                </a:solidFill>
              </a:rPr>
              <a:t>боје</a:t>
            </a:r>
            <a:r>
              <a:rPr lang="en-US" sz="2800" dirty="0">
                <a:solidFill>
                  <a:schemeClr val="bg1"/>
                </a:solidFill>
              </a:rPr>
              <a:t>, </a:t>
            </a:r>
            <a:r>
              <a:rPr lang="en-US" sz="2800" dirty="0" err="1">
                <a:solidFill>
                  <a:schemeClr val="bg1"/>
                </a:solidFill>
              </a:rPr>
              <a:t>али</a:t>
            </a:r>
            <a:r>
              <a:rPr lang="en-US" sz="2800" dirty="0">
                <a:solidFill>
                  <a:schemeClr val="bg1"/>
                </a:solidFill>
              </a:rPr>
              <a:t> </a:t>
            </a:r>
            <a:r>
              <a:rPr lang="en-US" sz="2800" dirty="0" err="1">
                <a:solidFill>
                  <a:schemeClr val="bg1"/>
                </a:solidFill>
              </a:rPr>
              <a:t>ако</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дјед</a:t>
            </a:r>
            <a:r>
              <a:rPr lang="en-US" sz="2800" dirty="0">
                <a:solidFill>
                  <a:schemeClr val="bg1"/>
                </a:solidFill>
              </a:rPr>
              <a:t> </a:t>
            </a:r>
            <a:r>
              <a:rPr lang="en-US" sz="2800" dirty="0" err="1">
                <a:solidFill>
                  <a:schemeClr val="bg1"/>
                </a:solidFill>
              </a:rPr>
              <a:t>казао</a:t>
            </a:r>
            <a:r>
              <a:rPr lang="en-US" sz="2800" dirty="0">
                <a:solidFill>
                  <a:schemeClr val="bg1"/>
                </a:solidFill>
              </a:rPr>
              <a:t> </a:t>
            </a:r>
            <a:r>
              <a:rPr lang="en-US" sz="2800" dirty="0" err="1">
                <a:solidFill>
                  <a:schemeClr val="bg1"/>
                </a:solidFill>
              </a:rPr>
              <a:t>да</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модра</a:t>
            </a:r>
            <a:r>
              <a:rPr lang="en-US" sz="2800" dirty="0">
                <a:solidFill>
                  <a:schemeClr val="bg1"/>
                </a:solidFill>
              </a:rPr>
              <a:t>, </a:t>
            </a:r>
            <a:r>
              <a:rPr lang="en-US" sz="2800" dirty="0" err="1">
                <a:solidFill>
                  <a:schemeClr val="bg1"/>
                </a:solidFill>
              </a:rPr>
              <a:t>онда</a:t>
            </a:r>
            <a:r>
              <a:rPr lang="en-US" sz="2800" dirty="0">
                <a:solidFill>
                  <a:schemeClr val="bg1"/>
                </a:solidFill>
              </a:rPr>
              <a:t> </a:t>
            </a:r>
            <a:r>
              <a:rPr lang="en-US" sz="2800" dirty="0" err="1">
                <a:solidFill>
                  <a:schemeClr val="bg1"/>
                </a:solidFill>
              </a:rPr>
              <a:t>има</a:t>
            </a:r>
            <a:r>
              <a:rPr lang="en-US" sz="2800" dirty="0">
                <a:solidFill>
                  <a:schemeClr val="bg1"/>
                </a:solidFill>
              </a:rPr>
              <a:t> </a:t>
            </a:r>
            <a:r>
              <a:rPr lang="en-US" sz="2800" dirty="0" err="1">
                <a:solidFill>
                  <a:schemeClr val="bg1"/>
                </a:solidFill>
              </a:rPr>
              <a:t>да</a:t>
            </a:r>
            <a:r>
              <a:rPr lang="en-US" sz="2800" dirty="0">
                <a:solidFill>
                  <a:schemeClr val="bg1"/>
                </a:solidFill>
              </a:rPr>
              <a:t> </a:t>
            </a:r>
            <a:r>
              <a:rPr lang="en-US" sz="2800" dirty="0" err="1">
                <a:solidFill>
                  <a:schemeClr val="bg1"/>
                </a:solidFill>
              </a:rPr>
              <a:t>буде</a:t>
            </a:r>
            <a:r>
              <a:rPr lang="en-US" sz="2800" dirty="0">
                <a:solidFill>
                  <a:schemeClr val="bg1"/>
                </a:solidFill>
              </a:rPr>
              <a:t> </a:t>
            </a:r>
            <a:r>
              <a:rPr lang="en-US" sz="2800" dirty="0" err="1">
                <a:solidFill>
                  <a:schemeClr val="bg1"/>
                </a:solidFill>
              </a:rPr>
              <a:t>модра</a:t>
            </a:r>
            <a:r>
              <a:rPr lang="en-US" sz="2800" dirty="0">
                <a:solidFill>
                  <a:schemeClr val="bg1"/>
                </a:solidFill>
              </a:rPr>
              <a:t> и </a:t>
            </a:r>
            <a:r>
              <a:rPr lang="en-US" sz="2800" dirty="0" err="1">
                <a:solidFill>
                  <a:schemeClr val="bg1"/>
                </a:solidFill>
              </a:rPr>
              <a:t>квит</a:t>
            </a:r>
            <a:r>
              <a:rPr lang="en-US" sz="2800" dirty="0">
                <a:solidFill>
                  <a:schemeClr val="bg1"/>
                </a:solidFill>
              </a:rPr>
              <a:t>. </a:t>
            </a:r>
            <a:r>
              <a:rPr lang="en-US" sz="2800" dirty="0" err="1">
                <a:solidFill>
                  <a:schemeClr val="bg1"/>
                </a:solidFill>
              </a:rPr>
              <a:t>Исто</a:t>
            </a:r>
            <a:r>
              <a:rPr lang="en-US" sz="2800" dirty="0">
                <a:solidFill>
                  <a:schemeClr val="bg1"/>
                </a:solidFill>
              </a:rPr>
              <a:t> </a:t>
            </a:r>
            <a:r>
              <a:rPr lang="en-US" sz="2800" dirty="0" err="1">
                <a:solidFill>
                  <a:schemeClr val="bg1"/>
                </a:solidFill>
              </a:rPr>
              <a:t>се</a:t>
            </a:r>
            <a:r>
              <a:rPr lang="en-US" sz="2800" dirty="0">
                <a:solidFill>
                  <a:schemeClr val="bg1"/>
                </a:solidFill>
              </a:rPr>
              <a:t> </a:t>
            </a:r>
            <a:r>
              <a:rPr lang="en-US" sz="2800" dirty="0" err="1">
                <a:solidFill>
                  <a:schemeClr val="bg1"/>
                </a:solidFill>
              </a:rPr>
              <a:t>тако</a:t>
            </a:r>
            <a:r>
              <a:rPr lang="en-US" sz="2800" dirty="0">
                <a:solidFill>
                  <a:schemeClr val="bg1"/>
                </a:solidFill>
              </a:rPr>
              <a:t> </a:t>
            </a:r>
            <a:r>
              <a:rPr lang="en-US" sz="2800" dirty="0" err="1">
                <a:solidFill>
                  <a:schemeClr val="bg1"/>
                </a:solidFill>
              </a:rPr>
              <a:t>могло</a:t>
            </a:r>
            <a:r>
              <a:rPr lang="en-US" sz="2800" dirty="0">
                <a:solidFill>
                  <a:schemeClr val="bg1"/>
                </a:solidFill>
              </a:rPr>
              <a:t> </a:t>
            </a:r>
            <a:r>
              <a:rPr lang="en-US" sz="2800" dirty="0" err="1">
                <a:solidFill>
                  <a:schemeClr val="bg1"/>
                </a:solidFill>
              </a:rPr>
              <a:t>десити</a:t>
            </a:r>
            <a:r>
              <a:rPr lang="en-US" sz="2800" dirty="0">
                <a:solidFill>
                  <a:schemeClr val="bg1"/>
                </a:solidFill>
              </a:rPr>
              <a:t> </a:t>
            </a:r>
            <a:r>
              <a:rPr lang="en-US" sz="2800" dirty="0" err="1">
                <a:solidFill>
                  <a:schemeClr val="bg1"/>
                </a:solidFill>
              </a:rPr>
              <a:t>да</a:t>
            </a:r>
            <a:r>
              <a:rPr lang="en-US" sz="2800" dirty="0">
                <a:solidFill>
                  <a:schemeClr val="bg1"/>
                </a:solidFill>
              </a:rPr>
              <a:t> </a:t>
            </a:r>
            <a:r>
              <a:rPr lang="en-US" sz="2800" dirty="0" err="1">
                <a:solidFill>
                  <a:schemeClr val="bg1"/>
                </a:solidFill>
              </a:rPr>
              <a:t>неке</a:t>
            </a:r>
            <a:r>
              <a:rPr lang="en-US" sz="2800" dirty="0">
                <a:solidFill>
                  <a:schemeClr val="bg1"/>
                </a:solidFill>
              </a:rPr>
              <a:t> </a:t>
            </a:r>
            <a:r>
              <a:rPr lang="en-US" sz="2800" dirty="0" err="1">
                <a:solidFill>
                  <a:schemeClr val="bg1"/>
                </a:solidFill>
              </a:rPr>
              <a:t>године</a:t>
            </a:r>
            <a:r>
              <a:rPr lang="en-US" sz="2800" dirty="0">
                <a:solidFill>
                  <a:schemeClr val="bg1"/>
                </a:solidFill>
              </a:rPr>
              <a:t> </a:t>
            </a:r>
            <a:r>
              <a:rPr lang="en-US" sz="2800" dirty="0" err="1">
                <a:solidFill>
                  <a:schemeClr val="bg1"/>
                </a:solidFill>
              </a:rPr>
              <a:t>дјед</a:t>
            </a:r>
            <a:r>
              <a:rPr lang="en-US" sz="2800" dirty="0">
                <a:solidFill>
                  <a:schemeClr val="bg1"/>
                </a:solidFill>
              </a:rPr>
              <a:t> </a:t>
            </a:r>
            <a:r>
              <a:rPr lang="en-US" sz="2800" dirty="0" err="1">
                <a:solidFill>
                  <a:schemeClr val="bg1"/>
                </a:solidFill>
              </a:rPr>
              <a:t>рекне</a:t>
            </a:r>
            <a:r>
              <a:rPr lang="en-US" sz="2800" dirty="0">
                <a:solidFill>
                  <a:schemeClr val="bg1"/>
                </a:solidFill>
              </a:rPr>
              <a:t> </a:t>
            </a:r>
            <a:r>
              <a:rPr lang="en-US" sz="2800" dirty="0" err="1">
                <a:solidFill>
                  <a:schemeClr val="bg1"/>
                </a:solidFill>
              </a:rPr>
              <a:t>за</a:t>
            </a:r>
            <a:r>
              <a:rPr lang="en-US" sz="2800" dirty="0">
                <a:solidFill>
                  <a:schemeClr val="bg1"/>
                </a:solidFill>
              </a:rPr>
              <a:t> </a:t>
            </a:r>
            <a:r>
              <a:rPr lang="en-US" sz="2800" dirty="0" err="1">
                <a:solidFill>
                  <a:schemeClr val="bg1"/>
                </a:solidFill>
              </a:rPr>
              <a:t>ту</a:t>
            </a:r>
            <a:r>
              <a:rPr lang="en-US" sz="2800" dirty="0">
                <a:solidFill>
                  <a:schemeClr val="bg1"/>
                </a:solidFill>
              </a:rPr>
              <a:t> </a:t>
            </a:r>
            <a:r>
              <a:rPr lang="en-US" sz="2800" dirty="0" err="1">
                <a:solidFill>
                  <a:schemeClr val="bg1"/>
                </a:solidFill>
              </a:rPr>
              <a:t>исту</a:t>
            </a:r>
            <a:r>
              <a:rPr lang="en-US" sz="2800" dirty="0">
                <a:solidFill>
                  <a:schemeClr val="bg1"/>
                </a:solidFill>
              </a:rPr>
              <a:t> </a:t>
            </a:r>
            <a:r>
              <a:rPr lang="en-US" sz="2800" dirty="0" err="1">
                <a:solidFill>
                  <a:schemeClr val="bg1"/>
                </a:solidFill>
              </a:rPr>
              <a:t>башту</a:t>
            </a:r>
            <a:r>
              <a:rPr lang="en-US" sz="2800" dirty="0">
                <a:solidFill>
                  <a:schemeClr val="bg1"/>
                </a:solidFill>
              </a:rPr>
              <a:t> </a:t>
            </a:r>
            <a:r>
              <a:rPr lang="en-US" sz="2800" dirty="0" err="1">
                <a:solidFill>
                  <a:schemeClr val="bg1"/>
                </a:solidFill>
              </a:rPr>
              <a:t>да</a:t>
            </a:r>
            <a:r>
              <a:rPr lang="en-US" sz="2800" dirty="0">
                <a:solidFill>
                  <a:schemeClr val="bg1"/>
                </a:solidFill>
              </a:rPr>
              <a:t> </a:t>
            </a:r>
            <a:r>
              <a:rPr lang="en-US" sz="2800" dirty="0" err="1">
                <a:solidFill>
                  <a:schemeClr val="bg1"/>
                </a:solidFill>
              </a:rPr>
              <a:t>се</a:t>
            </a:r>
            <a:r>
              <a:rPr lang="en-US" sz="2800" dirty="0">
                <a:solidFill>
                  <a:schemeClr val="bg1"/>
                </a:solidFill>
              </a:rPr>
              <a:t> </a:t>
            </a:r>
            <a:r>
              <a:rPr lang="en-US" sz="2800" dirty="0" err="1">
                <a:solidFill>
                  <a:schemeClr val="bg1"/>
                </a:solidFill>
              </a:rPr>
              <a:t>црвени</a:t>
            </a:r>
            <a:r>
              <a:rPr lang="en-US" sz="2800" dirty="0">
                <a:solidFill>
                  <a:schemeClr val="bg1"/>
                </a:solidFill>
              </a:rPr>
              <a:t>, и </a:t>
            </a:r>
            <a:r>
              <a:rPr lang="en-US" sz="2800" dirty="0" err="1">
                <a:solidFill>
                  <a:schemeClr val="bg1"/>
                </a:solidFill>
              </a:rPr>
              <a:t>онда</a:t>
            </a:r>
            <a:r>
              <a:rPr lang="en-US" sz="2800" dirty="0">
                <a:solidFill>
                  <a:schemeClr val="bg1"/>
                </a:solidFill>
              </a:rPr>
              <a:t> </a:t>
            </a:r>
            <a:r>
              <a:rPr lang="en-US" sz="2800" dirty="0" err="1">
                <a:solidFill>
                  <a:schemeClr val="bg1"/>
                </a:solidFill>
              </a:rPr>
              <a:t>за</a:t>
            </a:r>
            <a:r>
              <a:rPr lang="en-US" sz="2800" dirty="0">
                <a:solidFill>
                  <a:schemeClr val="bg1"/>
                </a:solidFill>
              </a:rPr>
              <a:t> </a:t>
            </a:r>
            <a:r>
              <a:rPr lang="en-US" sz="2800" dirty="0" err="1">
                <a:solidFill>
                  <a:schemeClr val="bg1"/>
                </a:solidFill>
              </a:rPr>
              <a:t>ту</a:t>
            </a:r>
            <a:r>
              <a:rPr lang="en-US" sz="2800" dirty="0">
                <a:solidFill>
                  <a:schemeClr val="bg1"/>
                </a:solidFill>
              </a:rPr>
              <a:t> </a:t>
            </a:r>
            <a:r>
              <a:rPr lang="en-US" sz="2800" dirty="0" err="1">
                <a:solidFill>
                  <a:schemeClr val="bg1"/>
                </a:solidFill>
              </a:rPr>
              <a:t>годину</a:t>
            </a:r>
            <a:r>
              <a:rPr lang="en-US" sz="2800" dirty="0">
                <a:solidFill>
                  <a:schemeClr val="bg1"/>
                </a:solidFill>
              </a:rPr>
              <a:t> </a:t>
            </a:r>
            <a:r>
              <a:rPr lang="en-US" sz="2800" dirty="0" err="1">
                <a:solidFill>
                  <a:schemeClr val="bg1"/>
                </a:solidFill>
              </a:rPr>
              <a:t>тако</a:t>
            </a:r>
            <a:r>
              <a:rPr lang="en-US" sz="2800" dirty="0">
                <a:solidFill>
                  <a:schemeClr val="bg1"/>
                </a:solidFill>
              </a:rPr>
              <a:t> и </a:t>
            </a:r>
            <a:r>
              <a:rPr lang="en-US" sz="2800" dirty="0" err="1">
                <a:solidFill>
                  <a:schemeClr val="bg1"/>
                </a:solidFill>
              </a:rPr>
              <a:t>важи</a:t>
            </a:r>
            <a:r>
              <a:rPr lang="en-US" sz="2800" dirty="0">
                <a:solidFill>
                  <a:schemeClr val="bg1"/>
                </a:solidFill>
              </a:rPr>
              <a:t>: </a:t>
            </a:r>
            <a:r>
              <a:rPr lang="en-US" sz="2800" dirty="0" err="1">
                <a:solidFill>
                  <a:schemeClr val="bg1"/>
                </a:solidFill>
              </a:rPr>
              <a:t>сљез</a:t>
            </a:r>
            <a:r>
              <a:rPr lang="en-US" sz="2800" dirty="0">
                <a:solidFill>
                  <a:schemeClr val="bg1"/>
                </a:solidFill>
              </a:rPr>
              <a:t> </a:t>
            </a:r>
            <a:r>
              <a:rPr lang="en-US" sz="2800" dirty="0" err="1">
                <a:solidFill>
                  <a:schemeClr val="bg1"/>
                </a:solidFill>
              </a:rPr>
              <a:t>мора</a:t>
            </a:r>
            <a:r>
              <a:rPr lang="en-US" sz="2800" dirty="0">
                <a:solidFill>
                  <a:schemeClr val="bg1"/>
                </a:solidFill>
              </a:rPr>
              <a:t> </a:t>
            </a:r>
            <a:r>
              <a:rPr lang="en-US" sz="2800" dirty="0" err="1">
                <a:solidFill>
                  <a:schemeClr val="bg1"/>
                </a:solidFill>
              </a:rPr>
              <a:t>остати</a:t>
            </a:r>
            <a:r>
              <a:rPr lang="en-US" sz="2800" dirty="0">
                <a:solidFill>
                  <a:schemeClr val="bg1"/>
                </a:solidFill>
              </a:rPr>
              <a:t> </a:t>
            </a:r>
            <a:r>
              <a:rPr lang="en-US" sz="2800" dirty="0" err="1">
                <a:solidFill>
                  <a:schemeClr val="bg1"/>
                </a:solidFill>
              </a:rPr>
              <a:t>црвен</a:t>
            </a:r>
            <a:r>
              <a:rPr lang="en-US" sz="2800" dirty="0">
                <a:solidFill>
                  <a:schemeClr val="bg1"/>
                </a:solidFill>
              </a:rPr>
              <a:t>. </a:t>
            </a:r>
            <a:endParaRPr lang="sr-Cyrl-RS" sz="2800" dirty="0">
              <a:solidFill>
                <a:schemeClr val="bg1"/>
              </a:solidFill>
            </a:endParaRPr>
          </a:p>
          <a:p>
            <a:pPr algn="just"/>
            <a:r>
              <a:rPr lang="sr-Cyrl-R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Због</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дједове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тврдоглавости</a:t>
            </a:r>
            <a:r>
              <a:rPr lang="en-US" sz="2800" dirty="0">
                <a:solidFill>
                  <a:schemeClr val="bg1"/>
                </a:solidFill>
                <a:effectLst/>
                <a:ea typeface="Calibri" panose="020F0502020204030204" pitchFamily="34" charset="0"/>
                <a:cs typeface="Times New Roman" panose="02020603050405020304" pitchFamily="18" charset="0"/>
              </a:rPr>
              <a:t> у </a:t>
            </a:r>
            <a:r>
              <a:rPr lang="en-US" sz="2800" dirty="0" err="1">
                <a:solidFill>
                  <a:schemeClr val="bg1"/>
                </a:solidFill>
                <a:effectLst/>
                <a:ea typeface="Calibri" panose="020F0502020204030204" pitchFamily="34" charset="0"/>
                <a:cs typeface="Times New Roman" panose="02020603050405020304" pitchFamily="18" charset="0"/>
              </a:rPr>
              <a:t>погледу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боја</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ја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сам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већ</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првом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кораку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од</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куће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упао</a:t>
            </a:r>
            <a:r>
              <a:rPr lang="en-US" sz="2800" dirty="0">
                <a:solidFill>
                  <a:schemeClr val="bg1"/>
                </a:solidFill>
                <a:effectLst/>
                <a:ea typeface="Calibri" panose="020F0502020204030204" pitchFamily="34" charset="0"/>
                <a:cs typeface="Times New Roman" panose="02020603050405020304" pitchFamily="18" charset="0"/>
              </a:rPr>
              <a:t> у </a:t>
            </a:r>
            <a:r>
              <a:rPr lang="en-US" sz="2800" dirty="0" err="1">
                <a:solidFill>
                  <a:schemeClr val="bg1"/>
                </a:solidFill>
                <a:effectLst/>
                <a:ea typeface="Calibri" panose="020F0502020204030204" pitchFamily="34" charset="0"/>
                <a:cs typeface="Times New Roman" panose="02020603050405020304" pitchFamily="18" charset="0"/>
              </a:rPr>
              <a:t>неприлику</a:t>
            </a:r>
            <a:r>
              <a:rPr lang="en-US" sz="2800" dirty="0">
                <a:solidFill>
                  <a:schemeClr val="bg1"/>
                </a:solidFill>
                <a:effectLst/>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pPr algn="just"/>
            <a:endParaRPr lang="sr-Cyrl-RS" sz="2800" dirty="0">
              <a:latin typeface="+mj-lt"/>
            </a:endParaRPr>
          </a:p>
          <a:p>
            <a:pPr algn="just"/>
            <a:endParaRPr lang="en-US" sz="2800" dirty="0"/>
          </a:p>
        </p:txBody>
      </p:sp>
    </p:spTree>
    <p:extLst>
      <p:ext uri="{BB962C8B-B14F-4D97-AF65-F5344CB8AC3E}">
        <p14:creationId xmlns:p14="http://schemas.microsoft.com/office/powerpoint/2010/main" val="2378400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93E1A"/>
        </a:solidFill>
        <a:effectLst/>
      </p:bgPr>
    </p:bg>
    <p:spTree>
      <p:nvGrpSpPr>
        <p:cNvPr id="1" name=""/>
        <p:cNvGrpSpPr/>
        <p:nvPr/>
      </p:nvGrpSpPr>
      <p:grpSpPr>
        <a:xfrm>
          <a:off x="0" y="0"/>
          <a:ext cx="0" cy="0"/>
          <a:chOff x="0" y="0"/>
          <a:chExt cx="0" cy="0"/>
        </a:xfrm>
      </p:grpSpPr>
      <p:sp>
        <p:nvSpPr>
          <p:cNvPr id="2" name="Rectangle 1"/>
          <p:cNvSpPr/>
          <p:nvPr/>
        </p:nvSpPr>
        <p:spPr>
          <a:xfrm>
            <a:off x="492369" y="337625"/>
            <a:ext cx="11366696" cy="5693866"/>
          </a:xfrm>
          <a:prstGeom prst="rect">
            <a:avLst/>
          </a:prstGeom>
        </p:spPr>
        <p:txBody>
          <a:bodyPr wrap="square">
            <a:spAutoFit/>
          </a:bodyPr>
          <a:lstStyle/>
          <a:p>
            <a:r>
              <a:rPr lang="sr-Cyrl-R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Било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то</a:t>
            </a:r>
            <a:r>
              <a:rPr lang="en-US" sz="2800" dirty="0">
                <a:solidFill>
                  <a:schemeClr val="bg1"/>
                </a:solidFill>
                <a:effectLst/>
                <a:ea typeface="Calibri" panose="020F0502020204030204" pitchFamily="34" charset="0"/>
                <a:cs typeface="Times New Roman" panose="02020603050405020304" pitchFamily="18" charset="0"/>
              </a:rPr>
              <a:t> у </a:t>
            </a:r>
            <a:r>
              <a:rPr lang="en-US" sz="2800" dirty="0" err="1">
                <a:solidFill>
                  <a:schemeClr val="bg1"/>
                </a:solidFill>
                <a:effectLst/>
                <a:ea typeface="Calibri" panose="020F0502020204030204" pitchFamily="34" charset="0"/>
                <a:cs typeface="Times New Roman" panose="02020603050405020304" pitchFamily="18" charset="0"/>
              </a:rPr>
              <a:t>првом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разреду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основне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школе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Негдје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средином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године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учитељица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причала</a:t>
            </a:r>
            <a:r>
              <a:rPr lang="en-US" sz="2800" dirty="0">
                <a:solidFill>
                  <a:schemeClr val="bg1"/>
                </a:solidFill>
                <a:effectLst/>
                <a:ea typeface="Calibri" panose="020F0502020204030204" pitchFamily="34" charset="0"/>
                <a:cs typeface="Times New Roman" panose="02020603050405020304" pitchFamily="18" charset="0"/>
              </a:rPr>
              <a:t> о </a:t>
            </a:r>
            <a:r>
              <a:rPr lang="en-US" sz="2800" dirty="0" err="1">
                <a:solidFill>
                  <a:schemeClr val="bg1"/>
                </a:solidFill>
                <a:effectLst/>
                <a:ea typeface="Calibri" panose="020F0502020204030204" pitchFamily="34" charset="0"/>
                <a:cs typeface="Times New Roman" panose="02020603050405020304" pitchFamily="18" charset="0"/>
              </a:rPr>
              <a:t>вуку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живи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овако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храни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онако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док</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ће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одједном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упитати</a:t>
            </a:r>
            <a:r>
              <a:rPr lang="en-US" sz="2800" dirty="0">
                <a:solidFill>
                  <a:schemeClr val="bg1"/>
                </a:solidFill>
                <a:effectLst/>
                <a:ea typeface="Calibri" panose="020F0502020204030204" pitchFamily="34" charset="0"/>
                <a:cs typeface="Times New Roman" panose="02020603050405020304" pitchFamily="18" charset="0"/>
              </a:rPr>
              <a:t>: </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Дјецо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какве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боје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вук</a:t>
            </a:r>
            <a:r>
              <a:rPr lang="en-US" sz="2800" dirty="0">
                <a:solidFill>
                  <a:schemeClr val="bg1"/>
                </a:solidFill>
                <a:effectLst/>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први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дигох</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руку</a:t>
            </a:r>
            <a:r>
              <a:rPr lang="en-US" sz="2800" dirty="0">
                <a:solidFill>
                  <a:schemeClr val="bg1"/>
                </a:solidFill>
                <a:effectLst/>
                <a:ea typeface="Calibri" panose="020F0502020204030204" pitchFamily="34" charset="0"/>
                <a:cs typeface="Times New Roman" panose="02020603050405020304" pitchFamily="18" charset="0"/>
              </a:rPr>
              <a:t>. </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Ево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га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Бранко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ће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казати</a:t>
            </a:r>
            <a:r>
              <a:rPr lang="en-US" sz="2800" dirty="0">
                <a:solidFill>
                  <a:schemeClr val="bg1"/>
                </a:solidFill>
                <a:effectLst/>
                <a:ea typeface="Calibri" panose="020F0502020204030204" pitchFamily="34" charset="0"/>
                <a:cs typeface="Times New Roman" panose="02020603050405020304" pitchFamily="18" charset="0"/>
              </a:rPr>
              <a:t>. </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Вук</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зелен</a:t>
            </a:r>
            <a:r>
              <a:rPr lang="en-US" sz="2800" dirty="0">
                <a:solidFill>
                  <a:schemeClr val="bg1"/>
                </a:solidFill>
                <a:effectLst/>
                <a:ea typeface="Calibri" panose="020F0502020204030204" pitchFamily="34" charset="0"/>
                <a:cs typeface="Times New Roman" panose="02020603050405020304" pitchFamily="18" charset="0"/>
              </a:rPr>
              <a:t>! — </a:t>
            </a:r>
            <a:r>
              <a:rPr lang="en-US" sz="2800" dirty="0" err="1">
                <a:solidFill>
                  <a:schemeClr val="bg1"/>
                </a:solidFill>
                <a:effectLst/>
                <a:ea typeface="Calibri" panose="020F0502020204030204" pitchFamily="34" charset="0"/>
                <a:cs typeface="Times New Roman" panose="02020603050405020304" pitchFamily="18" charset="0"/>
              </a:rPr>
              <a:t>окидох</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поносито</a:t>
            </a:r>
            <a:r>
              <a:rPr lang="en-US" sz="2800" dirty="0">
                <a:solidFill>
                  <a:schemeClr val="bg1"/>
                </a:solidFill>
                <a:effectLst/>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Учитељица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трже</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зачуђено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подиже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обрве</a:t>
            </a:r>
            <a:r>
              <a:rPr lang="en-US" sz="2800" dirty="0">
                <a:solidFill>
                  <a:schemeClr val="bg1"/>
                </a:solidFill>
                <a:effectLst/>
                <a:ea typeface="Calibri" panose="020F0502020204030204" pitchFamily="34" charset="0"/>
                <a:cs typeface="Times New Roman" panose="02020603050405020304" pitchFamily="18" charset="0"/>
              </a:rPr>
              <a:t>. </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Бог</a:t>
            </a:r>
            <a:r>
              <a:rPr lang="en-US" sz="2800" dirty="0">
                <a:solidFill>
                  <a:schemeClr val="bg1"/>
                </a:solidFill>
                <a:effectLst/>
                <a:ea typeface="Calibri" panose="020F0502020204030204" pitchFamily="34" charset="0"/>
                <a:cs typeface="Times New Roman" panose="02020603050405020304" pitchFamily="18" charset="0"/>
              </a:rPr>
              <a:t> с </a:t>
            </a:r>
            <a:r>
              <a:rPr lang="en-US" sz="2800" dirty="0" err="1">
                <a:solidFill>
                  <a:schemeClr val="bg1"/>
                </a:solidFill>
                <a:effectLst/>
                <a:ea typeface="Calibri" panose="020F0502020204030204" pitchFamily="34" charset="0"/>
                <a:cs typeface="Times New Roman" panose="02020603050405020304" pitchFamily="18" charset="0"/>
              </a:rPr>
              <a:t>тобом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дијете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гдје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чуо</a:t>
            </a:r>
            <a:r>
              <a:rPr lang="en-US" sz="2800" dirty="0">
                <a:solidFill>
                  <a:schemeClr val="bg1"/>
                </a:solidFill>
                <a:effectLst/>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 </a:t>
            </a:r>
            <a:r>
              <a:rPr lang="en-US" sz="2800" dirty="0" err="1">
                <a:solidFill>
                  <a:schemeClr val="bg1"/>
                </a:solidFill>
                <a:effectLst/>
                <a:ea typeface="Calibri" panose="020F0502020204030204" pitchFamily="34" charset="0"/>
                <a:cs typeface="Times New Roman" panose="02020603050405020304" pitchFamily="18" charset="0"/>
              </a:rPr>
              <a:t>Каже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мој</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дјед</a:t>
            </a:r>
            <a:r>
              <a:rPr lang="en-US" sz="2800" dirty="0">
                <a:solidFill>
                  <a:schemeClr val="bg1"/>
                </a:solidFill>
                <a:effectLst/>
                <a:ea typeface="Calibri" panose="020F0502020204030204" pitchFamily="34" charset="0"/>
                <a:cs typeface="Times New Roman" panose="02020603050405020304" pitchFamily="18" charset="0"/>
              </a:rPr>
              <a:t> — </a:t>
            </a:r>
            <a:r>
              <a:rPr lang="en-US" sz="2800" dirty="0" err="1">
                <a:solidFill>
                  <a:schemeClr val="bg1"/>
                </a:solidFill>
                <a:effectLst/>
                <a:ea typeface="Calibri" panose="020F0502020204030204" pitchFamily="34" charset="0"/>
                <a:cs typeface="Times New Roman" panose="02020603050405020304" pitchFamily="18" charset="0"/>
              </a:rPr>
              <a:t>одвалих</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самоувјерено</a:t>
            </a:r>
            <a:r>
              <a:rPr lang="en-US" sz="2800" dirty="0">
                <a:solidFill>
                  <a:schemeClr val="bg1"/>
                </a:solidFill>
                <a:effectLst/>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 </a:t>
            </a:r>
            <a:r>
              <a:rPr lang="en-US" sz="2800" dirty="0" err="1">
                <a:solidFill>
                  <a:schemeClr val="bg1"/>
                </a:solidFill>
                <a:effectLst/>
                <a:ea typeface="Calibri" panose="020F0502020204030204" pitchFamily="34" charset="0"/>
                <a:cs typeface="Times New Roman" panose="02020603050405020304" pitchFamily="18" charset="0"/>
              </a:rPr>
              <a:t>Није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тачно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вук</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није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зелен</a:t>
            </a:r>
            <a:r>
              <a:rPr lang="en-US" sz="2800" dirty="0">
                <a:solidFill>
                  <a:schemeClr val="bg1"/>
                </a:solidFill>
                <a:effectLst/>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 </a:t>
            </a:r>
            <a:r>
              <a:rPr lang="en-US" sz="2800" dirty="0" err="1">
                <a:solidFill>
                  <a:schemeClr val="bg1"/>
                </a:solidFill>
                <a:effectLst/>
                <a:ea typeface="Calibri" panose="020F0502020204030204" pitchFamily="34" charset="0"/>
                <a:cs typeface="Times New Roman" panose="02020603050405020304" pitchFamily="18" charset="0"/>
              </a:rPr>
              <a:t>Јесте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зелен</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a:t>
            </a:r>
            <a:r>
              <a:rPr lang="sr-Cyrl-RS" sz="2800" dirty="0">
                <a:solidFill>
                  <a:schemeClr val="bg1"/>
                </a:solidFill>
                <a:effectLst/>
                <a:ea typeface="Calibri" panose="020F0502020204030204" pitchFamily="34" charset="0"/>
                <a:cs typeface="Times New Roman" panose="02020603050405020304" pitchFamily="18" charset="0"/>
              </a:rPr>
              <a:t> –</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rPr>
              <a:t>неочекивано</a:t>
            </a:r>
            <a:r>
              <a:rPr lang="en-US" sz="2800" dirty="0">
                <a:solidFill>
                  <a:schemeClr val="bg1"/>
                </a:solidFill>
              </a:rPr>
              <a:t> </a:t>
            </a:r>
            <a:r>
              <a:rPr lang="en-US" sz="2800" dirty="0" err="1">
                <a:solidFill>
                  <a:schemeClr val="bg1"/>
                </a:solidFill>
              </a:rPr>
              <a:t>се</a:t>
            </a:r>
            <a:r>
              <a:rPr lang="en-US" sz="2800" dirty="0">
                <a:solidFill>
                  <a:schemeClr val="bg1"/>
                </a:solidFill>
              </a:rPr>
              <a:t> </a:t>
            </a:r>
            <a:r>
              <a:rPr lang="en-US" sz="2800" dirty="0" err="1">
                <a:solidFill>
                  <a:schemeClr val="bg1"/>
                </a:solidFill>
              </a:rPr>
              <a:t>узјогуних</a:t>
            </a:r>
            <a:r>
              <a:rPr lang="en-US" sz="2800" dirty="0">
                <a:solidFill>
                  <a:schemeClr val="bg1"/>
                </a:solidFill>
              </a:rPr>
              <a:t> </a:t>
            </a:r>
            <a:r>
              <a:rPr lang="en-US" sz="2800" dirty="0" err="1">
                <a:solidFill>
                  <a:schemeClr val="bg1"/>
                </a:solidFill>
              </a:rPr>
              <a:t>ја</a:t>
            </a:r>
            <a:r>
              <a:rPr lang="en-US" sz="2800" dirty="0">
                <a:solidFill>
                  <a:schemeClr val="bg1"/>
                </a:solidFill>
              </a:rPr>
              <a:t> </a:t>
            </a:r>
            <a:r>
              <a:rPr lang="en-US" sz="2800" dirty="0" err="1">
                <a:solidFill>
                  <a:schemeClr val="bg1"/>
                </a:solidFill>
              </a:rPr>
              <a:t>као</a:t>
            </a:r>
            <a:r>
              <a:rPr lang="en-US" sz="2800" dirty="0">
                <a:solidFill>
                  <a:schemeClr val="bg1"/>
                </a:solidFill>
              </a:rPr>
              <a:t> </a:t>
            </a:r>
            <a:r>
              <a:rPr lang="en-US" sz="2800" dirty="0" err="1">
                <a:solidFill>
                  <a:schemeClr val="bg1"/>
                </a:solidFill>
              </a:rPr>
              <a:t>прави</a:t>
            </a:r>
            <a:r>
              <a:rPr lang="en-US" sz="2800" dirty="0">
                <a:solidFill>
                  <a:schemeClr val="bg1"/>
                </a:solidFill>
              </a:rPr>
              <a:t> </a:t>
            </a:r>
            <a:r>
              <a:rPr lang="en-US" sz="2800" dirty="0" err="1">
                <a:solidFill>
                  <a:schemeClr val="bg1"/>
                </a:solidFill>
              </a:rPr>
              <a:t>унук</a:t>
            </a:r>
            <a:r>
              <a:rPr lang="en-US" sz="2800" dirty="0">
                <a:solidFill>
                  <a:schemeClr val="bg1"/>
                </a:solidFill>
              </a:rPr>
              <a:t> </a:t>
            </a:r>
            <a:r>
              <a:rPr lang="en-US" sz="2800" dirty="0" err="1">
                <a:solidFill>
                  <a:schemeClr val="bg1"/>
                </a:solidFill>
              </a:rPr>
              <a:t>честитог</a:t>
            </a:r>
            <a:r>
              <a:rPr lang="en-US" sz="2800" dirty="0">
                <a:solidFill>
                  <a:schemeClr val="bg1"/>
                </a:solidFill>
              </a:rPr>
              <a:t> </a:t>
            </a:r>
            <a:r>
              <a:rPr lang="en-US" sz="2800" dirty="0" err="1">
                <a:solidFill>
                  <a:schemeClr val="bg1"/>
                </a:solidFill>
              </a:rPr>
              <a:t>дједа</a:t>
            </a:r>
            <a:r>
              <a:rPr lang="en-US" sz="2800" dirty="0">
                <a:solidFill>
                  <a:schemeClr val="bg1"/>
                </a:solidFill>
              </a:rPr>
              <a:t> </a:t>
            </a:r>
            <a:r>
              <a:rPr lang="en-US" sz="2800" dirty="0" err="1">
                <a:solidFill>
                  <a:schemeClr val="bg1"/>
                </a:solidFill>
              </a:rPr>
              <a:t>Раде</a:t>
            </a:r>
            <a:r>
              <a:rPr lang="en-US" sz="2800" dirty="0">
                <a:solidFill>
                  <a:schemeClr val="bg1"/>
                </a:solidFill>
              </a:rPr>
              <a:t>. </a:t>
            </a:r>
          </a:p>
        </p:txBody>
      </p:sp>
      <p:pic>
        <p:nvPicPr>
          <p:cNvPr id="5" name="Picture 4"/>
          <p:cNvPicPr>
            <a:picLocks noChangeAspect="1"/>
          </p:cNvPicPr>
          <p:nvPr/>
        </p:nvPicPr>
        <p:blipFill>
          <a:blip r:embed="rId2" cstate="print"/>
          <a:stretch>
            <a:fillRect/>
          </a:stretch>
        </p:blipFill>
        <p:spPr>
          <a:xfrm>
            <a:off x="8021785" y="1705971"/>
            <a:ext cx="3169379" cy="2526740"/>
          </a:xfrm>
          <a:prstGeom prst="rect">
            <a:avLst/>
          </a:prstGeom>
        </p:spPr>
      </p:pic>
    </p:spTree>
    <p:extLst>
      <p:ext uri="{BB962C8B-B14F-4D97-AF65-F5344CB8AC3E}">
        <p14:creationId xmlns:p14="http://schemas.microsoft.com/office/powerpoint/2010/main" val="3026910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24C20"/>
        </a:solidFill>
        <a:effectLst/>
      </p:bgPr>
    </p:bg>
    <p:spTree>
      <p:nvGrpSpPr>
        <p:cNvPr id="1" name=""/>
        <p:cNvGrpSpPr/>
        <p:nvPr/>
      </p:nvGrpSpPr>
      <p:grpSpPr>
        <a:xfrm>
          <a:off x="0" y="0"/>
          <a:ext cx="0" cy="0"/>
          <a:chOff x="0" y="0"/>
          <a:chExt cx="0" cy="0"/>
        </a:xfrm>
      </p:grpSpPr>
      <p:sp>
        <p:nvSpPr>
          <p:cNvPr id="2" name="Rectangle 1"/>
          <p:cNvSpPr/>
          <p:nvPr/>
        </p:nvSpPr>
        <p:spPr>
          <a:xfrm>
            <a:off x="562707" y="267288"/>
            <a:ext cx="11310425" cy="5573962"/>
          </a:xfrm>
          <a:prstGeom prst="rect">
            <a:avLst/>
          </a:prstGeom>
        </p:spPr>
        <p:txBody>
          <a:bodyPr wrap="square">
            <a:spAutoFit/>
          </a:bodyPr>
          <a:lstStyle/>
          <a:p>
            <a:pPr>
              <a:lnSpc>
                <a:spcPct val="107000"/>
              </a:lnSpc>
              <a:spcAft>
                <a:spcPts val="800"/>
              </a:spcAft>
            </a:pPr>
            <a:r>
              <a:rPr lang="sr-Cyrl-RS" sz="2800" dirty="0">
                <a:solidFill>
                  <a:schemeClr val="bg1"/>
                </a:solidFill>
                <a:ea typeface="Calibri" panose="020F0502020204030204" pitchFamily="34" charset="0"/>
                <a:cs typeface="Times New Roman" panose="02020603050405020304" pitchFamily="18" charset="0"/>
              </a:rPr>
              <a:t>   </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Учитељица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приђе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сасвим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близу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љутито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узрики</a:t>
            </a:r>
            <a:r>
              <a:rPr lang="en-US" sz="2800" dirty="0">
                <a:solidFill>
                  <a:schemeClr val="bg1"/>
                </a:solidFill>
                <a:effectLst/>
                <a:ea typeface="Calibri" panose="020F0502020204030204" pitchFamily="34" charset="0"/>
                <a:cs typeface="Times New Roman" panose="02020603050405020304" pitchFamily="18" charset="0"/>
              </a:rPr>
              <a:t> у </a:t>
            </a:r>
            <a:r>
              <a:rPr lang="en-US" sz="2800" dirty="0" err="1">
                <a:solidFill>
                  <a:schemeClr val="bg1"/>
                </a:solidFill>
                <a:effectLst/>
                <a:ea typeface="Calibri" panose="020F0502020204030204" pitchFamily="34" charset="0"/>
                <a:cs typeface="Times New Roman" panose="02020603050405020304" pitchFamily="18" charset="0"/>
              </a:rPr>
              <a:t>моје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лице</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повуче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уво</a:t>
            </a:r>
            <a:r>
              <a:rPr lang="en-US" sz="2800" dirty="0">
                <a:solidFill>
                  <a:schemeClr val="bg1"/>
                </a:solidFill>
                <a:effectLst/>
                <a:ea typeface="Calibri" panose="020F0502020204030204" pitchFamily="34" charset="0"/>
                <a:cs typeface="Times New Roman" panose="02020603050405020304" pitchFamily="18" charset="0"/>
              </a:rPr>
              <a:t>. </a:t>
            </a:r>
            <a:endParaRPr lang="sr-Cyrl-RS" sz="2800" dirty="0">
              <a:solidFill>
                <a:schemeClr val="bg1"/>
              </a:solidFill>
              <a:effectLst/>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Кажи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своме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мудром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дједу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није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истина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Вук</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сив</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Сив</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запамти</a:t>
            </a:r>
            <a:r>
              <a:rPr lang="en-US" sz="2800" dirty="0">
                <a:solidFill>
                  <a:schemeClr val="bg1"/>
                </a:solidFill>
                <a:effectLst/>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pPr>
              <a:lnSpc>
                <a:spcPct val="107000"/>
              </a:lnSpc>
              <a:spcAft>
                <a:spcPts val="800"/>
              </a:spcAft>
            </a:pPr>
            <a:r>
              <a:rPr lang="sr-Cyrl-RS" sz="2800" dirty="0">
                <a:solidFill>
                  <a:schemeClr val="bg1"/>
                </a:solidFill>
                <a:ea typeface="Calibri" panose="020F0502020204030204" pitchFamily="34" charset="0"/>
                <a:cs typeface="Times New Roman" panose="02020603050405020304" pitchFamily="18" charset="0"/>
              </a:rPr>
              <a:t>  </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Скоро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плачући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отклипсао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сам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тога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дана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кући</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шмрцајући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испричао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дједу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све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што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у </a:t>
            </a:r>
            <a:r>
              <a:rPr lang="en-US" sz="2800" dirty="0" err="1">
                <a:solidFill>
                  <a:schemeClr val="bg1"/>
                </a:solidFill>
                <a:effectLst/>
                <a:ea typeface="Calibri" panose="020F0502020204030204" pitchFamily="34" charset="0"/>
                <a:cs typeface="Times New Roman" panose="02020603050405020304" pitchFamily="18" charset="0"/>
              </a:rPr>
              <a:t>школи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догодило</a:t>
            </a:r>
            <a:r>
              <a:rPr lang="en-US" sz="2800" dirty="0">
                <a:solidFill>
                  <a:schemeClr val="bg1"/>
                </a:solidFill>
                <a:effectLst/>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pPr>
              <a:lnSpc>
                <a:spcPct val="107000"/>
              </a:lnSpc>
              <a:spcAft>
                <a:spcPts val="800"/>
              </a:spcAft>
            </a:pPr>
            <a:r>
              <a:rPr lang="sr-Cyrl-RS" sz="2800" dirty="0">
                <a:solidFill>
                  <a:schemeClr val="bg1"/>
                </a:solidFill>
                <a:ea typeface="Calibri" panose="020F0502020204030204" pitchFamily="34" charset="0"/>
                <a:cs typeface="Times New Roman" panose="02020603050405020304" pitchFamily="18" charset="0"/>
              </a:rPr>
              <a:t>  </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слутио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нисам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каква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ће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бура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тога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подићи</a:t>
            </a:r>
            <a:r>
              <a:rPr lang="en-US" sz="2800" dirty="0">
                <a:solidFill>
                  <a:schemeClr val="bg1"/>
                </a:solidFill>
                <a:effectLst/>
                <a:ea typeface="Calibri" panose="020F0502020204030204" pitchFamily="34" charset="0"/>
                <a:cs typeface="Times New Roman" panose="02020603050405020304" pitchFamily="18" charset="0"/>
              </a:rPr>
              <a:t>. </a:t>
            </a:r>
            <a:endParaRPr lang="sr-Cyrl-RS" sz="2800" dirty="0">
              <a:solidFill>
                <a:schemeClr val="bg1"/>
              </a:solidFill>
              <a:effectLst/>
              <a:ea typeface="Calibri" panose="020F0502020204030204" pitchFamily="34" charset="0"/>
              <a:cs typeface="Times New Roman" panose="02020603050405020304" pitchFamily="18" charset="0"/>
            </a:endParaRPr>
          </a:p>
          <a:p>
            <a:pPr>
              <a:lnSpc>
                <a:spcPct val="107000"/>
              </a:lnSpc>
              <a:spcAft>
                <a:spcPts val="800"/>
              </a:spcAft>
            </a:pPr>
            <a:r>
              <a:rPr lang="sr-Cyrl-RS" sz="2800" dirty="0">
                <a:solidFill>
                  <a:schemeClr val="bg1"/>
                </a:solidFill>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Шта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Пред</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читавим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разредом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његовог</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унука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миљенца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теглити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уши</a:t>
            </a:r>
            <a:r>
              <a:rPr lang="en-US" sz="2800" dirty="0">
                <a:solidFill>
                  <a:schemeClr val="bg1"/>
                </a:solidFill>
                <a:effectLst/>
                <a:ea typeface="Calibri" panose="020F0502020204030204" pitchFamily="34" charset="0"/>
                <a:cs typeface="Times New Roman" panose="02020603050405020304" pitchFamily="18" charset="0"/>
              </a:rPr>
              <a:t>, а </a:t>
            </a:r>
            <a:r>
              <a:rPr lang="en-US" sz="2800" dirty="0" err="1">
                <a:solidFill>
                  <a:schemeClr val="bg1"/>
                </a:solidFill>
                <a:effectLst/>
                <a:ea typeface="Calibri" panose="020F0502020204030204" pitchFamily="34" charset="0"/>
                <a:cs typeface="Times New Roman" panose="02020603050405020304" pitchFamily="18" charset="0"/>
              </a:rPr>
              <a:t>уважену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старину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поспрдно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назвати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мудрим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боље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речено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будалом</a:t>
            </a:r>
            <a:r>
              <a:rPr lang="sr-Cyrl-RS" sz="2800" dirty="0">
                <a:solidFill>
                  <a:schemeClr val="bg1"/>
                </a:solidFill>
                <a:ea typeface="Calibri" panose="020F0502020204030204" pitchFamily="34" charset="0"/>
                <a:cs typeface="Times New Roman" panose="02020603050405020304" pitchFamily="18" charset="0"/>
              </a:rPr>
              <a:t>?</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Дотле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ли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смо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дошли</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још</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рећи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вук</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није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зелен</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већ</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некакав</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хм</a:t>
            </a:r>
            <a:r>
              <a:rPr lang="en-US" sz="2800" dirty="0">
                <a:solidFill>
                  <a:schemeClr val="bg1"/>
                </a:solidFill>
                <a:effectLst/>
                <a:ea typeface="Calibri" panose="020F0502020204030204" pitchFamily="34" charset="0"/>
                <a:cs typeface="Times New Roman" panose="02020603050405020304" pitchFamily="18" charset="0"/>
              </a:rPr>
              <a:t>! Е, </a:t>
            </a:r>
            <a:r>
              <a:rPr lang="en-US" sz="2800" dirty="0" err="1">
                <a:solidFill>
                  <a:schemeClr val="bg1"/>
                </a:solidFill>
                <a:effectLst/>
                <a:ea typeface="Calibri" panose="020F0502020204030204" pitchFamily="34" charset="0"/>
                <a:cs typeface="Times New Roman" panose="02020603050405020304" pitchFamily="18" charset="0"/>
              </a:rPr>
              <a:t>то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може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тек</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тако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проћи</a:t>
            </a:r>
            <a:r>
              <a:rPr lang="en-US" sz="2800" dirty="0">
                <a:solidFill>
                  <a:schemeClr val="bg1"/>
                </a:solidFill>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096503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93E1A"/>
        </a:solidFill>
        <a:effectLst/>
      </p:bgPr>
    </p:bg>
    <p:spTree>
      <p:nvGrpSpPr>
        <p:cNvPr id="1" name=""/>
        <p:cNvGrpSpPr/>
        <p:nvPr/>
      </p:nvGrpSpPr>
      <p:grpSpPr>
        <a:xfrm>
          <a:off x="0" y="0"/>
          <a:ext cx="0" cy="0"/>
          <a:chOff x="0" y="0"/>
          <a:chExt cx="0" cy="0"/>
        </a:xfrm>
      </p:grpSpPr>
      <p:sp>
        <p:nvSpPr>
          <p:cNvPr id="2" name="Rectangle 1"/>
          <p:cNvSpPr/>
          <p:nvPr/>
        </p:nvSpPr>
        <p:spPr>
          <a:xfrm>
            <a:off x="281354" y="462315"/>
            <a:ext cx="11910646" cy="5693866"/>
          </a:xfrm>
          <a:prstGeom prst="rect">
            <a:avLst/>
          </a:prstGeom>
        </p:spPr>
        <p:txBody>
          <a:bodyPr wrap="square">
            <a:spAutoFit/>
          </a:bodyPr>
          <a:lstStyle/>
          <a:p>
            <a:r>
              <a:rPr lang="sr-Cyrl-RS" sz="2800" dirty="0">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Сјутрадан</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пушући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попут</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гуска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дјед</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доперјао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мном</a:t>
            </a:r>
            <a:r>
              <a:rPr lang="en-US" sz="2800" dirty="0">
                <a:solidFill>
                  <a:schemeClr val="bg1"/>
                </a:solidFill>
                <a:effectLst/>
                <a:ea typeface="Calibri" panose="020F0502020204030204" pitchFamily="34" charset="0"/>
                <a:cs typeface="Times New Roman" panose="02020603050405020304" pitchFamily="18" charset="0"/>
              </a:rPr>
              <a:t> у </a:t>
            </a:r>
            <a:r>
              <a:rPr lang="en-US" sz="2800" dirty="0" err="1">
                <a:solidFill>
                  <a:schemeClr val="bg1"/>
                </a:solidFill>
                <a:effectLst/>
                <a:ea typeface="Calibri" panose="020F0502020204030204" pitchFamily="34" charset="0"/>
                <a:cs typeface="Times New Roman" panose="02020603050405020304" pitchFamily="18" charset="0"/>
              </a:rPr>
              <a:t>школско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двориште</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пред</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свом</a:t>
            </a:r>
            <a:r>
              <a:rPr lang="en-US" sz="2800" dirty="0">
                <a:solidFill>
                  <a:schemeClr val="bg1"/>
                </a:solidFill>
                <a:effectLst/>
                <a:ea typeface="Calibri" panose="020F0502020204030204" pitchFamily="34" charset="0"/>
                <a:cs typeface="Times New Roman" panose="02020603050405020304" pitchFamily="18" charset="0"/>
              </a:rPr>
              <a:t> д</a:t>
            </a:r>
            <a:r>
              <a:rPr lang="sr-Latn-RS" sz="2800" dirty="0">
                <a:solidFill>
                  <a:schemeClr val="bg1"/>
                </a:solidFill>
                <a:effectLst/>
                <a:ea typeface="Calibri" panose="020F0502020204030204" pitchFamily="34" charset="0"/>
                <a:cs typeface="Times New Roman" panose="02020603050405020304" pitchFamily="18" charset="0"/>
              </a:rPr>
              <a:t>j</a:t>
            </a:r>
            <a:r>
              <a:rPr lang="en-US" sz="2800" dirty="0" err="1">
                <a:solidFill>
                  <a:schemeClr val="bg1"/>
                </a:solidFill>
                <a:effectLst/>
                <a:ea typeface="Calibri" panose="020F0502020204030204" pitchFamily="34" charset="0"/>
                <a:cs typeface="Times New Roman" panose="02020603050405020304" pitchFamily="18" charset="0"/>
              </a:rPr>
              <a:t>ечурлијом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разгаламио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учитељицу</a:t>
            </a:r>
            <a:r>
              <a:rPr lang="en-US" sz="2800" dirty="0">
                <a:solidFill>
                  <a:schemeClr val="bg1"/>
                </a:solidFill>
                <a:effectLst/>
                <a:ea typeface="Calibri" panose="020F0502020204030204" pitchFamily="34" charset="0"/>
                <a:cs typeface="Times New Roman" panose="02020603050405020304" pitchFamily="18" charset="0"/>
              </a:rPr>
              <a:t>: </a:t>
            </a:r>
            <a:endParaRPr lang="sr-Cyrl-RS" sz="2800" dirty="0">
              <a:solidFill>
                <a:schemeClr val="bg1"/>
              </a:solidFill>
              <a:effectLst/>
              <a:ea typeface="Calibri" panose="020F0502020204030204" pitchFamily="34" charset="0"/>
              <a:cs typeface="Times New Roman" panose="02020603050405020304" pitchFamily="18" charset="0"/>
            </a:endParaRPr>
          </a:p>
          <a:p>
            <a:r>
              <a:rPr lang="en-US" sz="2800" dirty="0">
                <a:solidFill>
                  <a:schemeClr val="bg1"/>
                </a:solidFill>
                <a:effectLst/>
                <a:ea typeface="Calibri" panose="020F0502020204030204" pitchFamily="34" charset="0"/>
                <a:cs typeface="Times New Roman" panose="02020603050405020304" pitchFamily="18" charset="0"/>
              </a:rPr>
              <a:t>— А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ли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шишкавицо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оваква</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онаква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боље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од</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мене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знаш</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какав</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вук</a:t>
            </a:r>
            <a:r>
              <a:rPr lang="en-US" sz="2800" dirty="0">
                <a:solidFill>
                  <a:schemeClr val="bg1"/>
                </a:solidFill>
                <a:effectLst/>
                <a:ea typeface="Calibri" panose="020F0502020204030204" pitchFamily="34" charset="0"/>
                <a:cs typeface="Times New Roman" panose="02020603050405020304" pitchFamily="18" charset="0"/>
              </a:rPr>
              <a:t>, а! </a:t>
            </a:r>
            <a:r>
              <a:rPr lang="en-US" sz="2800" dirty="0" err="1">
                <a:solidFill>
                  <a:schemeClr val="bg1"/>
                </a:solidFill>
                <a:effectLst/>
                <a:ea typeface="Calibri" panose="020F0502020204030204" pitchFamily="34" charset="0"/>
                <a:cs typeface="Times New Roman" panose="02020603050405020304" pitchFamily="18" charset="0"/>
              </a:rPr>
              <a:t>Није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зелен</a:t>
            </a:r>
            <a:r>
              <a:rPr lang="sr-Cyrl-RS" sz="2800" dirty="0">
                <a:solidFill>
                  <a:schemeClr val="bg1"/>
                </a:solidFill>
                <a:ea typeface="Calibri" panose="020F0502020204030204" pitchFamily="34" charset="0"/>
                <a:cs typeface="Times New Roman" panose="02020603050405020304" pitchFamily="18" charset="0"/>
              </a:rPr>
              <a:t>!</a:t>
            </a:r>
            <a:r>
              <a:rPr lang="sr-Cyrl-R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с </a:t>
            </a:r>
            <a:r>
              <a:rPr lang="en-US" sz="2800" dirty="0" err="1">
                <a:solidFill>
                  <a:schemeClr val="bg1"/>
                </a:solidFill>
                <a:effectLst/>
                <a:ea typeface="Calibri" panose="020F0502020204030204" pitchFamily="34" charset="0"/>
                <a:cs typeface="Times New Roman" panose="02020603050405020304" pitchFamily="18" charset="0"/>
              </a:rPr>
              <a:t>вуцима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родио</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одрастао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читавог</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вијека</a:t>
            </a:r>
            <a:r>
              <a:rPr lang="en-US" sz="2800" dirty="0">
                <a:solidFill>
                  <a:schemeClr val="bg1"/>
                </a:solidFill>
                <a:effectLst/>
                <a:ea typeface="Calibri" panose="020F0502020204030204" pitchFamily="34" charset="0"/>
                <a:cs typeface="Times New Roman" panose="02020603050405020304" pitchFamily="18" charset="0"/>
              </a:rPr>
              <a:t> с </a:t>
            </a:r>
            <a:r>
              <a:rPr lang="en-US" sz="2800" dirty="0" err="1">
                <a:solidFill>
                  <a:schemeClr val="bg1"/>
                </a:solidFill>
                <a:effectLst/>
                <a:ea typeface="Calibri" panose="020F0502020204030204" pitchFamily="34" charset="0"/>
                <a:cs typeface="Times New Roman" panose="02020603050405020304" pitchFamily="18" charset="0"/>
              </a:rPr>
              <a:t>њима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муку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мучим</a:t>
            </a:r>
            <a:r>
              <a:rPr lang="en-US" sz="2800" dirty="0">
                <a:solidFill>
                  <a:schemeClr val="bg1"/>
                </a:solidFill>
                <a:effectLst/>
                <a:ea typeface="Calibri" panose="020F0502020204030204" pitchFamily="34" charset="0"/>
                <a:cs typeface="Times New Roman" panose="02020603050405020304" pitchFamily="18" charset="0"/>
              </a:rPr>
              <a:t>, а </a:t>
            </a:r>
            <a:r>
              <a:rPr lang="en-US" sz="2800" dirty="0" err="1">
                <a:solidFill>
                  <a:schemeClr val="bg1"/>
                </a:solidFill>
                <a:effectLst/>
                <a:ea typeface="Calibri" panose="020F0502020204030204" pitchFamily="34" charset="0"/>
                <a:cs typeface="Times New Roman" panose="02020603050405020304" pitchFamily="18" charset="0"/>
              </a:rPr>
              <a:t>она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ту</a:t>
            </a:r>
            <a:r>
              <a:rPr lang="en-US" sz="2800" dirty="0">
                <a:solidFill>
                  <a:schemeClr val="bg1"/>
                </a:solidFill>
                <a:effectLst/>
                <a:ea typeface="Calibri" panose="020F0502020204030204" pitchFamily="34" charset="0"/>
                <a:cs typeface="Times New Roman" panose="02020603050405020304" pitchFamily="18" charset="0"/>
              </a:rPr>
              <a:t>... </a:t>
            </a:r>
            <a:r>
              <a:rPr lang="sr-Cyrl-RS" sz="2800" dirty="0">
                <a:solidFill>
                  <a:schemeClr val="bg1"/>
                </a:solidFill>
                <a:effectLst/>
                <a:ea typeface="Calibri" panose="020F0502020204030204" pitchFamily="34" charset="0"/>
                <a:cs typeface="Times New Roman" panose="02020603050405020304" pitchFamily="18" charset="0"/>
              </a:rPr>
              <a:t>п</a:t>
            </a:r>
            <a:r>
              <a:rPr lang="en-US" sz="2800" dirty="0">
                <a:solidFill>
                  <a:schemeClr val="bg1"/>
                </a:solidFill>
                <a:effectLst/>
                <a:ea typeface="Calibri" panose="020F0502020204030204" pitchFamily="34" charset="0"/>
                <a:cs typeface="Times New Roman" panose="02020603050405020304" pitchFamily="18" charset="0"/>
              </a:rPr>
              <a:t>о </a:t>
            </a:r>
            <a:r>
              <a:rPr lang="en-US" sz="2800" dirty="0" err="1">
                <a:solidFill>
                  <a:schemeClr val="bg1"/>
                </a:solidFill>
                <a:effectLst/>
                <a:ea typeface="Calibri" panose="020F0502020204030204" pitchFamily="34" charset="0"/>
                <a:cs typeface="Times New Roman" panose="02020603050405020304" pitchFamily="18" charset="0"/>
              </a:rPr>
              <a:t>туру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тебе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требало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овим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штапом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једном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научиш</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памети</a:t>
            </a:r>
            <a:r>
              <a:rPr lang="en-US" sz="2800" dirty="0">
                <a:solidFill>
                  <a:schemeClr val="bg1"/>
                </a:solidFill>
                <a:effectLst/>
                <a:ea typeface="Calibri" panose="020F0502020204030204" pitchFamily="34" charset="0"/>
                <a:cs typeface="Times New Roman" panose="02020603050405020304" pitchFamily="18" charset="0"/>
              </a:rPr>
              <a:t>.</a:t>
            </a:r>
            <a:endParaRPr lang="sr-Cyrl-RS" sz="2800" dirty="0">
              <a:solidFill>
                <a:schemeClr val="bg1"/>
              </a:solidFill>
              <a:effectLst/>
              <a:ea typeface="Calibri" panose="020F0502020204030204" pitchFamily="34" charset="0"/>
              <a:cs typeface="Times New Roman" panose="02020603050405020304" pitchFamily="18" charset="0"/>
            </a:endParaRPr>
          </a:p>
          <a:p>
            <a:r>
              <a:rPr lang="sr-Cyrl-RS" sz="2800" dirty="0">
                <a:solidFill>
                  <a:schemeClr val="bg1"/>
                </a:solidFill>
                <a:ea typeface="Calibri" panose="020F0502020204030204" pitchFamily="34" charset="0"/>
                <a:cs typeface="Times New Roman" panose="02020603050405020304" pitchFamily="18" charset="0"/>
              </a:rPr>
              <a:t>  </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Извика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дјед</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расплака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учитељица</a:t>
            </a:r>
            <a:r>
              <a:rPr lang="en-US" sz="2800" dirty="0">
                <a:solidFill>
                  <a:schemeClr val="bg1"/>
                </a:solidFill>
                <a:effectLst/>
                <a:ea typeface="Calibri" panose="020F0502020204030204" pitchFamily="34" charset="0"/>
                <a:cs typeface="Times New Roman" panose="02020603050405020304" pitchFamily="18" charset="0"/>
              </a:rPr>
              <a:t>, а и </a:t>
            </a:r>
            <a:r>
              <a:rPr lang="en-US" sz="2800" dirty="0" err="1">
                <a:solidFill>
                  <a:schemeClr val="bg1"/>
                </a:solidFill>
                <a:effectLst/>
                <a:ea typeface="Calibri" panose="020F0502020204030204" pitchFamily="34" charset="0"/>
                <a:cs typeface="Times New Roman" panose="02020603050405020304" pitchFamily="18" charset="0"/>
              </a:rPr>
              <a:t>ми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ђаци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од</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свега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тога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ухватисмо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неку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вајду</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тога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дана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није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било</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наставе</a:t>
            </a:r>
            <a:r>
              <a:rPr lang="en-US" sz="2800" dirty="0">
                <a:solidFill>
                  <a:schemeClr val="bg1"/>
                </a:solidFill>
                <a:effectLst/>
                <a:ea typeface="Calibri" panose="020F0502020204030204" pitchFamily="34" charset="0"/>
                <a:cs typeface="Times New Roman" panose="02020603050405020304" pitchFamily="18" charset="0"/>
              </a:rPr>
              <a:t>. </a:t>
            </a:r>
            <a:endParaRPr lang="sr-Cyrl-RS" sz="2800" dirty="0">
              <a:solidFill>
                <a:schemeClr val="bg1"/>
              </a:solidFill>
              <a:effectLst/>
              <a:ea typeface="Calibri" panose="020F0502020204030204" pitchFamily="34" charset="0"/>
              <a:cs typeface="Times New Roman" panose="02020603050405020304" pitchFamily="18" charset="0"/>
            </a:endParaRPr>
          </a:p>
          <a:p>
            <a:r>
              <a:rPr lang="sr-Cyrl-RS" sz="2800" dirty="0">
                <a:solidFill>
                  <a:schemeClr val="bg1"/>
                </a:solidFill>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Већ</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сљедећег</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јутра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дједа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отјераше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жандари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Одсједи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старина</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седам</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дана</a:t>
            </a:r>
            <a:r>
              <a:rPr lang="en-US" sz="2800" dirty="0">
                <a:solidFill>
                  <a:schemeClr val="bg1"/>
                </a:solidFill>
                <a:effectLst/>
                <a:ea typeface="Calibri" panose="020F0502020204030204" pitchFamily="34" charset="0"/>
                <a:cs typeface="Times New Roman" panose="02020603050405020304" pitchFamily="18" charset="0"/>
              </a:rPr>
              <a:t> у </a:t>
            </a:r>
            <a:r>
              <a:rPr lang="en-US" sz="2800" dirty="0" err="1">
                <a:solidFill>
                  <a:schemeClr val="bg1"/>
                </a:solidFill>
                <a:effectLst/>
                <a:ea typeface="Calibri" panose="020F0502020204030204" pitchFamily="34" charset="0"/>
                <a:cs typeface="Times New Roman" panose="02020603050405020304" pitchFamily="18" charset="0"/>
              </a:rPr>
              <a:t>среској</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бувари</a:t>
            </a:r>
            <a:r>
              <a:rPr lang="en-US" sz="2800" dirty="0">
                <a:solidFill>
                  <a:schemeClr val="bg1"/>
                </a:solidFill>
                <a:effectLst/>
                <a:ea typeface="Calibri" panose="020F0502020204030204" pitchFamily="34" charset="0"/>
                <a:cs typeface="Times New Roman" panose="02020603050405020304" pitchFamily="18" charset="0"/>
              </a:rPr>
              <a:t>“, а </a:t>
            </a:r>
            <a:r>
              <a:rPr lang="en-US" sz="2800" dirty="0" err="1">
                <a:solidFill>
                  <a:schemeClr val="bg1"/>
                </a:solidFill>
                <a:effectLst/>
                <a:ea typeface="Calibri" panose="020F0502020204030204" pitchFamily="34" charset="0"/>
                <a:cs typeface="Times New Roman" panose="02020603050405020304" pitchFamily="18" charset="0"/>
              </a:rPr>
              <a:t>кад</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се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врати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ублиједио</a:t>
            </a:r>
            <a:r>
              <a:rPr lang="en-US" sz="2800" dirty="0">
                <a:solidFill>
                  <a:schemeClr val="bg1"/>
                </a:solidFill>
                <a:effectLst/>
                <a:ea typeface="Calibri" panose="020F0502020204030204" pitchFamily="34" charset="0"/>
                <a:cs typeface="Times New Roman" panose="02020603050405020304" pitchFamily="18" charset="0"/>
              </a:rPr>
              <a:t> и </a:t>
            </a:r>
            <a:r>
              <a:rPr lang="en-US" sz="2800" dirty="0" err="1">
                <a:solidFill>
                  <a:schemeClr val="bg1"/>
                </a:solidFill>
                <a:effectLst/>
                <a:ea typeface="Calibri" panose="020F0502020204030204" pitchFamily="34" charset="0"/>
                <a:cs typeface="Times New Roman" panose="02020603050405020304" pitchFamily="18" charset="0"/>
              </a:rPr>
              <a:t>мучаљив</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он</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ми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навече</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попријети</a:t>
            </a:r>
            <a:r>
              <a:rPr lang="en-US" sz="2800" dirty="0">
                <a:solidFill>
                  <a:schemeClr val="bg1"/>
                </a:solidFill>
                <a:effectLst/>
                <a:ea typeface="Calibri" panose="020F0502020204030204" pitchFamily="34" charset="0"/>
                <a:cs typeface="Times New Roman" panose="02020603050405020304" pitchFamily="18" charset="0"/>
              </a:rPr>
              <a:t> </a:t>
            </a:r>
            <a:r>
              <a:rPr lang="en-US" sz="2800" dirty="0" err="1">
                <a:solidFill>
                  <a:schemeClr val="bg1"/>
                </a:solidFill>
                <a:effectLst/>
                <a:ea typeface="Calibri" panose="020F0502020204030204" pitchFamily="34" charset="0"/>
                <a:cs typeface="Times New Roman" panose="02020603050405020304" pitchFamily="18" charset="0"/>
              </a:rPr>
              <a:t>прстом</a:t>
            </a:r>
            <a:r>
              <a:rPr lang="sr-Cyrl-RS" sz="2800" dirty="0">
                <a:solidFill>
                  <a:schemeClr val="bg1"/>
                </a:solidFill>
                <a:ea typeface="Calibri" panose="020F0502020204030204" pitchFamily="34" charset="0"/>
                <a:cs typeface="Times New Roman" panose="02020603050405020304" pitchFamily="18" charset="0"/>
              </a:rPr>
              <a:t>:</a:t>
            </a:r>
          </a:p>
          <a:p>
            <a:r>
              <a:rPr lang="en-US" sz="2800" dirty="0">
                <a:solidFill>
                  <a:schemeClr val="bg1"/>
                </a:solidFill>
              </a:rPr>
              <a:t>— А </a:t>
            </a:r>
            <a:r>
              <a:rPr lang="en-US" sz="2800" dirty="0" err="1">
                <a:solidFill>
                  <a:schemeClr val="bg1"/>
                </a:solidFill>
              </a:rPr>
              <a:t>ти</a:t>
            </a:r>
            <a:r>
              <a:rPr lang="en-US" sz="2800" dirty="0">
                <a:solidFill>
                  <a:schemeClr val="bg1"/>
                </a:solidFill>
              </a:rPr>
              <a:t>, </a:t>
            </a:r>
            <a:r>
              <a:rPr lang="en-US" sz="2800" dirty="0" err="1">
                <a:solidFill>
                  <a:schemeClr val="bg1"/>
                </a:solidFill>
              </a:rPr>
              <a:t>језичко</a:t>
            </a:r>
            <a:r>
              <a:rPr lang="en-US" sz="2800" dirty="0">
                <a:solidFill>
                  <a:schemeClr val="bg1"/>
                </a:solidFill>
              </a:rPr>
              <a:t>, </a:t>
            </a:r>
            <a:r>
              <a:rPr lang="en-US" sz="2800" dirty="0" err="1">
                <a:solidFill>
                  <a:schemeClr val="bg1"/>
                </a:solidFill>
              </a:rPr>
              <a:t>нек</a:t>
            </a:r>
            <a:r>
              <a:rPr lang="en-US" sz="2800" dirty="0">
                <a:solidFill>
                  <a:schemeClr val="bg1"/>
                </a:solidFill>
              </a:rPr>
              <a:t> </a:t>
            </a:r>
            <a:r>
              <a:rPr lang="en-US" sz="2800" dirty="0" err="1">
                <a:solidFill>
                  <a:schemeClr val="bg1"/>
                </a:solidFill>
              </a:rPr>
              <a:t>те</a:t>
            </a:r>
            <a:r>
              <a:rPr lang="en-US" sz="2800" dirty="0">
                <a:solidFill>
                  <a:schemeClr val="bg1"/>
                </a:solidFill>
              </a:rPr>
              <a:t> </a:t>
            </a:r>
            <a:r>
              <a:rPr lang="en-US" sz="2800" dirty="0" err="1">
                <a:solidFill>
                  <a:schemeClr val="bg1"/>
                </a:solidFill>
              </a:rPr>
              <a:t>ја</a:t>
            </a:r>
            <a:r>
              <a:rPr lang="en-US" sz="2800" dirty="0">
                <a:solidFill>
                  <a:schemeClr val="bg1"/>
                </a:solidFill>
              </a:rPr>
              <a:t> </a:t>
            </a:r>
            <a:r>
              <a:rPr lang="en-US" sz="2800" dirty="0" err="1">
                <a:solidFill>
                  <a:schemeClr val="bg1"/>
                </a:solidFill>
              </a:rPr>
              <a:t>још</a:t>
            </a:r>
            <a:r>
              <a:rPr lang="en-US" sz="2800" dirty="0">
                <a:solidFill>
                  <a:schemeClr val="bg1"/>
                </a:solidFill>
              </a:rPr>
              <a:t> </a:t>
            </a:r>
            <a:r>
              <a:rPr lang="en-US" sz="2800" dirty="0" err="1">
                <a:solidFill>
                  <a:schemeClr val="bg1"/>
                </a:solidFill>
              </a:rPr>
              <a:t>једном</a:t>
            </a:r>
            <a:r>
              <a:rPr lang="en-US" sz="2800" dirty="0">
                <a:solidFill>
                  <a:schemeClr val="bg1"/>
                </a:solidFill>
              </a:rPr>
              <a:t> </a:t>
            </a:r>
            <a:r>
              <a:rPr lang="en-US" sz="2800" dirty="0" err="1">
                <a:solidFill>
                  <a:schemeClr val="bg1"/>
                </a:solidFill>
              </a:rPr>
              <a:t>чујем</a:t>
            </a:r>
            <a:r>
              <a:rPr lang="en-US" sz="2800" dirty="0">
                <a:solidFill>
                  <a:schemeClr val="bg1"/>
                </a:solidFill>
              </a:rPr>
              <a:t> </a:t>
            </a:r>
            <a:r>
              <a:rPr lang="en-US" sz="2800" dirty="0" err="1">
                <a:solidFill>
                  <a:schemeClr val="bg1"/>
                </a:solidFill>
              </a:rPr>
              <a:t>да</a:t>
            </a:r>
            <a:r>
              <a:rPr lang="en-US" sz="2800" dirty="0">
                <a:solidFill>
                  <a:schemeClr val="bg1"/>
                </a:solidFill>
              </a:rPr>
              <a:t> </a:t>
            </a:r>
            <a:r>
              <a:rPr lang="en-US" sz="2800" dirty="0" err="1">
                <a:solidFill>
                  <a:schemeClr val="bg1"/>
                </a:solidFill>
              </a:rPr>
              <a:t>блејиш</a:t>
            </a:r>
            <a:r>
              <a:rPr lang="en-US" sz="2800" dirty="0">
                <a:solidFill>
                  <a:schemeClr val="bg1"/>
                </a:solidFill>
              </a:rPr>
              <a:t> </a:t>
            </a:r>
            <a:r>
              <a:rPr lang="en-US" sz="2800" dirty="0" err="1">
                <a:solidFill>
                  <a:schemeClr val="bg1"/>
                </a:solidFill>
              </a:rPr>
              <a:t>какав</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ко</a:t>
            </a:r>
            <a:r>
              <a:rPr lang="en-US" sz="2800" dirty="0">
                <a:solidFill>
                  <a:schemeClr val="bg1"/>
                </a:solidFill>
              </a:rPr>
              <a:t>, </a:t>
            </a:r>
            <a:r>
              <a:rPr lang="en-US" sz="2800" dirty="0" err="1">
                <a:solidFill>
                  <a:schemeClr val="bg1"/>
                </a:solidFill>
              </a:rPr>
              <a:t>па</a:t>
            </a:r>
            <a:r>
              <a:rPr lang="en-US" sz="2800" dirty="0">
                <a:solidFill>
                  <a:schemeClr val="bg1"/>
                </a:solidFill>
              </a:rPr>
              <a:t> </a:t>
            </a:r>
            <a:r>
              <a:rPr lang="en-US" sz="2800" dirty="0" err="1">
                <a:solidFill>
                  <a:schemeClr val="bg1"/>
                </a:solidFill>
              </a:rPr>
              <a:t>ћу</a:t>
            </a:r>
            <a:r>
              <a:rPr lang="en-US" sz="2800" dirty="0">
                <a:solidFill>
                  <a:schemeClr val="bg1"/>
                </a:solidFill>
              </a:rPr>
              <a:t> </a:t>
            </a:r>
            <a:r>
              <a:rPr lang="en-US" sz="2800" dirty="0" err="1">
                <a:solidFill>
                  <a:schemeClr val="bg1"/>
                </a:solidFill>
              </a:rPr>
              <a:t>ти</a:t>
            </a:r>
            <a:r>
              <a:rPr lang="en-US" sz="2800" dirty="0">
                <a:solidFill>
                  <a:schemeClr val="bg1"/>
                </a:solidFill>
              </a:rPr>
              <a:t> </a:t>
            </a:r>
            <a:r>
              <a:rPr lang="en-US" sz="2800" dirty="0" err="1">
                <a:solidFill>
                  <a:schemeClr val="bg1"/>
                </a:solidFill>
              </a:rPr>
              <a:t>ја</a:t>
            </a:r>
            <a:r>
              <a:rPr lang="en-US" sz="2800" dirty="0">
                <a:solidFill>
                  <a:schemeClr val="bg1"/>
                </a:solidFill>
              </a:rPr>
              <a:t> </a:t>
            </a:r>
            <a:r>
              <a:rPr lang="en-US" sz="2800" dirty="0" err="1">
                <a:solidFill>
                  <a:schemeClr val="bg1"/>
                </a:solidFill>
              </a:rPr>
              <a:t>показати</a:t>
            </a:r>
            <a:r>
              <a:rPr lang="en-US" sz="2800" dirty="0">
                <a:solidFill>
                  <a:schemeClr val="bg1"/>
                </a:solidFill>
              </a:rPr>
              <a:t>. </a:t>
            </a:r>
            <a:endParaRPr lang="sr-Cyrl-RS" sz="2800" dirty="0">
              <a:solidFill>
                <a:schemeClr val="bg1"/>
              </a:solidFill>
            </a:endParaRPr>
          </a:p>
        </p:txBody>
      </p:sp>
    </p:spTree>
    <p:extLst>
      <p:ext uri="{BB962C8B-B14F-4D97-AF65-F5344CB8AC3E}">
        <p14:creationId xmlns:p14="http://schemas.microsoft.com/office/powerpoint/2010/main" val="3309476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93E1A"/>
        </a:solidFill>
        <a:effectLst/>
      </p:bgPr>
    </p:bg>
    <p:spTree>
      <p:nvGrpSpPr>
        <p:cNvPr id="1" name=""/>
        <p:cNvGrpSpPr/>
        <p:nvPr/>
      </p:nvGrpSpPr>
      <p:grpSpPr>
        <a:xfrm>
          <a:off x="0" y="0"/>
          <a:ext cx="0" cy="0"/>
          <a:chOff x="0" y="0"/>
          <a:chExt cx="0" cy="0"/>
        </a:xfrm>
      </p:grpSpPr>
      <p:sp>
        <p:nvSpPr>
          <p:cNvPr id="2" name="Rectangle 1"/>
          <p:cNvSpPr/>
          <p:nvPr/>
        </p:nvSpPr>
        <p:spPr>
          <a:xfrm>
            <a:off x="647114" y="302359"/>
            <a:ext cx="10424160" cy="6986528"/>
          </a:xfrm>
          <a:prstGeom prst="rect">
            <a:avLst/>
          </a:prstGeom>
        </p:spPr>
        <p:txBody>
          <a:bodyPr wrap="square">
            <a:spAutoFit/>
          </a:bodyPr>
          <a:lstStyle/>
          <a:p>
            <a:r>
              <a:rPr lang="sr-Cyrl-RS" sz="2800" dirty="0">
                <a:solidFill>
                  <a:schemeClr val="bg1"/>
                </a:solidFill>
              </a:rPr>
              <a:t> </a:t>
            </a:r>
            <a:r>
              <a:rPr lang="en-US" sz="2800" dirty="0" err="1">
                <a:solidFill>
                  <a:schemeClr val="bg1"/>
                </a:solidFill>
              </a:rPr>
              <a:t>Вук</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зелен</a:t>
            </a:r>
            <a:r>
              <a:rPr lang="en-US" sz="2800" dirty="0">
                <a:solidFill>
                  <a:schemeClr val="bg1"/>
                </a:solidFill>
              </a:rPr>
              <a:t>, </a:t>
            </a:r>
            <a:r>
              <a:rPr lang="en-US" sz="2800" dirty="0" err="1">
                <a:solidFill>
                  <a:schemeClr val="bg1"/>
                </a:solidFill>
              </a:rPr>
              <a:t>хех</a:t>
            </a:r>
            <a:r>
              <a:rPr lang="en-US" sz="2800" dirty="0">
                <a:solidFill>
                  <a:schemeClr val="bg1"/>
                </a:solidFill>
              </a:rPr>
              <a:t>! </a:t>
            </a:r>
            <a:r>
              <a:rPr lang="en-US" sz="2800" dirty="0" err="1">
                <a:solidFill>
                  <a:schemeClr val="bg1"/>
                </a:solidFill>
              </a:rPr>
              <a:t>Шта</a:t>
            </a:r>
            <a:r>
              <a:rPr lang="en-US" sz="2800" dirty="0">
                <a:solidFill>
                  <a:schemeClr val="bg1"/>
                </a:solidFill>
              </a:rPr>
              <a:t> </a:t>
            </a:r>
            <a:r>
              <a:rPr lang="en-US" sz="2800" dirty="0" err="1">
                <a:solidFill>
                  <a:schemeClr val="bg1"/>
                </a:solidFill>
              </a:rPr>
              <a:t>те</a:t>
            </a:r>
            <a:r>
              <a:rPr lang="en-US" sz="2800" dirty="0">
                <a:solidFill>
                  <a:schemeClr val="bg1"/>
                </a:solidFill>
              </a:rPr>
              <a:t> </a:t>
            </a:r>
            <a:r>
              <a:rPr lang="en-US" sz="2800" dirty="0" err="1">
                <a:solidFill>
                  <a:schemeClr val="bg1"/>
                </a:solidFill>
              </a:rPr>
              <a:t>се</a:t>
            </a:r>
            <a:r>
              <a:rPr lang="en-US" sz="2800" dirty="0">
                <a:solidFill>
                  <a:schemeClr val="bg1"/>
                </a:solidFill>
              </a:rPr>
              <a:t> </a:t>
            </a:r>
            <a:r>
              <a:rPr lang="en-US" sz="2800" dirty="0" err="1">
                <a:solidFill>
                  <a:schemeClr val="bg1"/>
                </a:solidFill>
              </a:rPr>
              <a:t>тиче</a:t>
            </a:r>
            <a:r>
              <a:rPr lang="en-US" sz="2800" dirty="0">
                <a:solidFill>
                  <a:schemeClr val="bg1"/>
                </a:solidFill>
              </a:rPr>
              <a:t> </a:t>
            </a:r>
            <a:r>
              <a:rPr lang="en-US" sz="2800" dirty="0" err="1">
                <a:solidFill>
                  <a:schemeClr val="bg1"/>
                </a:solidFill>
              </a:rPr>
              <a:t>какав</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вук</a:t>
            </a:r>
            <a:r>
              <a:rPr lang="en-US" sz="2800" dirty="0">
                <a:solidFill>
                  <a:schemeClr val="bg1"/>
                </a:solidFill>
              </a:rPr>
              <a:t>. </a:t>
            </a:r>
            <a:endParaRPr lang="sr-Cyrl-RS" sz="2800" dirty="0">
              <a:solidFill>
                <a:schemeClr val="bg1"/>
              </a:solidFill>
            </a:endParaRPr>
          </a:p>
          <a:p>
            <a:r>
              <a:rPr lang="en-US" sz="2800" dirty="0">
                <a:solidFill>
                  <a:schemeClr val="bg1"/>
                </a:solidFill>
              </a:rPr>
              <a:t>— </a:t>
            </a:r>
            <a:r>
              <a:rPr lang="en-US" sz="2800" dirty="0" err="1">
                <a:solidFill>
                  <a:schemeClr val="bg1"/>
                </a:solidFill>
              </a:rPr>
              <a:t>Па</a:t>
            </a:r>
            <a:r>
              <a:rPr lang="en-US" sz="2800" dirty="0">
                <a:solidFill>
                  <a:schemeClr val="bg1"/>
                </a:solidFill>
              </a:rPr>
              <a:t> </a:t>
            </a:r>
            <a:r>
              <a:rPr lang="en-US" sz="2800" dirty="0" err="1">
                <a:solidFill>
                  <a:schemeClr val="bg1"/>
                </a:solidFill>
              </a:rPr>
              <a:t>кад</a:t>
            </a:r>
            <a:r>
              <a:rPr lang="en-US" sz="2800" dirty="0">
                <a:solidFill>
                  <a:schemeClr val="bg1"/>
                </a:solidFill>
              </a:rPr>
              <a:t> </a:t>
            </a:r>
            <a:r>
              <a:rPr lang="en-US" sz="2800" dirty="0" err="1">
                <a:solidFill>
                  <a:schemeClr val="bg1"/>
                </a:solidFill>
              </a:rPr>
              <a:t>ме</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она</a:t>
            </a:r>
            <a:r>
              <a:rPr lang="en-US" sz="2800" dirty="0">
                <a:solidFill>
                  <a:schemeClr val="bg1"/>
                </a:solidFill>
              </a:rPr>
              <a:t> </a:t>
            </a:r>
            <a:r>
              <a:rPr lang="en-US" sz="2800" dirty="0" err="1">
                <a:solidFill>
                  <a:schemeClr val="bg1"/>
                </a:solidFill>
              </a:rPr>
              <a:t>питала</a:t>
            </a:r>
            <a:r>
              <a:rPr lang="en-US" sz="2800" dirty="0">
                <a:solidFill>
                  <a:schemeClr val="bg1"/>
                </a:solidFill>
              </a:rPr>
              <a:t>. </a:t>
            </a:r>
            <a:endParaRPr lang="sr-Cyrl-RS" sz="2800" dirty="0">
              <a:solidFill>
                <a:schemeClr val="bg1"/>
              </a:solidFill>
            </a:endParaRPr>
          </a:p>
          <a:p>
            <a:r>
              <a:rPr lang="en-US" sz="2800" dirty="0">
                <a:solidFill>
                  <a:schemeClr val="bg1"/>
                </a:solidFill>
              </a:rPr>
              <a:t>— </a:t>
            </a:r>
            <a:r>
              <a:rPr lang="en-US" sz="2800" dirty="0" err="1">
                <a:solidFill>
                  <a:schemeClr val="bg1"/>
                </a:solidFill>
              </a:rPr>
              <a:t>Питала</a:t>
            </a:r>
            <a:r>
              <a:rPr lang="en-US" sz="2800" dirty="0">
                <a:solidFill>
                  <a:schemeClr val="bg1"/>
                </a:solidFill>
              </a:rPr>
              <a:t> </a:t>
            </a:r>
            <a:r>
              <a:rPr lang="en-US" sz="2800" dirty="0" err="1">
                <a:solidFill>
                  <a:schemeClr val="bg1"/>
                </a:solidFill>
              </a:rPr>
              <a:t>те</a:t>
            </a:r>
            <a:r>
              <a:rPr lang="en-US" sz="2800" dirty="0">
                <a:solidFill>
                  <a:schemeClr val="bg1"/>
                </a:solidFill>
              </a:rPr>
              <a:t>, </a:t>
            </a:r>
            <a:r>
              <a:rPr lang="en-US" sz="2800" dirty="0" err="1">
                <a:solidFill>
                  <a:schemeClr val="bg1"/>
                </a:solidFill>
              </a:rPr>
              <a:t>хм</a:t>
            </a:r>
            <a:r>
              <a:rPr lang="en-US" sz="2800" dirty="0">
                <a:solidFill>
                  <a:schemeClr val="bg1"/>
                </a:solidFill>
              </a:rPr>
              <a:t>! </a:t>
            </a:r>
            <a:r>
              <a:rPr lang="en-US" sz="2800" dirty="0" err="1">
                <a:solidFill>
                  <a:schemeClr val="bg1"/>
                </a:solidFill>
              </a:rPr>
              <a:t>Имао</a:t>
            </a:r>
            <a:r>
              <a:rPr lang="en-US" sz="2800" dirty="0">
                <a:solidFill>
                  <a:schemeClr val="bg1"/>
                </a:solidFill>
              </a:rPr>
              <a:t> </a:t>
            </a:r>
            <a:r>
              <a:rPr lang="en-US" sz="2800" dirty="0" err="1">
                <a:solidFill>
                  <a:schemeClr val="bg1"/>
                </a:solidFill>
              </a:rPr>
              <a:t>си</a:t>
            </a:r>
            <a:r>
              <a:rPr lang="en-US" sz="2800" dirty="0">
                <a:solidFill>
                  <a:schemeClr val="bg1"/>
                </a:solidFill>
              </a:rPr>
              <a:t> </a:t>
            </a:r>
            <a:r>
              <a:rPr lang="en-US" sz="2800" dirty="0" err="1">
                <a:solidFill>
                  <a:schemeClr val="bg1"/>
                </a:solidFill>
              </a:rPr>
              <a:t>да</a:t>
            </a:r>
            <a:r>
              <a:rPr lang="en-US" sz="2800" dirty="0">
                <a:solidFill>
                  <a:schemeClr val="bg1"/>
                </a:solidFill>
              </a:rPr>
              <a:t> </a:t>
            </a:r>
            <a:r>
              <a:rPr lang="en-US" sz="2800" dirty="0" err="1">
                <a:solidFill>
                  <a:schemeClr val="bg1"/>
                </a:solidFill>
              </a:rPr>
              <a:t>ћутиш</a:t>
            </a:r>
            <a:r>
              <a:rPr lang="en-US" sz="2800" dirty="0">
                <a:solidFill>
                  <a:schemeClr val="bg1"/>
                </a:solidFill>
              </a:rPr>
              <a:t>, </a:t>
            </a:r>
            <a:r>
              <a:rPr lang="en-US" sz="2800" dirty="0" err="1">
                <a:solidFill>
                  <a:schemeClr val="bg1"/>
                </a:solidFill>
              </a:rPr>
              <a:t>па</a:t>
            </a:r>
            <a:r>
              <a:rPr lang="en-US" sz="2800" dirty="0">
                <a:solidFill>
                  <a:schemeClr val="bg1"/>
                </a:solidFill>
              </a:rPr>
              <a:t> </a:t>
            </a:r>
            <a:r>
              <a:rPr lang="en-US" sz="2800" dirty="0" err="1">
                <a:solidFill>
                  <a:schemeClr val="bg1"/>
                </a:solidFill>
              </a:rPr>
              <a:t>квит</a:t>
            </a:r>
            <a:r>
              <a:rPr lang="en-US" sz="2800" dirty="0">
                <a:solidFill>
                  <a:schemeClr val="bg1"/>
                </a:solidFill>
              </a:rPr>
              <a:t>.</a:t>
            </a:r>
            <a:endParaRPr lang="sr-Cyrl-RS" sz="2800" dirty="0">
              <a:solidFill>
                <a:schemeClr val="bg1"/>
              </a:solidFill>
            </a:endParaRPr>
          </a:p>
          <a:p>
            <a:r>
              <a:rPr lang="sr-Cyrl-RS" sz="2800" dirty="0">
                <a:solidFill>
                  <a:schemeClr val="bg1"/>
                </a:solidFill>
              </a:rPr>
              <a:t>  </a:t>
            </a:r>
            <a:r>
              <a:rPr lang="en-US" sz="2800" dirty="0" err="1">
                <a:solidFill>
                  <a:schemeClr val="bg1"/>
                </a:solidFill>
              </a:rPr>
              <a:t>Сљедећег</a:t>
            </a:r>
            <a:r>
              <a:rPr lang="en-US" sz="2800" dirty="0">
                <a:solidFill>
                  <a:schemeClr val="bg1"/>
                </a:solidFill>
              </a:rPr>
              <a:t> </a:t>
            </a:r>
            <a:r>
              <a:rPr lang="en-US" sz="2800" dirty="0" err="1">
                <a:solidFill>
                  <a:schemeClr val="bg1"/>
                </a:solidFill>
              </a:rPr>
              <a:t>прољећа</a:t>
            </a:r>
            <a:r>
              <a:rPr lang="en-US" sz="2800" dirty="0">
                <a:solidFill>
                  <a:schemeClr val="bg1"/>
                </a:solidFill>
              </a:rPr>
              <a:t>, </a:t>
            </a:r>
            <a:r>
              <a:rPr lang="en-US" sz="2800" dirty="0" err="1">
                <a:solidFill>
                  <a:schemeClr val="bg1"/>
                </a:solidFill>
              </a:rPr>
              <a:t>бујног</a:t>
            </a:r>
            <a:r>
              <a:rPr lang="en-US" sz="2800" dirty="0">
                <a:solidFill>
                  <a:schemeClr val="bg1"/>
                </a:solidFill>
              </a:rPr>
              <a:t> и </a:t>
            </a:r>
            <a:r>
              <a:rPr lang="en-US" sz="2800" dirty="0" err="1">
                <a:solidFill>
                  <a:schemeClr val="bg1"/>
                </a:solidFill>
              </a:rPr>
              <a:t>кишовитог</a:t>
            </a:r>
            <a:r>
              <a:rPr lang="en-US" sz="2800" dirty="0">
                <a:solidFill>
                  <a:schemeClr val="bg1"/>
                </a:solidFill>
              </a:rPr>
              <a:t>, </a:t>
            </a:r>
            <a:r>
              <a:rPr lang="en-US" sz="2800" dirty="0" err="1">
                <a:solidFill>
                  <a:schemeClr val="bg1"/>
                </a:solidFill>
              </a:rPr>
              <a:t>сљез</a:t>
            </a:r>
            <a:r>
              <a:rPr lang="en-US" sz="2800" dirty="0">
                <a:solidFill>
                  <a:schemeClr val="bg1"/>
                </a:solidFill>
              </a:rPr>
              <a:t> у </a:t>
            </a:r>
            <a:r>
              <a:rPr lang="en-US" sz="2800" dirty="0" err="1">
                <a:solidFill>
                  <a:schemeClr val="bg1"/>
                </a:solidFill>
              </a:rPr>
              <a:t>нашој</a:t>
            </a:r>
            <a:r>
              <a:rPr lang="en-US" sz="2800" dirty="0">
                <a:solidFill>
                  <a:schemeClr val="bg1"/>
                </a:solidFill>
              </a:rPr>
              <a:t> </a:t>
            </a:r>
            <a:r>
              <a:rPr lang="en-US" sz="2800" dirty="0" err="1">
                <a:solidFill>
                  <a:schemeClr val="bg1"/>
                </a:solidFill>
              </a:rPr>
              <a:t>башти</a:t>
            </a:r>
            <a:r>
              <a:rPr lang="en-US" sz="2800" dirty="0">
                <a:solidFill>
                  <a:schemeClr val="bg1"/>
                </a:solidFill>
              </a:rPr>
              <a:t> </a:t>
            </a:r>
            <a:r>
              <a:rPr lang="en-US" sz="2800" dirty="0" err="1">
                <a:solidFill>
                  <a:schemeClr val="bg1"/>
                </a:solidFill>
              </a:rPr>
              <a:t>расцвјета</a:t>
            </a:r>
            <a:r>
              <a:rPr lang="en-US" sz="2800" dirty="0">
                <a:solidFill>
                  <a:schemeClr val="bg1"/>
                </a:solidFill>
              </a:rPr>
              <a:t> </a:t>
            </a:r>
            <a:r>
              <a:rPr lang="en-US" sz="2800" dirty="0" err="1">
                <a:solidFill>
                  <a:schemeClr val="bg1"/>
                </a:solidFill>
              </a:rPr>
              <a:t>се</a:t>
            </a:r>
            <a:r>
              <a:rPr lang="en-US" sz="2800" dirty="0">
                <a:solidFill>
                  <a:schemeClr val="bg1"/>
                </a:solidFill>
              </a:rPr>
              <a:t> </a:t>
            </a:r>
            <a:r>
              <a:rPr lang="en-US" sz="2800" dirty="0" err="1">
                <a:solidFill>
                  <a:schemeClr val="bg1"/>
                </a:solidFill>
              </a:rPr>
              <a:t>као</a:t>
            </a:r>
            <a:r>
              <a:rPr lang="en-US" sz="2800" dirty="0">
                <a:solidFill>
                  <a:schemeClr val="bg1"/>
                </a:solidFill>
              </a:rPr>
              <a:t> </a:t>
            </a:r>
            <a:r>
              <a:rPr lang="en-US" sz="2800" dirty="0" err="1">
                <a:solidFill>
                  <a:schemeClr val="bg1"/>
                </a:solidFill>
              </a:rPr>
              <a:t>никада</a:t>
            </a:r>
            <a:r>
              <a:rPr lang="en-US" sz="2800" dirty="0">
                <a:solidFill>
                  <a:schemeClr val="bg1"/>
                </a:solidFill>
              </a:rPr>
              <a:t> </a:t>
            </a:r>
            <a:r>
              <a:rPr lang="en-US" sz="2800" dirty="0" err="1">
                <a:solidFill>
                  <a:schemeClr val="bg1"/>
                </a:solidFill>
              </a:rPr>
              <a:t>дотад</a:t>
            </a:r>
            <a:r>
              <a:rPr lang="en-US" sz="2800" dirty="0">
                <a:solidFill>
                  <a:schemeClr val="bg1"/>
                </a:solidFill>
              </a:rPr>
              <a:t>, </a:t>
            </a:r>
            <a:r>
              <a:rPr lang="en-US" sz="2800" dirty="0" err="1">
                <a:solidFill>
                  <a:schemeClr val="bg1"/>
                </a:solidFill>
              </a:rPr>
              <a:t>али</a:t>
            </a:r>
            <a:r>
              <a:rPr lang="en-US" sz="2800" dirty="0">
                <a:solidFill>
                  <a:schemeClr val="bg1"/>
                </a:solidFill>
              </a:rPr>
              <a:t> </a:t>
            </a:r>
            <a:r>
              <a:rPr lang="en-US" sz="2800" dirty="0" err="1">
                <a:solidFill>
                  <a:schemeClr val="bg1"/>
                </a:solidFill>
              </a:rPr>
              <a:t>старина</a:t>
            </a:r>
            <a:r>
              <a:rPr lang="en-US" sz="2800" dirty="0">
                <a:solidFill>
                  <a:schemeClr val="bg1"/>
                </a:solidFill>
              </a:rPr>
              <a:t> </a:t>
            </a:r>
            <a:r>
              <a:rPr lang="en-US" sz="2800" dirty="0" err="1">
                <a:solidFill>
                  <a:schemeClr val="bg1"/>
                </a:solidFill>
              </a:rPr>
              <a:t>као</a:t>
            </a:r>
            <a:r>
              <a:rPr lang="en-US" sz="2800" dirty="0">
                <a:solidFill>
                  <a:schemeClr val="bg1"/>
                </a:solidFill>
              </a:rPr>
              <a:t> </a:t>
            </a:r>
            <a:r>
              <a:rPr lang="en-US" sz="2800" dirty="0" err="1">
                <a:solidFill>
                  <a:schemeClr val="bg1"/>
                </a:solidFill>
              </a:rPr>
              <a:t>да</a:t>
            </a:r>
            <a:r>
              <a:rPr lang="en-US" sz="2800" dirty="0">
                <a:solidFill>
                  <a:schemeClr val="bg1"/>
                </a:solidFill>
              </a:rPr>
              <a:t> </a:t>
            </a:r>
            <a:r>
              <a:rPr lang="en-US" sz="2800" dirty="0" err="1">
                <a:solidFill>
                  <a:schemeClr val="bg1"/>
                </a:solidFill>
              </a:rPr>
              <a:t>га</a:t>
            </a:r>
            <a:r>
              <a:rPr lang="en-US" sz="2800" dirty="0">
                <a:solidFill>
                  <a:schemeClr val="bg1"/>
                </a:solidFill>
              </a:rPr>
              <a:t> </a:t>
            </a:r>
            <a:r>
              <a:rPr lang="en-US" sz="2800" dirty="0" err="1">
                <a:solidFill>
                  <a:schemeClr val="bg1"/>
                </a:solidFill>
              </a:rPr>
              <a:t>ни</a:t>
            </a:r>
            <a:r>
              <a:rPr lang="en-US" sz="2800" dirty="0">
                <a:solidFill>
                  <a:schemeClr val="bg1"/>
                </a:solidFill>
              </a:rPr>
              <a:t> </a:t>
            </a:r>
            <a:r>
              <a:rPr lang="en-US" sz="2800" dirty="0" err="1">
                <a:solidFill>
                  <a:schemeClr val="bg1"/>
                </a:solidFill>
              </a:rPr>
              <a:t>запазио</a:t>
            </a:r>
            <a:r>
              <a:rPr lang="en-US" sz="2800" dirty="0">
                <a:solidFill>
                  <a:schemeClr val="bg1"/>
                </a:solidFill>
              </a:rPr>
              <a:t> </a:t>
            </a:r>
            <a:r>
              <a:rPr lang="en-US" sz="2800" dirty="0" err="1">
                <a:solidFill>
                  <a:schemeClr val="bg1"/>
                </a:solidFill>
              </a:rPr>
              <a:t>није</a:t>
            </a:r>
            <a:r>
              <a:rPr lang="en-US" sz="2800" dirty="0">
                <a:solidFill>
                  <a:schemeClr val="bg1"/>
                </a:solidFill>
              </a:rPr>
              <a:t>. </a:t>
            </a:r>
            <a:r>
              <a:rPr lang="en-US" sz="2800" dirty="0" err="1">
                <a:solidFill>
                  <a:schemeClr val="bg1"/>
                </a:solidFill>
              </a:rPr>
              <a:t>Нису</a:t>
            </a:r>
            <a:r>
              <a:rPr lang="en-US" sz="2800" dirty="0">
                <a:solidFill>
                  <a:schemeClr val="bg1"/>
                </a:solidFill>
              </a:rPr>
              <a:t> </a:t>
            </a:r>
            <a:r>
              <a:rPr lang="en-US" sz="2800" dirty="0" err="1">
                <a:solidFill>
                  <a:schemeClr val="bg1"/>
                </a:solidFill>
              </a:rPr>
              <a:t>ту</a:t>
            </a:r>
            <a:r>
              <a:rPr lang="en-US" sz="2800" dirty="0">
                <a:solidFill>
                  <a:schemeClr val="bg1"/>
                </a:solidFill>
              </a:rPr>
              <a:t> </a:t>
            </a:r>
            <a:r>
              <a:rPr lang="en-US" sz="2800" dirty="0" err="1">
                <a:solidFill>
                  <a:schemeClr val="bg1"/>
                </a:solidFill>
              </a:rPr>
              <a:t>помагала</a:t>
            </a:r>
            <a:r>
              <a:rPr lang="en-US" sz="2800" dirty="0">
                <a:solidFill>
                  <a:schemeClr val="bg1"/>
                </a:solidFill>
              </a:rPr>
              <a:t> </a:t>
            </a:r>
            <a:r>
              <a:rPr lang="en-US" sz="2800" dirty="0" err="1">
                <a:solidFill>
                  <a:schemeClr val="bg1"/>
                </a:solidFill>
              </a:rPr>
              <a:t>ни</a:t>
            </a:r>
            <a:r>
              <a:rPr lang="en-US" sz="2800" dirty="0">
                <a:solidFill>
                  <a:schemeClr val="bg1"/>
                </a:solidFill>
              </a:rPr>
              <a:t> </a:t>
            </a:r>
            <a:r>
              <a:rPr lang="en-US" sz="2800" dirty="0" err="1">
                <a:solidFill>
                  <a:schemeClr val="bg1"/>
                </a:solidFill>
              </a:rPr>
              <a:t>сва</a:t>
            </a:r>
            <a:r>
              <a:rPr lang="en-US" sz="2800" dirty="0">
                <a:solidFill>
                  <a:schemeClr val="bg1"/>
                </a:solidFill>
              </a:rPr>
              <a:t> </a:t>
            </a:r>
            <a:r>
              <a:rPr lang="en-US" sz="2800" dirty="0" err="1">
                <a:solidFill>
                  <a:schemeClr val="bg1"/>
                </a:solidFill>
              </a:rPr>
              <a:t>тртљања</a:t>
            </a:r>
            <a:r>
              <a:rPr lang="en-US" sz="2800" dirty="0">
                <a:solidFill>
                  <a:schemeClr val="bg1"/>
                </a:solidFill>
              </a:rPr>
              <a:t> </a:t>
            </a:r>
            <a:r>
              <a:rPr lang="en-US" sz="2800" dirty="0" err="1">
                <a:solidFill>
                  <a:schemeClr val="bg1"/>
                </a:solidFill>
              </a:rPr>
              <a:t>неуморног</a:t>
            </a:r>
            <a:r>
              <a:rPr lang="en-US" sz="2800" dirty="0">
                <a:solidFill>
                  <a:schemeClr val="bg1"/>
                </a:solidFill>
              </a:rPr>
              <a:t> </a:t>
            </a:r>
            <a:r>
              <a:rPr lang="en-US" sz="2800" dirty="0" err="1">
                <a:solidFill>
                  <a:schemeClr val="bg1"/>
                </a:solidFill>
              </a:rPr>
              <a:t>рођака</a:t>
            </a:r>
            <a:r>
              <a:rPr lang="en-US" sz="2800" dirty="0">
                <a:solidFill>
                  <a:schemeClr val="bg1"/>
                </a:solidFill>
              </a:rPr>
              <a:t> </a:t>
            </a:r>
            <a:r>
              <a:rPr lang="en-US" sz="2800" dirty="0" err="1">
                <a:solidFill>
                  <a:schemeClr val="bg1"/>
                </a:solidFill>
              </a:rPr>
              <a:t>Саве</a:t>
            </a:r>
            <a:r>
              <a:rPr lang="en-US" sz="2800" dirty="0">
                <a:solidFill>
                  <a:schemeClr val="bg1"/>
                </a:solidFill>
              </a:rPr>
              <a:t>, </a:t>
            </a:r>
            <a:r>
              <a:rPr lang="en-US" sz="2800" dirty="0" err="1">
                <a:solidFill>
                  <a:schemeClr val="bg1"/>
                </a:solidFill>
              </a:rPr>
              <a:t>дјед</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био</a:t>
            </a:r>
            <a:r>
              <a:rPr lang="en-US" sz="2800" dirty="0">
                <a:solidFill>
                  <a:schemeClr val="bg1"/>
                </a:solidFill>
              </a:rPr>
              <a:t> </a:t>
            </a:r>
            <a:r>
              <a:rPr lang="en-US" sz="2800" dirty="0" err="1">
                <a:solidFill>
                  <a:schemeClr val="bg1"/>
                </a:solidFill>
              </a:rPr>
              <a:t>слијеп</a:t>
            </a:r>
            <a:r>
              <a:rPr lang="en-US" sz="2800" dirty="0">
                <a:solidFill>
                  <a:schemeClr val="bg1"/>
                </a:solidFill>
              </a:rPr>
              <a:t> и </a:t>
            </a:r>
            <a:r>
              <a:rPr lang="en-US" sz="2800" dirty="0" err="1">
                <a:solidFill>
                  <a:schemeClr val="bg1"/>
                </a:solidFill>
              </a:rPr>
              <a:t>за</a:t>
            </a:r>
            <a:r>
              <a:rPr lang="en-US" sz="2800" dirty="0">
                <a:solidFill>
                  <a:schemeClr val="bg1"/>
                </a:solidFill>
              </a:rPr>
              <a:t> </a:t>
            </a:r>
            <a:r>
              <a:rPr lang="en-US" sz="2800" dirty="0" err="1">
                <a:solidFill>
                  <a:schemeClr val="bg1"/>
                </a:solidFill>
              </a:rPr>
              <a:t>боје</a:t>
            </a:r>
            <a:r>
              <a:rPr lang="en-US" sz="2800" dirty="0">
                <a:solidFill>
                  <a:schemeClr val="bg1"/>
                </a:solidFill>
              </a:rPr>
              <a:t> и </a:t>
            </a:r>
            <a:r>
              <a:rPr lang="en-US" sz="2800" dirty="0" err="1">
                <a:solidFill>
                  <a:schemeClr val="bg1"/>
                </a:solidFill>
              </a:rPr>
              <a:t>за</a:t>
            </a:r>
            <a:r>
              <a:rPr lang="en-US" sz="2800" dirty="0">
                <a:solidFill>
                  <a:schemeClr val="bg1"/>
                </a:solidFill>
              </a:rPr>
              <a:t> </a:t>
            </a:r>
            <a:r>
              <a:rPr lang="en-US" sz="2800" dirty="0" err="1">
                <a:solidFill>
                  <a:schemeClr val="bg1"/>
                </a:solidFill>
              </a:rPr>
              <a:t>све</a:t>
            </a:r>
            <a:r>
              <a:rPr lang="en-US" sz="2800" dirty="0">
                <a:solidFill>
                  <a:schemeClr val="bg1"/>
                </a:solidFill>
              </a:rPr>
              <a:t> </a:t>
            </a:r>
            <a:r>
              <a:rPr lang="en-US" sz="2800" dirty="0" err="1">
                <a:solidFill>
                  <a:schemeClr val="bg1"/>
                </a:solidFill>
              </a:rPr>
              <a:t>цвијеће</a:t>
            </a:r>
            <a:r>
              <a:rPr lang="en-US" sz="2800" dirty="0">
                <a:solidFill>
                  <a:schemeClr val="bg1"/>
                </a:solidFill>
              </a:rPr>
              <a:t> </a:t>
            </a:r>
            <a:r>
              <a:rPr lang="en-US" sz="2800" dirty="0" err="1">
                <a:solidFill>
                  <a:schemeClr val="bg1"/>
                </a:solidFill>
              </a:rPr>
              <a:t>овога</a:t>
            </a:r>
            <a:r>
              <a:rPr lang="en-US" sz="2800" dirty="0">
                <a:solidFill>
                  <a:schemeClr val="bg1"/>
                </a:solidFill>
              </a:rPr>
              <a:t> </a:t>
            </a:r>
            <a:r>
              <a:rPr lang="en-US" sz="2800" dirty="0" err="1">
                <a:solidFill>
                  <a:schemeClr val="bg1"/>
                </a:solidFill>
              </a:rPr>
              <a:t>свијета</a:t>
            </a:r>
            <a:r>
              <a:rPr lang="en-US" sz="2800" dirty="0">
                <a:solidFill>
                  <a:schemeClr val="bg1"/>
                </a:solidFill>
              </a:rPr>
              <a:t>. </a:t>
            </a:r>
            <a:r>
              <a:rPr lang="en-US" sz="2800" dirty="0" err="1">
                <a:solidFill>
                  <a:schemeClr val="bg1"/>
                </a:solidFill>
              </a:rPr>
              <a:t>Туга</a:t>
            </a:r>
            <a:r>
              <a:rPr lang="en-US" sz="2800" dirty="0">
                <a:solidFill>
                  <a:schemeClr val="bg1"/>
                </a:solidFill>
              </a:rPr>
              <a:t> </a:t>
            </a:r>
            <a:r>
              <a:rPr lang="en-US" sz="2800" dirty="0" err="1">
                <a:solidFill>
                  <a:schemeClr val="bg1"/>
                </a:solidFill>
              </a:rPr>
              <a:t>да</a:t>
            </a:r>
            <a:r>
              <a:rPr lang="en-US" sz="2800" dirty="0">
                <a:solidFill>
                  <a:schemeClr val="bg1"/>
                </a:solidFill>
              </a:rPr>
              <a:t> </a:t>
            </a:r>
            <a:r>
              <a:rPr lang="en-US" sz="2800" dirty="0" err="1">
                <a:solidFill>
                  <a:schemeClr val="bg1"/>
                </a:solidFill>
              </a:rPr>
              <a:t>те</a:t>
            </a:r>
            <a:r>
              <a:rPr lang="en-US" sz="2800" dirty="0">
                <a:solidFill>
                  <a:schemeClr val="bg1"/>
                </a:solidFill>
              </a:rPr>
              <a:t> </a:t>
            </a:r>
            <a:r>
              <a:rPr lang="en-US" sz="2800" dirty="0" err="1">
                <a:solidFill>
                  <a:schemeClr val="bg1"/>
                </a:solidFill>
              </a:rPr>
              <a:t>ухвати</a:t>
            </a:r>
            <a:r>
              <a:rPr lang="en-US" sz="2800" dirty="0">
                <a:solidFill>
                  <a:schemeClr val="bg1"/>
                </a:solidFill>
              </a:rPr>
              <a:t>. </a:t>
            </a:r>
            <a:endParaRPr lang="sr-Cyrl-RS" sz="2800" dirty="0">
              <a:solidFill>
                <a:schemeClr val="bg1"/>
              </a:solidFill>
            </a:endParaRPr>
          </a:p>
          <a:p>
            <a:r>
              <a:rPr lang="sr-Cyrl-RS" sz="2800" dirty="0">
                <a:solidFill>
                  <a:schemeClr val="bg1"/>
                </a:solidFill>
              </a:rPr>
              <a:t>  </a:t>
            </a:r>
            <a:r>
              <a:rPr lang="en-US" sz="2800" dirty="0" err="1">
                <a:solidFill>
                  <a:schemeClr val="bg1"/>
                </a:solidFill>
              </a:rPr>
              <a:t>Минуло</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од</a:t>
            </a:r>
            <a:r>
              <a:rPr lang="en-US" sz="2800" dirty="0">
                <a:solidFill>
                  <a:schemeClr val="bg1"/>
                </a:solidFill>
              </a:rPr>
              <a:t> </a:t>
            </a:r>
            <a:r>
              <a:rPr lang="en-US" sz="2800" dirty="0" err="1">
                <a:solidFill>
                  <a:schemeClr val="bg1"/>
                </a:solidFill>
              </a:rPr>
              <a:t>тих</a:t>
            </a:r>
            <a:r>
              <a:rPr lang="en-US" sz="2800" dirty="0">
                <a:solidFill>
                  <a:schemeClr val="bg1"/>
                </a:solidFill>
              </a:rPr>
              <a:t> </a:t>
            </a:r>
            <a:r>
              <a:rPr lang="en-US" sz="2800" dirty="0" err="1">
                <a:solidFill>
                  <a:schemeClr val="bg1"/>
                </a:solidFill>
              </a:rPr>
              <a:t>невеселих</a:t>
            </a:r>
            <a:r>
              <a:rPr lang="en-US" sz="2800" dirty="0">
                <a:solidFill>
                  <a:schemeClr val="bg1"/>
                </a:solidFill>
              </a:rPr>
              <a:t> </a:t>
            </a:r>
            <a:r>
              <a:rPr lang="en-US" sz="2800" dirty="0" err="1">
                <a:solidFill>
                  <a:schemeClr val="bg1"/>
                </a:solidFill>
              </a:rPr>
              <a:t>дана</a:t>
            </a:r>
            <a:r>
              <a:rPr lang="en-US" sz="2800" dirty="0">
                <a:solidFill>
                  <a:schemeClr val="bg1"/>
                </a:solidFill>
              </a:rPr>
              <a:t> </a:t>
            </a:r>
            <a:r>
              <a:rPr lang="en-US" sz="2800" dirty="0" err="1">
                <a:solidFill>
                  <a:schemeClr val="bg1"/>
                </a:solidFill>
              </a:rPr>
              <a:t>већ</a:t>
            </a:r>
            <a:r>
              <a:rPr lang="en-US" sz="2800" dirty="0">
                <a:solidFill>
                  <a:schemeClr val="bg1"/>
                </a:solidFill>
              </a:rPr>
              <a:t> </a:t>
            </a:r>
            <a:r>
              <a:rPr lang="en-US" sz="2800" dirty="0" err="1">
                <a:solidFill>
                  <a:schemeClr val="bg1"/>
                </a:solidFill>
              </a:rPr>
              <a:t>скоро</a:t>
            </a:r>
            <a:r>
              <a:rPr lang="en-US" sz="2800" dirty="0">
                <a:solidFill>
                  <a:schemeClr val="bg1"/>
                </a:solidFill>
              </a:rPr>
              <a:t> </a:t>
            </a:r>
            <a:r>
              <a:rPr lang="en-US" sz="2800" dirty="0" err="1">
                <a:solidFill>
                  <a:schemeClr val="bg1"/>
                </a:solidFill>
              </a:rPr>
              <a:t>пола</a:t>
            </a:r>
            <a:r>
              <a:rPr lang="en-US" sz="2800" dirty="0">
                <a:solidFill>
                  <a:schemeClr val="bg1"/>
                </a:solidFill>
              </a:rPr>
              <a:t> </a:t>
            </a:r>
            <a:r>
              <a:rPr lang="en-US" sz="2800" dirty="0" err="1">
                <a:solidFill>
                  <a:schemeClr val="bg1"/>
                </a:solidFill>
              </a:rPr>
              <a:t>вијека</a:t>
            </a:r>
            <a:r>
              <a:rPr lang="en-US" sz="2800" dirty="0">
                <a:solidFill>
                  <a:schemeClr val="bg1"/>
                </a:solidFill>
              </a:rPr>
              <a:t>, </a:t>
            </a:r>
            <a:r>
              <a:rPr lang="en-US" sz="2800" dirty="0" err="1">
                <a:solidFill>
                  <a:schemeClr val="bg1"/>
                </a:solidFill>
              </a:rPr>
              <a:t>дједа</a:t>
            </a:r>
            <a:r>
              <a:rPr lang="en-US" sz="2800" dirty="0">
                <a:solidFill>
                  <a:schemeClr val="bg1"/>
                </a:solidFill>
              </a:rPr>
              <a:t> </a:t>
            </a:r>
            <a:r>
              <a:rPr lang="en-US" sz="2800" dirty="0" err="1">
                <a:solidFill>
                  <a:schemeClr val="bg1"/>
                </a:solidFill>
              </a:rPr>
              <a:t>одавна</a:t>
            </a:r>
            <a:r>
              <a:rPr lang="en-US" sz="2800" dirty="0">
                <a:solidFill>
                  <a:schemeClr val="bg1"/>
                </a:solidFill>
              </a:rPr>
              <a:t> </a:t>
            </a:r>
            <a:r>
              <a:rPr lang="en-US" sz="2800" dirty="0" err="1">
                <a:solidFill>
                  <a:schemeClr val="bg1"/>
                </a:solidFill>
              </a:rPr>
              <a:t>нема</a:t>
            </a:r>
            <a:r>
              <a:rPr lang="en-US" sz="2800" dirty="0">
                <a:solidFill>
                  <a:schemeClr val="bg1"/>
                </a:solidFill>
              </a:rPr>
              <a:t> </a:t>
            </a:r>
            <a:r>
              <a:rPr lang="en-US" sz="2800" dirty="0" err="1">
                <a:solidFill>
                  <a:schemeClr val="bg1"/>
                </a:solidFill>
              </a:rPr>
              <a:t>на</a:t>
            </a:r>
            <a:r>
              <a:rPr lang="en-US" sz="2800" dirty="0">
                <a:solidFill>
                  <a:schemeClr val="bg1"/>
                </a:solidFill>
              </a:rPr>
              <a:t> </a:t>
            </a:r>
            <a:r>
              <a:rPr lang="en-US" sz="2800" dirty="0" err="1">
                <a:solidFill>
                  <a:schemeClr val="bg1"/>
                </a:solidFill>
              </a:rPr>
              <a:t>овоме</a:t>
            </a:r>
            <a:r>
              <a:rPr lang="en-US" sz="2800" dirty="0">
                <a:solidFill>
                  <a:schemeClr val="bg1"/>
                </a:solidFill>
              </a:rPr>
              <a:t> </a:t>
            </a:r>
            <a:r>
              <a:rPr lang="en-US" sz="2800" dirty="0" err="1">
                <a:solidFill>
                  <a:schemeClr val="bg1"/>
                </a:solidFill>
              </a:rPr>
              <a:t>свијету</a:t>
            </a:r>
            <a:r>
              <a:rPr lang="en-US" sz="2800" dirty="0">
                <a:solidFill>
                  <a:schemeClr val="bg1"/>
                </a:solidFill>
              </a:rPr>
              <a:t>, а </a:t>
            </a:r>
            <a:r>
              <a:rPr lang="en-US" sz="2800" dirty="0" err="1">
                <a:solidFill>
                  <a:schemeClr val="bg1"/>
                </a:solidFill>
              </a:rPr>
              <a:t>ја</a:t>
            </a:r>
            <a:r>
              <a:rPr lang="en-US" sz="2800" dirty="0">
                <a:solidFill>
                  <a:schemeClr val="bg1"/>
                </a:solidFill>
              </a:rPr>
              <a:t> </a:t>
            </a:r>
            <a:r>
              <a:rPr lang="en-US" sz="2800" dirty="0" err="1">
                <a:solidFill>
                  <a:schemeClr val="bg1"/>
                </a:solidFill>
              </a:rPr>
              <a:t>још</a:t>
            </a:r>
            <a:r>
              <a:rPr lang="en-US" sz="2800" dirty="0">
                <a:solidFill>
                  <a:schemeClr val="bg1"/>
                </a:solidFill>
              </a:rPr>
              <a:t> </a:t>
            </a:r>
            <a:r>
              <a:rPr lang="en-US" sz="2800" dirty="0" err="1">
                <a:solidFill>
                  <a:schemeClr val="bg1"/>
                </a:solidFill>
              </a:rPr>
              <a:t>ни</a:t>
            </a:r>
            <a:r>
              <a:rPr lang="en-US" sz="2800" dirty="0">
                <a:solidFill>
                  <a:schemeClr val="bg1"/>
                </a:solidFill>
              </a:rPr>
              <a:t> </a:t>
            </a:r>
            <a:r>
              <a:rPr lang="en-US" sz="2800" dirty="0" err="1">
                <a:solidFill>
                  <a:schemeClr val="bg1"/>
                </a:solidFill>
              </a:rPr>
              <a:t>данас</a:t>
            </a:r>
            <a:r>
              <a:rPr lang="en-US" sz="2800" dirty="0">
                <a:solidFill>
                  <a:schemeClr val="bg1"/>
                </a:solidFill>
              </a:rPr>
              <a:t> </a:t>
            </a:r>
            <a:r>
              <a:rPr lang="en-US" sz="2800" dirty="0" err="1">
                <a:solidFill>
                  <a:schemeClr val="bg1"/>
                </a:solidFill>
              </a:rPr>
              <a:t>посигурно</a:t>
            </a:r>
            <a:r>
              <a:rPr lang="en-US" sz="2800" dirty="0">
                <a:solidFill>
                  <a:schemeClr val="bg1"/>
                </a:solidFill>
              </a:rPr>
              <a:t> </a:t>
            </a:r>
            <a:r>
              <a:rPr lang="en-US" sz="2800" dirty="0" err="1">
                <a:solidFill>
                  <a:schemeClr val="bg1"/>
                </a:solidFill>
              </a:rPr>
              <a:t>не</a:t>
            </a:r>
            <a:r>
              <a:rPr lang="en-US" sz="2800" dirty="0">
                <a:solidFill>
                  <a:schemeClr val="bg1"/>
                </a:solidFill>
              </a:rPr>
              <a:t> </a:t>
            </a:r>
            <a:r>
              <a:rPr lang="en-US" sz="2800" dirty="0" err="1">
                <a:solidFill>
                  <a:schemeClr val="bg1"/>
                </a:solidFill>
              </a:rPr>
              <a:t>знам</a:t>
            </a:r>
            <a:r>
              <a:rPr lang="en-US" sz="2800" dirty="0">
                <a:solidFill>
                  <a:schemeClr val="bg1"/>
                </a:solidFill>
              </a:rPr>
              <a:t> </a:t>
            </a:r>
            <a:r>
              <a:rPr lang="en-US" sz="2800" dirty="0" err="1">
                <a:solidFill>
                  <a:schemeClr val="bg1"/>
                </a:solidFill>
              </a:rPr>
              <a:t>какве</a:t>
            </a:r>
            <a:r>
              <a:rPr lang="en-US" sz="2800" dirty="0">
                <a:solidFill>
                  <a:schemeClr val="bg1"/>
                </a:solidFill>
              </a:rPr>
              <a:t> </a:t>
            </a:r>
            <a:r>
              <a:rPr lang="en-US" sz="2800" dirty="0" err="1">
                <a:solidFill>
                  <a:schemeClr val="bg1"/>
                </a:solidFill>
              </a:rPr>
              <a:t>је</a:t>
            </a:r>
            <a:r>
              <a:rPr lang="en-US" sz="2800" dirty="0">
                <a:solidFill>
                  <a:schemeClr val="bg1"/>
                </a:solidFill>
              </a:rPr>
              <a:t> </a:t>
            </a:r>
            <a:r>
              <a:rPr lang="en-US" sz="2800" dirty="0" err="1">
                <a:solidFill>
                  <a:schemeClr val="bg1"/>
                </a:solidFill>
              </a:rPr>
              <a:t>боје</a:t>
            </a:r>
            <a:r>
              <a:rPr lang="en-US" sz="2800" dirty="0">
                <a:solidFill>
                  <a:schemeClr val="bg1"/>
                </a:solidFill>
              </a:rPr>
              <a:t> </a:t>
            </a:r>
            <a:r>
              <a:rPr lang="en-US" sz="2800" dirty="0" err="1">
                <a:solidFill>
                  <a:schemeClr val="bg1"/>
                </a:solidFill>
              </a:rPr>
              <a:t>сљез</a:t>
            </a:r>
            <a:r>
              <a:rPr lang="en-US" sz="2800" dirty="0">
                <a:solidFill>
                  <a:schemeClr val="bg1"/>
                </a:solidFill>
              </a:rPr>
              <a:t>. </a:t>
            </a:r>
            <a:r>
              <a:rPr lang="en-US" sz="2800" dirty="0" err="1">
                <a:solidFill>
                  <a:schemeClr val="bg1"/>
                </a:solidFill>
              </a:rPr>
              <a:t>Знам</a:t>
            </a:r>
            <a:r>
              <a:rPr lang="en-US" sz="2800" dirty="0">
                <a:solidFill>
                  <a:schemeClr val="bg1"/>
                </a:solidFill>
              </a:rPr>
              <a:t> </a:t>
            </a:r>
            <a:r>
              <a:rPr lang="en-US" sz="2800" dirty="0" err="1">
                <a:solidFill>
                  <a:schemeClr val="bg1"/>
                </a:solidFill>
              </a:rPr>
              <a:t>само</a:t>
            </a:r>
            <a:r>
              <a:rPr lang="en-US" sz="2800" dirty="0">
                <a:solidFill>
                  <a:schemeClr val="bg1"/>
                </a:solidFill>
              </a:rPr>
              <a:t> </a:t>
            </a:r>
            <a:r>
              <a:rPr lang="en-US" sz="2800" dirty="0" err="1">
                <a:solidFill>
                  <a:schemeClr val="bg1"/>
                </a:solidFill>
              </a:rPr>
              <a:t>да</a:t>
            </a:r>
            <a:r>
              <a:rPr lang="en-US" sz="2800" dirty="0">
                <a:solidFill>
                  <a:schemeClr val="bg1"/>
                </a:solidFill>
              </a:rPr>
              <a:t> у </a:t>
            </a:r>
            <a:r>
              <a:rPr lang="en-US" sz="2800" dirty="0" err="1">
                <a:solidFill>
                  <a:schemeClr val="bg1"/>
                </a:solidFill>
              </a:rPr>
              <a:t>прољеће</a:t>
            </a:r>
            <a:r>
              <a:rPr lang="en-US" sz="2800" dirty="0">
                <a:solidFill>
                  <a:schemeClr val="bg1"/>
                </a:solidFill>
              </a:rPr>
              <a:t> </a:t>
            </a:r>
            <a:r>
              <a:rPr lang="en-US" sz="2800" dirty="0" err="1">
                <a:solidFill>
                  <a:schemeClr val="bg1"/>
                </a:solidFill>
              </a:rPr>
              <a:t>иза</a:t>
            </a:r>
            <a:r>
              <a:rPr lang="en-US" sz="2800" dirty="0">
                <a:solidFill>
                  <a:schemeClr val="bg1"/>
                </a:solidFill>
              </a:rPr>
              <a:t> </a:t>
            </a:r>
            <a:r>
              <a:rPr lang="en-US" sz="2800" dirty="0" err="1">
                <a:solidFill>
                  <a:schemeClr val="bg1"/>
                </a:solidFill>
              </a:rPr>
              <a:t>наше</a:t>
            </a:r>
            <a:r>
              <a:rPr lang="en-US" sz="2800" dirty="0">
                <a:solidFill>
                  <a:schemeClr val="bg1"/>
                </a:solidFill>
              </a:rPr>
              <a:t> </a:t>
            </a:r>
            <a:r>
              <a:rPr lang="en-US" sz="2800" dirty="0" err="1">
                <a:solidFill>
                  <a:schemeClr val="bg1"/>
                </a:solidFill>
              </a:rPr>
              <a:t>потамњеле</a:t>
            </a:r>
            <a:r>
              <a:rPr lang="en-US" sz="2800" dirty="0">
                <a:solidFill>
                  <a:schemeClr val="bg1"/>
                </a:solidFill>
              </a:rPr>
              <a:t> </a:t>
            </a:r>
            <a:r>
              <a:rPr lang="en-US" sz="2800" dirty="0" err="1">
                <a:solidFill>
                  <a:schemeClr val="bg1"/>
                </a:solidFill>
              </a:rPr>
              <a:t>баштенске</a:t>
            </a:r>
            <a:r>
              <a:rPr lang="en-US" sz="2800" dirty="0">
                <a:solidFill>
                  <a:schemeClr val="bg1"/>
                </a:solidFill>
              </a:rPr>
              <a:t> </a:t>
            </a:r>
            <a:r>
              <a:rPr lang="en-US" sz="2800" dirty="0" err="1">
                <a:solidFill>
                  <a:schemeClr val="bg1"/>
                </a:solidFill>
              </a:rPr>
              <a:t>ограде</a:t>
            </a:r>
            <a:r>
              <a:rPr lang="en-US" sz="2800" dirty="0">
                <a:solidFill>
                  <a:schemeClr val="bg1"/>
                </a:solidFill>
              </a:rPr>
              <a:t> </a:t>
            </a:r>
            <a:r>
              <a:rPr lang="en-US" sz="2800" dirty="0" err="1">
                <a:solidFill>
                  <a:schemeClr val="bg1"/>
                </a:solidFill>
              </a:rPr>
              <a:t>просине</a:t>
            </a:r>
            <a:r>
              <a:rPr lang="en-US" sz="2800" dirty="0">
                <a:solidFill>
                  <a:schemeClr val="bg1"/>
                </a:solidFill>
              </a:rPr>
              <a:t> </a:t>
            </a:r>
            <a:r>
              <a:rPr lang="en-US" sz="2800" dirty="0" err="1">
                <a:solidFill>
                  <a:schemeClr val="bg1"/>
                </a:solidFill>
              </a:rPr>
              <a:t>нешто</a:t>
            </a:r>
            <a:r>
              <a:rPr lang="en-US" sz="2800" dirty="0">
                <a:solidFill>
                  <a:schemeClr val="bg1"/>
                </a:solidFill>
              </a:rPr>
              <a:t> </a:t>
            </a:r>
            <a:r>
              <a:rPr lang="en-US" sz="2800" dirty="0" err="1">
                <a:solidFill>
                  <a:schemeClr val="bg1"/>
                </a:solidFill>
              </a:rPr>
              <a:t>љупко</a:t>
            </a:r>
            <a:r>
              <a:rPr lang="en-US" sz="2800" dirty="0">
                <a:solidFill>
                  <a:schemeClr val="bg1"/>
                </a:solidFill>
              </a:rPr>
              <a:t>, </a:t>
            </a:r>
            <a:r>
              <a:rPr lang="en-US" sz="2800" dirty="0" err="1">
                <a:solidFill>
                  <a:schemeClr val="bg1"/>
                </a:solidFill>
              </a:rPr>
              <a:t>прозрачно</a:t>
            </a:r>
            <a:r>
              <a:rPr lang="en-US" sz="2800" dirty="0">
                <a:solidFill>
                  <a:schemeClr val="bg1"/>
                </a:solidFill>
              </a:rPr>
              <a:t> и </a:t>
            </a:r>
            <a:r>
              <a:rPr lang="en-US" sz="2800" dirty="0" err="1">
                <a:solidFill>
                  <a:schemeClr val="bg1"/>
                </a:solidFill>
              </a:rPr>
              <a:t>свијетло</a:t>
            </a:r>
            <a:r>
              <a:rPr lang="en-US" sz="2800" dirty="0">
                <a:solidFill>
                  <a:schemeClr val="bg1"/>
                </a:solidFill>
              </a:rPr>
              <a:t> </a:t>
            </a:r>
            <a:r>
              <a:rPr lang="en-US" sz="2800" dirty="0" err="1">
                <a:solidFill>
                  <a:schemeClr val="bg1"/>
                </a:solidFill>
              </a:rPr>
              <a:t>па</a:t>
            </a:r>
            <a:r>
              <a:rPr lang="en-US" sz="2800" dirty="0">
                <a:solidFill>
                  <a:schemeClr val="bg1"/>
                </a:solidFill>
              </a:rPr>
              <a:t> </a:t>
            </a:r>
            <a:r>
              <a:rPr lang="en-US" sz="2800" dirty="0" err="1">
                <a:solidFill>
                  <a:schemeClr val="bg1"/>
                </a:solidFill>
              </a:rPr>
              <a:t>ти</a:t>
            </a:r>
            <a:r>
              <a:rPr lang="en-US" sz="2800" dirty="0">
                <a:solidFill>
                  <a:schemeClr val="bg1"/>
                </a:solidFill>
              </a:rPr>
              <a:t> </a:t>
            </a:r>
            <a:r>
              <a:rPr lang="en-US" sz="2800" dirty="0" err="1">
                <a:solidFill>
                  <a:schemeClr val="bg1"/>
                </a:solidFill>
              </a:rPr>
              <a:t>се</a:t>
            </a:r>
            <a:r>
              <a:rPr lang="en-US" sz="2800" dirty="0">
                <a:solidFill>
                  <a:schemeClr val="bg1"/>
                </a:solidFill>
              </a:rPr>
              <a:t> </a:t>
            </a:r>
            <a:r>
              <a:rPr lang="en-US" sz="2800" dirty="0" err="1">
                <a:solidFill>
                  <a:schemeClr val="bg1"/>
                </a:solidFill>
              </a:rPr>
              <a:t>просто</a:t>
            </a:r>
            <a:r>
              <a:rPr lang="en-US" sz="2800" dirty="0">
                <a:solidFill>
                  <a:schemeClr val="bg1"/>
                </a:solidFill>
              </a:rPr>
              <a:t> </a:t>
            </a:r>
            <a:r>
              <a:rPr lang="en-US" sz="2800" dirty="0" err="1">
                <a:solidFill>
                  <a:schemeClr val="bg1"/>
                </a:solidFill>
              </a:rPr>
              <a:t>плаче</a:t>
            </a:r>
            <a:r>
              <a:rPr lang="en-US" sz="2800" dirty="0">
                <a:solidFill>
                  <a:schemeClr val="bg1"/>
                </a:solidFill>
              </a:rPr>
              <a:t>, </a:t>
            </a:r>
            <a:r>
              <a:rPr lang="en-US" sz="2800" dirty="0" err="1">
                <a:solidFill>
                  <a:schemeClr val="bg1"/>
                </a:solidFill>
              </a:rPr>
              <a:t>иако</a:t>
            </a:r>
            <a:r>
              <a:rPr lang="en-US" sz="2800" dirty="0">
                <a:solidFill>
                  <a:schemeClr val="bg1"/>
                </a:solidFill>
              </a:rPr>
              <a:t> </a:t>
            </a:r>
            <a:r>
              <a:rPr lang="en-US" sz="2800" dirty="0" err="1">
                <a:solidFill>
                  <a:schemeClr val="bg1"/>
                </a:solidFill>
              </a:rPr>
              <a:t>не</a:t>
            </a:r>
            <a:r>
              <a:rPr lang="en-US" sz="2800" dirty="0">
                <a:solidFill>
                  <a:schemeClr val="bg1"/>
                </a:solidFill>
              </a:rPr>
              <a:t> </a:t>
            </a:r>
            <a:r>
              <a:rPr lang="en-US" sz="2800" dirty="0" err="1">
                <a:solidFill>
                  <a:schemeClr val="bg1"/>
                </a:solidFill>
              </a:rPr>
              <a:t>знаш</a:t>
            </a:r>
            <a:r>
              <a:rPr lang="en-US" sz="2800" dirty="0">
                <a:solidFill>
                  <a:schemeClr val="bg1"/>
                </a:solidFill>
              </a:rPr>
              <a:t> </a:t>
            </a:r>
            <a:r>
              <a:rPr lang="en-US" sz="2800" dirty="0" err="1">
                <a:solidFill>
                  <a:schemeClr val="bg1"/>
                </a:solidFill>
              </a:rPr>
              <a:t>ни</a:t>
            </a:r>
            <a:r>
              <a:rPr lang="en-US" sz="2800" dirty="0">
                <a:solidFill>
                  <a:schemeClr val="bg1"/>
                </a:solidFill>
              </a:rPr>
              <a:t> </a:t>
            </a:r>
            <a:r>
              <a:rPr lang="en-US" sz="2800" dirty="0" err="1">
                <a:solidFill>
                  <a:schemeClr val="bg1"/>
                </a:solidFill>
              </a:rPr>
              <a:t>шта</a:t>
            </a:r>
            <a:r>
              <a:rPr lang="en-US" sz="2800" dirty="0">
                <a:solidFill>
                  <a:schemeClr val="bg1"/>
                </a:solidFill>
              </a:rPr>
              <a:t> </a:t>
            </a:r>
            <a:r>
              <a:rPr lang="en-US" sz="2800" dirty="0" err="1">
                <a:solidFill>
                  <a:schemeClr val="bg1"/>
                </a:solidFill>
              </a:rPr>
              <a:t>те</a:t>
            </a:r>
            <a:r>
              <a:rPr lang="en-US" sz="2800" dirty="0">
                <a:solidFill>
                  <a:schemeClr val="bg1"/>
                </a:solidFill>
              </a:rPr>
              <a:t> </a:t>
            </a:r>
            <a:r>
              <a:rPr lang="en-US" sz="2800" dirty="0" err="1">
                <a:solidFill>
                  <a:schemeClr val="bg1"/>
                </a:solidFill>
              </a:rPr>
              <a:t>боли</a:t>
            </a:r>
            <a:r>
              <a:rPr lang="en-US" sz="2800" dirty="0">
                <a:solidFill>
                  <a:schemeClr val="bg1"/>
                </a:solidFill>
              </a:rPr>
              <a:t> </a:t>
            </a:r>
            <a:r>
              <a:rPr lang="en-US" sz="2800" dirty="0" err="1">
                <a:solidFill>
                  <a:schemeClr val="bg1"/>
                </a:solidFill>
              </a:rPr>
              <a:t>ни</a:t>
            </a:r>
            <a:r>
              <a:rPr lang="en-US" sz="2800" dirty="0">
                <a:solidFill>
                  <a:schemeClr val="bg1"/>
                </a:solidFill>
              </a:rPr>
              <a:t> </a:t>
            </a:r>
            <a:r>
              <a:rPr lang="en-US" sz="2800" dirty="0" err="1">
                <a:solidFill>
                  <a:schemeClr val="bg1"/>
                </a:solidFill>
              </a:rPr>
              <a:t>шта</a:t>
            </a:r>
            <a:r>
              <a:rPr lang="en-US" sz="2800" dirty="0">
                <a:solidFill>
                  <a:schemeClr val="bg1"/>
                </a:solidFill>
              </a:rPr>
              <a:t> </a:t>
            </a:r>
            <a:r>
              <a:rPr lang="en-US" sz="2800" dirty="0" err="1">
                <a:solidFill>
                  <a:schemeClr val="bg1"/>
                </a:solidFill>
              </a:rPr>
              <a:t>си</a:t>
            </a:r>
            <a:r>
              <a:rPr lang="en-US" sz="2800" dirty="0">
                <a:solidFill>
                  <a:schemeClr val="bg1"/>
                </a:solidFill>
              </a:rPr>
              <a:t> </a:t>
            </a:r>
            <a:r>
              <a:rPr lang="en-US" sz="2800" dirty="0" err="1">
                <a:solidFill>
                  <a:schemeClr val="bg1"/>
                </a:solidFill>
              </a:rPr>
              <a:t>изгубио</a:t>
            </a:r>
            <a:r>
              <a:rPr lang="en-US" sz="2800" dirty="0">
                <a:solidFill>
                  <a:schemeClr val="bg1"/>
                </a:solidFill>
              </a:rPr>
              <a:t>.</a:t>
            </a:r>
          </a:p>
          <a:p>
            <a:r>
              <a:rPr lang="sr-Cyrl-RS" sz="2800" dirty="0">
                <a:solidFill>
                  <a:schemeClr val="bg1"/>
                </a:solidFill>
              </a:rPr>
              <a:t>                                                                     </a:t>
            </a:r>
          </a:p>
          <a:p>
            <a:r>
              <a:rPr lang="sr-Cyrl-RS" sz="2800" dirty="0">
                <a:solidFill>
                  <a:schemeClr val="bg1"/>
                </a:solidFill>
              </a:rPr>
              <a:t>                                                                                              Бранко Ћопић</a:t>
            </a:r>
          </a:p>
          <a:p>
            <a:endParaRPr lang="en-US" sz="2800" dirty="0"/>
          </a:p>
        </p:txBody>
      </p:sp>
    </p:spTree>
    <p:extLst>
      <p:ext uri="{BB962C8B-B14F-4D97-AF65-F5344CB8AC3E}">
        <p14:creationId xmlns:p14="http://schemas.microsoft.com/office/powerpoint/2010/main" val="3515368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93E1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a:solidFill>
                  <a:schemeClr val="bg1"/>
                </a:solidFill>
                <a:latin typeface="+mn-lt"/>
              </a:rPr>
              <a:t>Непознате ријечи и изрази:</a:t>
            </a:r>
            <a:endParaRPr lang="en-US" sz="2800" dirty="0">
              <a:solidFill>
                <a:schemeClr val="bg1"/>
              </a:solidFill>
              <a:latin typeface="+mn-lt"/>
            </a:endParaRPr>
          </a:p>
        </p:txBody>
      </p:sp>
      <p:sp>
        <p:nvSpPr>
          <p:cNvPr id="3" name="Content Placeholder 2"/>
          <p:cNvSpPr>
            <a:spLocks noGrp="1"/>
          </p:cNvSpPr>
          <p:nvPr>
            <p:ph idx="1"/>
          </p:nvPr>
        </p:nvSpPr>
        <p:spPr>
          <a:xfrm>
            <a:off x="802943" y="1443488"/>
            <a:ext cx="10515600" cy="4351338"/>
          </a:xfrm>
        </p:spPr>
        <p:txBody>
          <a:bodyPr>
            <a:noAutofit/>
          </a:bodyPr>
          <a:lstStyle/>
          <a:p>
            <a:r>
              <a:rPr lang="sr-Cyrl-RS" dirty="0">
                <a:solidFill>
                  <a:srgbClr val="FFFF00"/>
                </a:solidFill>
              </a:rPr>
              <a:t>мајати се </a:t>
            </a:r>
            <a:r>
              <a:rPr lang="sr-Cyrl-RS" dirty="0">
                <a:solidFill>
                  <a:schemeClr val="bg1"/>
                </a:solidFill>
              </a:rPr>
              <a:t>– задржавати се, бавити се чим, мотати се око чега;</a:t>
            </a:r>
          </a:p>
          <a:p>
            <a:r>
              <a:rPr lang="sr-Cyrl-RS" dirty="0">
                <a:solidFill>
                  <a:srgbClr val="FFFF00"/>
                </a:solidFill>
              </a:rPr>
              <a:t>чивит</a:t>
            </a:r>
            <a:r>
              <a:rPr lang="sr-Cyrl-RS" dirty="0"/>
              <a:t> </a:t>
            </a:r>
            <a:r>
              <a:rPr lang="sr-Cyrl-RS" dirty="0">
                <a:solidFill>
                  <a:schemeClr val="bg1"/>
                </a:solidFill>
              </a:rPr>
              <a:t>– модра, плава боја;</a:t>
            </a:r>
          </a:p>
          <a:p>
            <a:r>
              <a:rPr lang="sr-Cyrl-RS" dirty="0">
                <a:solidFill>
                  <a:srgbClr val="FFFF00"/>
                </a:solidFill>
              </a:rPr>
              <a:t>квит</a:t>
            </a:r>
            <a:r>
              <a:rPr lang="sr-Cyrl-RS" dirty="0"/>
              <a:t> </a:t>
            </a:r>
            <a:r>
              <a:rPr lang="sr-Cyrl-RS" dirty="0">
                <a:solidFill>
                  <a:schemeClr val="bg1"/>
                </a:solidFill>
              </a:rPr>
              <a:t>– готво, завршено;</a:t>
            </a:r>
          </a:p>
          <a:p>
            <a:r>
              <a:rPr lang="sr-Cyrl-RS" dirty="0">
                <a:solidFill>
                  <a:srgbClr val="FFFF00"/>
                </a:solidFill>
              </a:rPr>
              <a:t>узјогунити се </a:t>
            </a:r>
            <a:r>
              <a:rPr lang="sr-Cyrl-RS" dirty="0">
                <a:solidFill>
                  <a:schemeClr val="bg1"/>
                </a:solidFill>
              </a:rPr>
              <a:t>– тврдоглаво се успротивити, остати непопустљив;</a:t>
            </a:r>
          </a:p>
          <a:p>
            <a:r>
              <a:rPr lang="sr-Cyrl-RS" dirty="0">
                <a:solidFill>
                  <a:srgbClr val="FFFF00"/>
                </a:solidFill>
              </a:rPr>
              <a:t>узрикити </a:t>
            </a:r>
            <a:r>
              <a:rPr lang="sr-Cyrl-RS" dirty="0">
                <a:solidFill>
                  <a:schemeClr val="bg1"/>
                </a:solidFill>
              </a:rPr>
              <a:t>– упорно гледати, загледати се, упиљити очима у нешто;</a:t>
            </a:r>
          </a:p>
          <a:p>
            <a:r>
              <a:rPr lang="sr-Cyrl-RS" dirty="0">
                <a:solidFill>
                  <a:srgbClr val="FFFF00"/>
                </a:solidFill>
              </a:rPr>
              <a:t>отклипсати </a:t>
            </a:r>
            <a:r>
              <a:rPr lang="sr-Cyrl-RS" dirty="0">
                <a:solidFill>
                  <a:schemeClr val="bg1"/>
                </a:solidFill>
              </a:rPr>
              <a:t>– отићи тешко идући, одвући се;</a:t>
            </a:r>
          </a:p>
          <a:p>
            <a:r>
              <a:rPr lang="sr-Cyrl-RS" dirty="0">
                <a:solidFill>
                  <a:srgbClr val="FFFF00"/>
                </a:solidFill>
              </a:rPr>
              <a:t>шишкавица </a:t>
            </a:r>
            <a:r>
              <a:rPr lang="sr-Cyrl-RS" dirty="0">
                <a:solidFill>
                  <a:schemeClr val="bg1"/>
                </a:solidFill>
              </a:rPr>
              <a:t>– погрдни назив за жену која много прича;</a:t>
            </a:r>
          </a:p>
          <a:p>
            <a:r>
              <a:rPr lang="sr-Cyrl-RS" dirty="0">
                <a:solidFill>
                  <a:srgbClr val="FFFF00"/>
                </a:solidFill>
              </a:rPr>
              <a:t>бувара </a:t>
            </a:r>
            <a:r>
              <a:rPr lang="sr-Cyrl-RS" dirty="0">
                <a:solidFill>
                  <a:schemeClr val="bg1"/>
                </a:solidFill>
              </a:rPr>
              <a:t>– затвор;</a:t>
            </a:r>
          </a:p>
          <a:p>
            <a:r>
              <a:rPr lang="sr-Cyrl-RS" dirty="0">
                <a:solidFill>
                  <a:srgbClr val="FFFF00"/>
                </a:solidFill>
              </a:rPr>
              <a:t>језичко </a:t>
            </a:r>
            <a:r>
              <a:rPr lang="sr-Cyrl-RS" dirty="0">
                <a:solidFill>
                  <a:schemeClr val="bg1"/>
                </a:solidFill>
              </a:rPr>
              <a:t>– особа која много говори;</a:t>
            </a:r>
          </a:p>
          <a:p>
            <a:r>
              <a:rPr lang="sr-Cyrl-RS" dirty="0">
                <a:solidFill>
                  <a:srgbClr val="FFFF00"/>
                </a:solidFill>
              </a:rPr>
              <a:t>вајда (фајда) </a:t>
            </a:r>
            <a:r>
              <a:rPr lang="sr-Cyrl-RS" dirty="0">
                <a:solidFill>
                  <a:schemeClr val="bg1"/>
                </a:solidFill>
              </a:rPr>
              <a:t>– корист, добит.</a:t>
            </a:r>
          </a:p>
          <a:p>
            <a:endParaRPr lang="sr-Cyrl-RS" dirty="0"/>
          </a:p>
          <a:p>
            <a:endParaRPr lang="sr-Cyrl-RS" dirty="0"/>
          </a:p>
          <a:p>
            <a:endParaRPr lang="en-US" dirty="0"/>
          </a:p>
        </p:txBody>
      </p:sp>
    </p:spTree>
    <p:extLst>
      <p:ext uri="{BB962C8B-B14F-4D97-AF65-F5344CB8AC3E}">
        <p14:creationId xmlns:p14="http://schemas.microsoft.com/office/powerpoint/2010/main" val="3907517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24C2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8075" y="8743"/>
            <a:ext cx="10515600" cy="1325563"/>
          </a:xfrm>
        </p:spPr>
        <p:txBody>
          <a:bodyPr>
            <a:normAutofit/>
          </a:bodyPr>
          <a:lstStyle/>
          <a:p>
            <a:r>
              <a:rPr lang="sr-Cyrl-RS" sz="2800" dirty="0">
                <a:solidFill>
                  <a:schemeClr val="bg1"/>
                </a:solidFill>
                <a:latin typeface="+mn-lt"/>
              </a:rPr>
              <a:t>Анализа приче:</a:t>
            </a:r>
            <a:endParaRPr lang="en-US" sz="2800" dirty="0">
              <a:solidFill>
                <a:schemeClr val="bg1"/>
              </a:solidFill>
              <a:latin typeface="+mn-lt"/>
            </a:endParaRPr>
          </a:p>
        </p:txBody>
      </p:sp>
      <p:sp>
        <p:nvSpPr>
          <p:cNvPr id="3" name="Content Placeholder 2"/>
          <p:cNvSpPr>
            <a:spLocks noGrp="1"/>
          </p:cNvSpPr>
          <p:nvPr>
            <p:ph idx="1"/>
          </p:nvPr>
        </p:nvSpPr>
        <p:spPr>
          <a:xfrm>
            <a:off x="688075" y="1334306"/>
            <a:ext cx="10515600" cy="4351338"/>
          </a:xfrm>
        </p:spPr>
        <p:txBody>
          <a:bodyPr>
            <a:normAutofit fontScale="92500" lnSpcReduction="10000"/>
          </a:bodyPr>
          <a:lstStyle/>
          <a:p>
            <a:pPr marL="514350" indent="-514350">
              <a:buAutoNum type="arabicPeriod"/>
            </a:pPr>
            <a:r>
              <a:rPr lang="sr-Cyrl-RS" sz="3000" dirty="0">
                <a:solidFill>
                  <a:schemeClr val="bg1"/>
                </a:solidFill>
              </a:rPr>
              <a:t>Који</a:t>
            </a:r>
            <a:r>
              <a:rPr lang="sr-Cyrl-RS" dirty="0">
                <a:solidFill>
                  <a:schemeClr val="bg1"/>
                </a:solidFill>
              </a:rPr>
              <a:t> је назив ове приче и зашто се тако зове?</a:t>
            </a:r>
          </a:p>
          <a:p>
            <a:r>
              <a:rPr lang="sr-Cyrl-RS" dirty="0">
                <a:solidFill>
                  <a:schemeClr val="bg1"/>
                </a:solidFill>
              </a:rPr>
              <a:t> Прича се зове „Башта сљезове боје“, јер Бранков дјед није добро разликовао боје, једне године би говорио да је цвијет сљеза модар као чивит, а сљедеће године  да је црвен.</a:t>
            </a:r>
          </a:p>
          <a:p>
            <a:endParaRPr lang="sr-Cyrl-RS" dirty="0">
              <a:solidFill>
                <a:schemeClr val="bg1"/>
              </a:solidFill>
            </a:endParaRPr>
          </a:p>
          <a:p>
            <a:pPr marL="0" indent="0">
              <a:buNone/>
            </a:pPr>
            <a:r>
              <a:rPr lang="sr-Cyrl-RS" dirty="0">
                <a:solidFill>
                  <a:schemeClr val="bg1"/>
                </a:solidFill>
              </a:rPr>
              <a:t>2. Какве емоције у вама изазива ова прича?</a:t>
            </a:r>
          </a:p>
          <a:p>
            <a:r>
              <a:rPr lang="sr-Latn-RS" dirty="0">
                <a:solidFill>
                  <a:schemeClr val="bg1"/>
                </a:solidFill>
              </a:rPr>
              <a:t>O</a:t>
            </a:r>
            <a:r>
              <a:rPr lang="sr-Cyrl-RS" dirty="0">
                <a:solidFill>
                  <a:schemeClr val="bg1"/>
                </a:solidFill>
              </a:rPr>
              <a:t>ва прича је смијешна и изазива пријатне емоције.</a:t>
            </a:r>
          </a:p>
          <a:p>
            <a:endParaRPr lang="sr-Cyrl-RS" dirty="0">
              <a:solidFill>
                <a:schemeClr val="bg1"/>
              </a:solidFill>
            </a:endParaRPr>
          </a:p>
          <a:p>
            <a:pPr marL="0" indent="0">
              <a:buNone/>
            </a:pPr>
            <a:r>
              <a:rPr lang="sr-Cyrl-RS" dirty="0">
                <a:solidFill>
                  <a:schemeClr val="bg1"/>
                </a:solidFill>
              </a:rPr>
              <a:t>3. Главни ликови у причи су: </a:t>
            </a:r>
          </a:p>
          <a:p>
            <a:pPr marL="0" indent="0">
              <a:buNone/>
            </a:pPr>
            <a:r>
              <a:rPr lang="sr-Cyrl-RS" dirty="0">
                <a:solidFill>
                  <a:schemeClr val="bg1"/>
                </a:solidFill>
              </a:rPr>
              <a:t>    Бранков дјед, Бранко и учитељица.</a:t>
            </a:r>
            <a:endParaRPr lang="sr-Latn-RS" dirty="0">
              <a:solidFill>
                <a:schemeClr val="bg1"/>
              </a:solidFill>
            </a:endParaRPr>
          </a:p>
          <a:p>
            <a:pPr marL="0" indent="0">
              <a:buNone/>
            </a:pPr>
            <a:endParaRPr lang="sr-Latn-RS" dirty="0">
              <a:solidFill>
                <a:schemeClr val="bg1"/>
              </a:solidFill>
              <a:latin typeface="+mj-lt"/>
            </a:endParaRPr>
          </a:p>
          <a:p>
            <a:pPr marL="0" indent="0">
              <a:buNone/>
            </a:pPr>
            <a:endParaRPr lang="sr-Cyrl-RS" dirty="0">
              <a:solidFill>
                <a:schemeClr val="bg1"/>
              </a:solidFill>
              <a:latin typeface="+mj-lt"/>
            </a:endParaRPr>
          </a:p>
        </p:txBody>
      </p:sp>
    </p:spTree>
    <p:extLst>
      <p:ext uri="{BB962C8B-B14F-4D97-AF65-F5344CB8AC3E}">
        <p14:creationId xmlns:p14="http://schemas.microsoft.com/office/powerpoint/2010/main" val="42596287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1152</Words>
  <Application>Microsoft Office PowerPoint</Application>
  <PresentationFormat>Widescreen</PresentationFormat>
  <Paragraphs>99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Шта је то црни сљез?</vt:lpstr>
      <vt:lpstr>Башта сљезове боје</vt:lpstr>
      <vt:lpstr>PowerPoint Presentation</vt:lpstr>
      <vt:lpstr>PowerPoint Presentation</vt:lpstr>
      <vt:lpstr>PowerPoint Presentation</vt:lpstr>
      <vt:lpstr>PowerPoint Presentation</vt:lpstr>
      <vt:lpstr>Непознате ријечи и изрази:</vt:lpstr>
      <vt:lpstr>Анализа приче:</vt:lpstr>
      <vt:lpstr>PowerPoint Presentation</vt:lpstr>
      <vt:lpstr>PowerPoint Presentation</vt:lpstr>
      <vt:lpstr>Задаци за самосталан рад:</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СРПСКИ ЈЕЗИК</dc:title>
  <dc:creator>Windows User</dc:creator>
  <cp:lastModifiedBy>Dragan</cp:lastModifiedBy>
  <cp:revision>58</cp:revision>
  <dcterms:created xsi:type="dcterms:W3CDTF">2020-05-02T11:45:09Z</dcterms:created>
  <dcterms:modified xsi:type="dcterms:W3CDTF">2020-05-25T19:04:16Z</dcterms:modified>
</cp:coreProperties>
</file>