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81" r:id="rId17"/>
    <p:sldId id="282" r:id="rId18"/>
    <p:sldId id="283" r:id="rId19"/>
    <p:sldId id="284" r:id="rId20"/>
    <p:sldId id="268" r:id="rId21"/>
    <p:sldId id="2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54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5/21/2020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5/21/2020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5/21/2020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5/21/2020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5/21/2020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5/21/2020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5/21/2020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5/21/2020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5/21/2020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5/21/2020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5/21/2020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5/21/2020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pPr algn="ctr"/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ЗИДАЊЕ СКАДРА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 епска пјесма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Placeholder 11">
            <a:extLst>
              <a:ext uri="{FF2B5EF4-FFF2-40B4-BE49-F238E27FC236}">
                <a16:creationId xmlns="" xmlns:a16="http://schemas.microsoft.com/office/drawing/2014/main" id="{831BE9F7-E9E9-4C40-9F9B-D8AB949EFF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3" b="15973"/>
          <a:stretch>
            <a:fillRect/>
          </a:stretch>
        </p:blipFill>
        <p:spPr>
          <a:xfrm>
            <a:off x="6981825" y="1229359"/>
            <a:ext cx="5210175" cy="4378961"/>
          </a:xfr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0DEBE5-C684-46D8-B641-B69EEFD5F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Главни тренуци у развоју радње: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052D9E-157B-4D29-9394-AE4B2B8FE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0740" y="1529080"/>
            <a:ext cx="4914900" cy="5013960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Clr>
                <a:schemeClr val="accent1"/>
              </a:buClr>
              <a:buFont typeface="+mj-lt"/>
              <a:buAutoNum type="arabicPeriod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Браћа Мрњавчевићи – Вукашин, Угљеша и Гојко,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покушавају зидати град Скадар на ријеци Бојани;</a:t>
            </a:r>
          </a:p>
          <a:p>
            <a:pPr marL="457200" indent="-457200" algn="just">
              <a:buClr>
                <a:schemeClr val="accent1"/>
              </a:buClr>
              <a:buFont typeface="+mj-lt"/>
              <a:buAutoNum type="arabicPeriod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Вила захтијева жртву – Стоју и Стојана;</a:t>
            </a:r>
          </a:p>
          <a:p>
            <a:pPr marL="457200" indent="-457200" algn="just">
              <a:buClr>
                <a:schemeClr val="accent1"/>
              </a:buClr>
              <a:buFont typeface="+mj-lt"/>
              <a:buAutoNum type="arabicPeriod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Тражење Стоје и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Стојана;</a:t>
            </a: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chemeClr val="accent1"/>
              </a:buClr>
              <a:buFont typeface="+mj-lt"/>
              <a:buAutoNum type="arabicPeriod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Вила поставља тежи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услов;</a:t>
            </a: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chemeClr val="accent1"/>
              </a:buClr>
              <a:buFont typeface="+mj-lt"/>
              <a:buAutoNum type="arabicPeriod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браће; </a:t>
            </a: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chemeClr val="accent1"/>
              </a:buClr>
              <a:buFont typeface="+mj-lt"/>
              <a:buAutoNum type="arabicPeriod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Гојко и Гојковица су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преварени;</a:t>
            </a: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chemeClr val="accent1"/>
              </a:buClr>
              <a:buFont typeface="+mj-lt"/>
              <a:buAutoNum type="arabicPeriod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Гојковица је узидана у темеље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града;</a:t>
            </a: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chemeClr val="accent1"/>
              </a:buClr>
              <a:buFont typeface="+mj-lt"/>
              <a:buAutoNum type="arabicPeriod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Молба младе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Гојковице;</a:t>
            </a: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chemeClr val="accent1"/>
              </a:buClr>
              <a:buFont typeface="+mj-lt"/>
              <a:buAutoNum type="arabicPeriod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Неимар испуњава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молбу и</a:t>
            </a: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chemeClr val="accent1"/>
              </a:buClr>
              <a:buFont typeface="+mj-lt"/>
              <a:buAutoNum type="arabicPeriod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Легенда о чудотворном млијеку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5EDECE04-EC20-41C2-8910-D77592132A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22293" y="1949542"/>
            <a:ext cx="4914899" cy="373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4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0613B5F-A440-4836-BAC3-B433EF305C18}"/>
              </a:ext>
            </a:extLst>
          </p:cNvPr>
          <p:cNvSpPr txBox="1"/>
          <p:nvPr/>
        </p:nvSpPr>
        <p:spPr>
          <a:xfrm>
            <a:off x="841276" y="2034147"/>
            <a:ext cx="704474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ЛЕГЕНДА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је у књижевности прича у прози или стиху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којој су испреплетени историјски подаци са фантастичним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догађајима. То је прича о необичном догађају.</a:t>
            </a:r>
          </a:p>
          <a:p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посљедњим стиховима пјесме </a:t>
            </a:r>
            <a:r>
              <a:rPr lang="sr-Cyrl-B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Зидање Скадра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народни пјевач каже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на мјесту гдје је зазидана Гојковица и даље „иде рана“ као лијек 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мајкама које немају млијека за своју дјецу.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CABB680-5AEF-448D-A896-85C033A301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F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6880" y="843281"/>
            <a:ext cx="3718559" cy="4852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280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523634-4058-41CD-8ACB-6A7D0A0E7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ЛИКОВИ У ПЈЕСМИ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303B7C-F957-44EB-AD41-C6C76FA6D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860" y="1600199"/>
            <a:ext cx="5905499" cy="45719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Браћа Мрњавчевићи – Вукашин, Угљеша и Гојко;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љубе браће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Мрњавчевића;</a:t>
            </a: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слуга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Десимир;</a:t>
            </a: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Раде неимар и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вила.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36C73BAC-4F8A-495D-8068-8903C47D7438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6995160" y="1670208"/>
            <a:ext cx="49149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 ЛИКОВИ: млада Гојковица и Раде неимар.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 ЛИКОВИ: краљ Вукашин, деспот Угљеша,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вила, слуга Десимир и </a:t>
            </a:r>
            <a:r>
              <a:rPr lang="sr-Cyrl-BA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војвода Гојко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88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5C2526-850D-4A3B-8422-9C1A265FB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Стилске фигуре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D098662-B864-46C9-9FE9-B13BB4E34E48}"/>
              </a:ext>
            </a:extLst>
          </p:cNvPr>
          <p:cNvSpPr/>
          <p:nvPr/>
        </p:nvSpPr>
        <p:spPr>
          <a:xfrm>
            <a:off x="914400" y="1650782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B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СТАЛНИ ЕПИТЕТИ: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чедо драго,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вјерни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слуга, вјерна љуба, бијели двори, чудо велико, бијеле руке, танана невјеста,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љута гуја, нејаки Јово.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АЛЕГОРИЈА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је ријеч грчког поријекла, што значи другачије говорити,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сликовито причати.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је </a:t>
            </a:r>
            <a:r>
              <a:rPr lang="sr-Cyrl-BA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проширена метафора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стилска фигура која настаје када се метафора прошири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цијелу слику, пјесму или причу.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Алегорија је честа у баснама, када се кроз животиње исказују особине људи.</a:t>
            </a:r>
          </a:p>
          <a:p>
            <a:pPr algn="ctr"/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„Зло је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моја,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вјернице љубо!</a:t>
            </a:r>
          </a:p>
          <a:p>
            <a:pPr algn="ctr"/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Имао сам од злата јабуку,</a:t>
            </a:r>
          </a:p>
          <a:p>
            <a:pPr algn="ctr"/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 ми данас паде у Бојану,</a:t>
            </a:r>
          </a:p>
          <a:p>
            <a:pPr algn="ctr"/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 је жалим, прегорет не могу!“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78B4CEE-0D89-47DB-A6DD-A7418BAF5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707" y="2476884"/>
            <a:ext cx="2517866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89763FD-EFF7-4D08-90AA-9F31A6AC627C}"/>
              </a:ext>
            </a:extLst>
          </p:cNvPr>
          <p:cNvSpPr txBox="1"/>
          <p:nvPr/>
        </p:nvSpPr>
        <p:spPr>
          <a:xfrm>
            <a:off x="1279301" y="1408949"/>
            <a:ext cx="539581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Контраст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браћа Мрњавчевићи граде град,  а вила ноћу руши саграђено</a:t>
            </a:r>
          </a:p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(„што мајстори за дан га 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саграде / то 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 вила за ноћ обаљује“);</a:t>
            </a:r>
          </a:p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Слуга Десимир тражи близанце, али их не налази;</a:t>
            </a:r>
          </a:p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Браћа поново покушавају да саграде град, али вила не да темељ подигнути;</a:t>
            </a:r>
          </a:p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Изговор јетрвица, послушање младе Гојковице.</a:t>
            </a:r>
          </a:p>
          <a:p>
            <a:endParaRPr lang="sr-Cyrl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Градација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Гојко рони сузе, „имао сам од злата јабуку“, Гојковицу одводе, уграђују </a:t>
            </a:r>
          </a:p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до појаса, молба и очајање младе невјесте, пожртвованост мајке, Гојковица је</a:t>
            </a:r>
          </a:p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уграђена у темеље града.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D501E92-6210-490C-AD59-11E0DCFF2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920" y="2072640"/>
            <a:ext cx="3972560" cy="4045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617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EB6E098-ECCE-4206-990A-16890C26FAD3}"/>
              </a:ext>
            </a:extLst>
          </p:cNvPr>
          <p:cNvSpPr txBox="1"/>
          <p:nvPr/>
        </p:nvSpPr>
        <p:spPr>
          <a:xfrm>
            <a:off x="1488655" y="1296759"/>
            <a:ext cx="4436086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Непознате ријечи: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</a:t>
            </a:r>
            <a:endParaRPr lang="sr-Cyrl-B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земан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вријеме;</a:t>
            </a:r>
          </a:p>
          <a:p>
            <a:r>
              <a:rPr lang="sr-Cyrl-B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дори до 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чак до; </a:t>
            </a:r>
          </a:p>
          <a:p>
            <a:r>
              <a:rPr lang="sr-Cyrl-B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интови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кочије, фијакери;</a:t>
            </a:r>
          </a:p>
          <a:p>
            <a:r>
              <a:rPr lang="sr-Cyrl-B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харчити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трошити, расипати;</a:t>
            </a:r>
          </a:p>
          <a:p>
            <a:r>
              <a:rPr lang="sr-Cyrl-B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кротко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смирено, добродушно, благо; </a:t>
            </a:r>
          </a:p>
          <a:p>
            <a:r>
              <a:rPr lang="sr-Cyrl-B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прегорети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прежалити, пребољети;</a:t>
            </a:r>
          </a:p>
          <a:p>
            <a:r>
              <a:rPr lang="sr-Cyrl-B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љуба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жена;</a:t>
            </a:r>
          </a:p>
          <a:p>
            <a:r>
              <a:rPr lang="sr-Cyrl-B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вајда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корист;</a:t>
            </a:r>
          </a:p>
          <a:p>
            <a:r>
              <a:rPr lang="sr-Cyrl-B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ложница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кревет; </a:t>
            </a:r>
          </a:p>
          <a:p>
            <a:r>
              <a:rPr lang="sr-Cyrl-B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зазор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стид, срамота;</a:t>
            </a:r>
          </a:p>
          <a:p>
            <a:r>
              <a:rPr lang="sr-Cyrl-B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неимар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градитељ.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9492387-21EC-4104-8BE7-7CCB3880D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912" y="1373434"/>
            <a:ext cx="4436086" cy="4416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734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35F76F-9678-44CD-A181-777F9AFDB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ДОМАЋИ ЗАДАТАК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CDA049-1D42-4B61-A189-D062AD8D2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9142" y="1600200"/>
            <a:ext cx="4914900" cy="4571999"/>
          </a:xfrm>
        </p:spPr>
        <p:txBody>
          <a:bodyPr/>
          <a:lstStyle/>
          <a:p>
            <a:endParaRPr lang="sr-Cyrl-BA" dirty="0" smtClean="0"/>
          </a:p>
          <a:p>
            <a:endParaRPr lang="sr-Cyrl-BA" dirty="0"/>
          </a:p>
          <a:p>
            <a:r>
              <a:rPr lang="sr-Cyrl-BA" dirty="0" smtClean="0"/>
              <a:t>1. Опиши ликове у пјесми </a:t>
            </a:r>
            <a:r>
              <a:rPr lang="sr-Cyrl-BA" i="1" dirty="0" smtClean="0"/>
              <a:t>Зидање</a:t>
            </a:r>
          </a:p>
          <a:p>
            <a:pPr marL="0" indent="0">
              <a:buNone/>
            </a:pPr>
            <a:r>
              <a:rPr lang="sr-Cyrl-BA" i="1" dirty="0" smtClean="0"/>
              <a:t>       Скадра.</a:t>
            </a:r>
            <a:endParaRPr lang="en-US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3BAAEA4-9540-4669-A6A3-669700DC54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r-Cyrl-BA" dirty="0" smtClean="0"/>
          </a:p>
          <a:p>
            <a:endParaRPr lang="sr-Cyrl-BA" dirty="0"/>
          </a:p>
          <a:p>
            <a:r>
              <a:rPr lang="sr-Cyrl-BA" dirty="0" smtClean="0"/>
              <a:t>2. Наведи три поруке пјесме. </a:t>
            </a:r>
            <a:endParaRPr lang="en-US" dirty="0"/>
          </a:p>
        </p:txBody>
      </p:sp>
      <p:pic>
        <p:nvPicPr>
          <p:cNvPr id="7" name="Picture Placeholder 39" descr="Books">
            <a:extLst>
              <a:ext uri="{FF2B5EF4-FFF2-40B4-BE49-F238E27FC236}">
                <a16:creationId xmlns:a16="http://schemas.microsoft.com/office/drawing/2014/main" xmlns="" id="{21506F1E-3CF6-4B0C-AE4F-832BC6EA1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379662" y="4518687"/>
            <a:ext cx="1980662" cy="1468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6275" y="4333399"/>
            <a:ext cx="1583375" cy="165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4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ХВАЛА НА ПАЖЊИ!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phic 4" descr="Bells">
            <a:extLst>
              <a:ext uri="{FF2B5EF4-FFF2-40B4-BE49-F238E27FC236}">
                <a16:creationId xmlns="" xmlns:a16="http://schemas.microsoft.com/office/drawing/2014/main" id="{FBE72D2F-B686-49C1-8DF7-A91E725F7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1280" y="1568145"/>
            <a:ext cx="4013200" cy="372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7904" y="1815921"/>
            <a:ext cx="563635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/>
              <a:t>ЈУ ОШ „БРАНКО РАДИЧЕВИЋ“</a:t>
            </a:r>
          </a:p>
          <a:p>
            <a:endParaRPr lang="sr-Cyrl-BA" dirty="0"/>
          </a:p>
          <a:p>
            <a:r>
              <a:rPr lang="sr-Cyrl-BA" dirty="0" smtClean="0"/>
              <a:t>ШКОЛСКИ ЧАС – СРПСКИ ЈЕЗИК</a:t>
            </a:r>
          </a:p>
          <a:p>
            <a:endParaRPr lang="sr-Cyrl-BA" dirty="0"/>
          </a:p>
          <a:p>
            <a:r>
              <a:rPr lang="sr-Cyrl-BA" dirty="0" smtClean="0"/>
              <a:t>НАСТАВНИК: ЈЕЛЕНА СЕКУЛИЋ</a:t>
            </a:r>
          </a:p>
          <a:p>
            <a:r>
              <a:rPr lang="sr-Cyrl-BA" dirty="0" smtClean="0"/>
              <a:t>РАЗРЕД:</a:t>
            </a:r>
            <a:r>
              <a:rPr lang="sr-Latn-BA" dirty="0" smtClean="0"/>
              <a:t> VI</a:t>
            </a:r>
            <a:endParaRPr lang="sr-Cyrl-BA" dirty="0" smtClean="0"/>
          </a:p>
          <a:p>
            <a:r>
              <a:rPr lang="sr-Cyrl-BA" dirty="0" smtClean="0"/>
              <a:t>ВРИЈЕМЕ РЕАЛИЗАЦИЈЕ: 20. МАЈ 2020. ГОДИНЕ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96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Подсјетимо се!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 књижевност јавила се у прадавна имена кад се још уобличавао људски говор.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Појам </a:t>
            </a:r>
            <a:r>
              <a:rPr lang="sr-Cyrl-C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</a:t>
            </a:r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значи да је неку причу или пјесму саставио народ, да је она </a:t>
            </a:r>
            <a:r>
              <a:rPr lang="sr-Cyrl-C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колективна творевина</a:t>
            </a:r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УСМЕНА</a:t>
            </a:r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значи да се преносила усменим путем, тј. с кољена на кољено, с генерације на генерацију.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 књижевност је у почетку чувана само памћењем, а касније је записивана од народних пјевача и приповједача.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Највећи број народних пјесама и прича српског народа записао је Вук Стефановић Караџић.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0981914-F4DC-470E-ACF9-40D4547FE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 књижевност дијели се на:</a:t>
            </a:r>
          </a:p>
          <a:p>
            <a:pPr marL="285750" indent="-285750">
              <a:buFontTx/>
              <a:buChar char="-"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народну поезију 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L="285750" indent="-285750">
              <a:buFontTx/>
              <a:buChar char="-"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народну прозу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Вук Стефановић Караџић подијелио је народну поезију на:</a:t>
            </a:r>
          </a:p>
          <a:p>
            <a:pPr marL="285750" indent="-285750">
              <a:buFontTx/>
              <a:buChar char="-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епске народне пјесме /мушке, јуначке, десетерачке/,</a:t>
            </a:r>
          </a:p>
          <a:p>
            <a:pPr marL="285750" indent="-285750">
              <a:buFontTx/>
              <a:buChar char="-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лирске народне пјесме /женске/ и </a:t>
            </a:r>
          </a:p>
          <a:p>
            <a:pPr marL="285750" indent="-285750">
              <a:buFontTx/>
              <a:buChar char="-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епско-лирске /пјесме на „међи“ епских и лирских пјесама/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429A0C6-D1BF-4816-BC0C-4CD48BC2E9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28000" y="1493520"/>
            <a:ext cx="3860800" cy="3438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5128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A23CA2-667E-4C02-A49E-B91B29841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Епска народна поезија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AD19DD-D73A-4326-ADF1-89A6269D9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Значајну улогу у историји нашег народа имала је епска пјесма која је одржала сјећање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давно изгубљену државу, ширила култ државности лозе Немањића и величала јунаштво и подвиге српских јунака.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Вук Караџић је ове пјесме назвао мушке, јуначке или десетерачке.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Испјеване су десетерцу и пјеване уз гусле.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Народне епске пјесме одликују се развијеном фабулом, говоре о прошлим догађајима и развијају родољубива осјећања.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1026" name="Picture 2" descr="https://upload.wikimedia.org/wikipedia/commons/1/16/Nemanji%C4%87_dynasty_coat_of_arms%2C_Palavestra.png">
            <a:extLst>
              <a:ext uri="{FF2B5EF4-FFF2-40B4-BE49-F238E27FC236}">
                <a16:creationId xmlns="" xmlns:a16="http://schemas.microsoft.com/office/drawing/2014/main" id="{4CCB32C5-2E93-4355-B272-FF227EE8A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205" y="3852228"/>
            <a:ext cx="204787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BA71129-AB79-4BD0-9A9C-D89FE13F4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1" b="91089" l="9639" r="89759">
                        <a14:foregroundMark x1="22892" y1="71617" x2="37349" y2="68977"/>
                        <a14:foregroundMark x1="37349" y1="68977" x2="43976" y2="71947"/>
                        <a14:foregroundMark x1="43976" y1="71947" x2="48795" y2="78548"/>
                        <a14:foregroundMark x1="48795" y1="78548" x2="56024" y2="92409"/>
                        <a14:foregroundMark x1="56024" y1="92409" x2="62651" y2="91089"/>
                        <a14:foregroundMark x1="62651" y1="91089" x2="51205" y2="70957"/>
                        <a14:foregroundMark x1="51205" y1="70957" x2="57229" y2="66007"/>
                        <a14:foregroundMark x1="57229" y1="66007" x2="71687" y2="64686"/>
                        <a14:foregroundMark x1="71687" y1="64686" x2="89157" y2="49835"/>
                        <a14:foregroundMark x1="89157" y1="49835" x2="86145" y2="43234"/>
                        <a14:foregroundMark x1="86145" y1="43234" x2="77711" y2="40924"/>
                        <a14:foregroundMark x1="77711" y1="40924" x2="65060" y2="31023"/>
                        <a14:foregroundMark x1="65060" y1="31023" x2="62048" y2="24092"/>
                        <a14:foregroundMark x1="62048" y1="24092" x2="40361" y2="16502"/>
                        <a14:foregroundMark x1="40361" y1="16502" x2="44578" y2="24092"/>
                        <a14:foregroundMark x1="44578" y1="24092" x2="29518" y2="27723"/>
                        <a14:foregroundMark x1="29518" y1="27723" x2="24096" y2="22112"/>
                        <a14:foregroundMark x1="24096" y1="22112" x2="21084" y2="15182"/>
                        <a14:foregroundMark x1="21084" y1="15182" x2="15060" y2="10231"/>
                        <a14:foregroundMark x1="15060" y1="10231" x2="15663" y2="18812"/>
                        <a14:foregroundMark x1="15663" y1="18812" x2="37952" y2="61386"/>
                        <a14:foregroundMark x1="37952" y1="61386" x2="32530" y2="66667"/>
                        <a14:foregroundMark x1="32530" y1="66667" x2="25904" y2="68647"/>
                        <a14:foregroundMark x1="25904" y1="68647" x2="22289" y2="716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920" y="4282281"/>
            <a:ext cx="2679065" cy="244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6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1DCABF-5F26-48D4-A9DD-E3E229B3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Подјела епских пјесама: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1AA0E6-D025-4430-A27C-271CE634E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sr-Cyrl-B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Према догађајима приказаним у епским пјесмама, Вук их је подијелио на :</a:t>
            </a:r>
          </a:p>
          <a:p>
            <a:pPr lvl="0"/>
            <a:r>
              <a:rPr lang="sr-Cyrl-B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пјесме најстаријих, пјесме средњих  и пјесме новијих времена.</a:t>
            </a:r>
          </a:p>
          <a:p>
            <a:pPr lvl="0"/>
            <a:endParaRPr lang="sr-Cyrl-BA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Cyrl-B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ЕПСКЕ НАРОДНЕ ПЈЕСМЕ ЧЕШЋЕ СЕ ДИЈЕЛЕ НА ЦИКЛУСЕ ИЛИ КРУГОВЕ:</a:t>
            </a:r>
          </a:p>
          <a:p>
            <a:pPr lvl="0"/>
            <a:endParaRPr lang="sr-Cyrl-BA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r-Cyrl-B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НЕИСТОРИЈСКИ ЦИКЛУС ПЈЕСАМА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r-Cyrl-B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ПРЕТКОСОВСКИ ЦИКЛУС ПЈЕСАМА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r-Cyrl-B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КОСОВСКИ ЦИКЛУС ПЈЕСАМА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r-Cyrl-B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ЦИКЛУС ПЈЕСАМА О МАРКУ </a:t>
            </a:r>
            <a:r>
              <a:rPr lang="sr-Cyrl-B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КРАЉЕВИЋУ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r-Cyrl-B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ПОКОСОВСКИ ЦИКЛУС</a:t>
            </a:r>
            <a:endParaRPr lang="sr-Cyrl-BA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r-Cyrl-B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ХАЈДУЧКИ И УСКОЧКИ ЦИКЛУС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r-Cyrl-B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ЦИКЛУС ПЈЕСАМА О ОСЛОБОЂЕЊУ СРБИЈЕ И ЦРНЕ ГОРЕ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21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6485D99-1B9B-42D1-A722-DBDB793C5EBC}"/>
              </a:ext>
            </a:extLst>
          </p:cNvPr>
          <p:cNvSpPr txBox="1"/>
          <p:nvPr/>
        </p:nvSpPr>
        <p:spPr>
          <a:xfrm>
            <a:off x="412696" y="513582"/>
            <a:ext cx="7380024" cy="609397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ПРЕТКОСОВСКИ ЦИКЛУС</a:t>
            </a:r>
          </a:p>
          <a:p>
            <a:pPr>
              <a:lnSpc>
                <a:spcPts val="2400"/>
              </a:lnSpc>
            </a:pPr>
            <a:r>
              <a:rPr lang="en-US" sz="2000" b="1" dirty="0">
                <a:ln w="19050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</a:t>
            </a:r>
            <a:endParaRPr lang="sr-Cyrl-BA" sz="2000" b="1" dirty="0">
              <a:ln w="19050">
                <a:solidFill>
                  <a:schemeClr val="tx1"/>
                </a:solidFill>
              </a:ln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Преткосовски циклус епских пјесама 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описује историјски период и догађаје прије Косовског боја (28. јуна 1389).</a:t>
            </a:r>
          </a:p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Пјесме овог циклуса су међу најстаријим записаним пјесмама. </a:t>
            </a:r>
          </a:p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преткосовским пјесмама историја и легенда се преплићу.</a:t>
            </a:r>
          </a:p>
          <a:p>
            <a:endParaRPr lang="sr-Cyrl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њима су опјевани Немањићи и Мрњавчевићи.</a:t>
            </a:r>
          </a:p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Најпознатије пјесме овог циклуса су: </a:t>
            </a:r>
            <a:r>
              <a:rPr lang="sr-Cyrl-B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Урош и Мрњавчевићи, </a:t>
            </a:r>
            <a:r>
              <a:rPr lang="sr-Cyrl-B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Зидање Скадра</a:t>
            </a:r>
            <a:r>
              <a:rPr lang="sr-Cyrl-B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Женидба Душанова, Женидба краља Вукашина 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друге.</a:t>
            </a:r>
          </a:p>
          <a:p>
            <a:endParaRPr lang="sr-Cyrl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Историји су познати </a:t>
            </a:r>
            <a:r>
              <a:rPr lang="sr-Cyrl-B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Вукашин </a:t>
            </a: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Мрњавчевић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отац Марка Краљевића, крунисан за краља и савладара Урошевог, и његов брат </a:t>
            </a: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Угљеша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који постаје деспот серске области.</a:t>
            </a:r>
            <a:endParaRPr lang="sr-Cyrl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су  страдали у бици на Марици (26. септембра 1371. године). </a:t>
            </a:r>
          </a:p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Гојко Мрњавчевић није историјски лик, али га народни пјевач уводи као супротност браћи.</a:t>
            </a:r>
          </a:p>
          <a:p>
            <a:endParaRPr lang="sr-Cyrl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www.kurir.rs/data/images/2020/02/02/00/2129887_screenshot-25_ls-xs.jpg">
            <a:extLst>
              <a:ext uri="{FF2B5EF4-FFF2-40B4-BE49-F238E27FC236}">
                <a16:creationId xmlns="" xmlns:a16="http://schemas.microsoft.com/office/drawing/2014/main" id="{01CC1B98-FA6E-4DDE-8935-74B30BC1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1176020"/>
            <a:ext cx="4781550" cy="3111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33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C910042-065D-4B71-BA49-5C8217F9908B}"/>
              </a:ext>
            </a:extLst>
          </p:cNvPr>
          <p:cNvSpPr txBox="1"/>
          <p:nvPr/>
        </p:nvSpPr>
        <p:spPr>
          <a:xfrm>
            <a:off x="293495" y="652817"/>
            <a:ext cx="715641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ЗИДАЊЕ СКАДРА</a:t>
            </a:r>
          </a:p>
          <a:p>
            <a:pPr algn="ctr"/>
            <a:r>
              <a:rPr lang="en-US" dirty="0">
                <a:ln w="19050" cmpd="dbl"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</a:t>
            </a:r>
            <a:endParaRPr lang="sr-Cyrl-BA" dirty="0">
              <a:ln w="19050" cmpd="dbl">
                <a:solidFill>
                  <a:schemeClr val="accent1"/>
                </a:solidFill>
              </a:ln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Скадар, град на југоисточном дијелу Скадарског језера, подигнут је још у трећем вијеку и његова историја није ни у каквој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вези са Мрњавчевићима.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Пјесму </a:t>
            </a:r>
            <a:r>
              <a:rPr lang="sr-Cyrl-B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Зидање Скадра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испјевао је Старац Рашко, а забиљежио Вук Караџић.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Јакоб Грим је ову пјесму превео на њемачки језик и рекао да је једна од најдирљивијих пјесама свих народа и свих времена.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је заснована на вјеровањима народног пјевача да се за изградњу неке грађевине мора вишим силама приложити велика жртва.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Овај мотив је за свој роман „На Дрини ћуприја“ искористио и наш нобеловац Иво Андрић.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CECBB0-394E-4A33-8110-BB82CB763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280" y="2529762"/>
            <a:ext cx="4998720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3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="" xmlns:a16="http://schemas.microsoft.com/office/drawing/2014/main" id="{5ECE1213-FA18-4F16-A76D-C7E11B7F8CDE}"/>
              </a:ext>
            </a:extLst>
          </p:cNvPr>
          <p:cNvSpPr/>
          <p:nvPr/>
        </p:nvSpPr>
        <p:spPr>
          <a:xfrm>
            <a:off x="568960" y="-91440"/>
            <a:ext cx="10861040" cy="7183120"/>
          </a:xfrm>
          <a:prstGeom prst="horizontalScroll">
            <a:avLst>
              <a:gd name="adj" fmla="val 7036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0923DCF-5F13-4363-B5A2-2CD65639955B}"/>
              </a:ext>
            </a:extLst>
          </p:cNvPr>
          <p:cNvSpPr txBox="1"/>
          <p:nvPr/>
        </p:nvSpPr>
        <p:spPr>
          <a:xfrm>
            <a:off x="1513840" y="669701"/>
            <a:ext cx="978407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sr-Cyrl-BA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су знали да је мост подигао велики везир Мехмед-паша, чије је родно село Соколовићи ту, </a:t>
            </a:r>
          </a:p>
          <a:p>
            <a:pPr algn="just" fontAlgn="base"/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иза једне од ових </a:t>
            </a:r>
            <a:r>
              <a:rPr lang="ru-RU" sz="1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планина 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које окружују мост и касабу. Само везир је могао дати све што треба да се ово трајно чудо од камена сагради. </a:t>
            </a:r>
          </a:p>
          <a:p>
            <a:pPr algn="just" fontAlgn="base"/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(Везир – то је нешто сјајно, крупно, страшно и нејасно у свести дечака.) Зидао га је Раде Неимар, који је морао живети стотинама година да би саградио све што је лепо и трајно по српским земљама, легендарни и стварно безимени мајстор каквог свака маса замишља и жели, јер не воли да много памти ни многима да дугује, чак ни у сећању.</a:t>
            </a:r>
          </a:p>
          <a:p>
            <a:pPr algn="just" fontAlgn="base"/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Знали су да је градњу ометала вила бродарица, као што је одувек и свуда понеко ометао сваку градњу, и ноћу рушила оно што је дању саграђено. Док није »нешто« проговорило из воде и саветовало Раду Неимару да нађе двоје нејаке деце, близнади, брата и сестру, Стоју и Остоју по имену, и да их узида у средње стубове моста. Одмах је почело тражење такве деце по целој Босни. Обећана је награда ономе ко их нађе и доведе. </a:t>
            </a:r>
          </a:p>
          <a:p>
            <a:pPr algn="just" fontAlgn="base"/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Најпосле су сејмени пронашли у једном удаљеном селу двоје близнади, при сиси, и отели их силом везирове власти; али кад су их повели, мајка није хтела да се одвоји од њих, него је кукајући и плачући, неосетљива за псовке и ударце, посртала за њима све до Вишеграда. </a:t>
            </a:r>
            <a:endParaRPr lang="en-US" sz="1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Децу су узидали, јер друге није могло бити, али Неимар се, како кажу, сажалио и оставио на стубовима отворе кроз које је несрећна мајка могла да доји своју жртвовану децу. То су ови фино срезани слепи прозори, уски као пушкарнице, у којима се сада гнезде дивљи голубови. Као спомен на то већ стотинама година тече из зида мајчино млеко. То су они бели, танки млазеви, што у одређено доба године цуре из беспрекорних саставака, и види им се неизбрисив траг на камену. </a:t>
            </a:r>
          </a:p>
          <a:p>
            <a:pPr algn="just" fontAlgn="base"/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(Представа о женином млеку изазива у дечијој свести нешто</a:t>
            </a:r>
            <a:r>
              <a:rPr lang="en-US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што им је и сувише блиско и отужно а исто тако нејасно и тајанствено као и везири и неимари, и што их збуњује и одбија.) </a:t>
            </a:r>
            <a:endParaRPr lang="en-US" sz="1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 млечне трагове по стубовима стружу људи и продају као лековит прах женама које после порођаја немају млека.»</a:t>
            </a:r>
          </a:p>
        </p:txBody>
      </p:sp>
    </p:spTree>
    <p:extLst>
      <p:ext uri="{BB962C8B-B14F-4D97-AF65-F5344CB8AC3E}">
        <p14:creationId xmlns:p14="http://schemas.microsoft.com/office/powerpoint/2010/main" val="356188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2B873C-C81E-423E-9ADA-D0BB99FAE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137319"/>
            <a:ext cx="9980682" cy="1096962"/>
          </a:xfrm>
        </p:spPr>
        <p:txBody>
          <a:bodyPr>
            <a:normAutofit/>
          </a:bodyPr>
          <a:lstStyle/>
          <a:p>
            <a:pPr algn="ctr"/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МОТИВСКА СТРУКТУРА ПЈЕСМЕ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967E2CD-AC9D-46AF-9206-6088DAA00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00200"/>
            <a:ext cx="6654800" cy="4572000"/>
          </a:xfrm>
        </p:spPr>
        <p:txBody>
          <a:bodyPr>
            <a:normAutofit/>
          </a:bodyPr>
          <a:lstStyle/>
          <a:p>
            <a:pPr marL="342900" indent="-342900" algn="just">
              <a:buAutoNum type="arabicPeriod"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 ГРАДА</a:t>
            </a:r>
          </a:p>
          <a:p>
            <a:pPr marL="342900" indent="-342900" algn="just">
              <a:buAutoNum type="arabicPeriod"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 ЖРТВОВАЊА</a:t>
            </a:r>
          </a:p>
          <a:p>
            <a:pPr marL="342900" indent="-342900" algn="just">
              <a:buAutoNum type="arabicPeriod"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 ИЗДАЈЕ</a:t>
            </a:r>
          </a:p>
          <a:p>
            <a:pPr marL="342900" indent="-342900" algn="just">
              <a:buAutoNum type="arabicPeriod"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 ЉУБАВИ</a:t>
            </a:r>
          </a:p>
          <a:p>
            <a:pPr marL="342900" indent="-342900" algn="just">
              <a:buAutoNum type="arabicPeriod"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 ОЧАЈА</a:t>
            </a:r>
          </a:p>
          <a:p>
            <a:pPr marL="342900" indent="-342900">
              <a:buAutoNum type="arabicPeriod"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 МАЈЧИНСКЕ </a:t>
            </a:r>
            <a:r>
              <a:rPr lang="sr-Cyrl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ПОЖРТВОВАНОСТИ</a:t>
            </a:r>
            <a:endParaRPr lang="sr-Cyrl-B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Зидање Скадра на ријеци Бојани кроз</a:t>
            </a:r>
          </a:p>
          <a:p>
            <a:pPr algn="just"/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жртвовање младе жене, супруге и мајке, као нечег </a:t>
            </a:r>
          </a:p>
          <a:p>
            <a:pPr algn="just"/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напредног што ће одржати темеље града Скадра.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www.srpskilegat.rs/wp-content/uploads/2018/05/31882978_2067749773237199_2771781917844963328_n.jpg?pismo=lat">
            <a:extLst>
              <a:ext uri="{FF2B5EF4-FFF2-40B4-BE49-F238E27FC236}">
                <a16:creationId xmlns="" xmlns:a16="http://schemas.microsoft.com/office/drawing/2014/main" id="{9682CFB1-81BF-4A59-B90D-06ED437B58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1600200"/>
            <a:ext cx="4584700" cy="4571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22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4873beb7-5857-4685-be1f-d57550cc96c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429</TotalTime>
  <Words>1496</Words>
  <Application>Microsoft Office PowerPoint</Application>
  <PresentationFormat>Widescreen</PresentationFormat>
  <Paragraphs>149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Euphemia</vt:lpstr>
      <vt:lpstr>Plantagenet Cherokee</vt:lpstr>
      <vt:lpstr>Times New Roman</vt:lpstr>
      <vt:lpstr>Wingdings</vt:lpstr>
      <vt:lpstr>Academic Literature 16x9</vt:lpstr>
      <vt:lpstr>ЗИДАЊЕ СКАДРА</vt:lpstr>
      <vt:lpstr>Подсјетимо се!</vt:lpstr>
      <vt:lpstr>PowerPoint Presentation</vt:lpstr>
      <vt:lpstr>Епска народна поезија</vt:lpstr>
      <vt:lpstr>Подјела епских пјесама:</vt:lpstr>
      <vt:lpstr>PowerPoint Presentation</vt:lpstr>
      <vt:lpstr>PowerPoint Presentation</vt:lpstr>
      <vt:lpstr>PowerPoint Presentation</vt:lpstr>
      <vt:lpstr>МОТИВСКА СТРУКТУРА ПЈЕСМЕ</vt:lpstr>
      <vt:lpstr>Главни тренуци у развоју радње:</vt:lpstr>
      <vt:lpstr>PowerPoint Presentation</vt:lpstr>
      <vt:lpstr>ЛИКОВИ У ПЈЕСМИ</vt:lpstr>
      <vt:lpstr>Стилске фигуре</vt:lpstr>
      <vt:lpstr>PowerPoint Presentation</vt:lpstr>
      <vt:lpstr>PowerPoint Presentation</vt:lpstr>
      <vt:lpstr>ДОМАЋИ ЗАДАТАК</vt:lpstr>
      <vt:lpstr>ХВАЛА НА ПАЖЊИ!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ЗИДАЊЕ СКАДРА</dc:title>
  <dc:creator>Sekulic, Aleksandra</dc:creator>
  <cp:lastModifiedBy>Dragan</cp:lastModifiedBy>
  <cp:revision>27</cp:revision>
  <dcterms:created xsi:type="dcterms:W3CDTF">2020-05-17T12:17:12Z</dcterms:created>
  <dcterms:modified xsi:type="dcterms:W3CDTF">2020-05-21T15:34:07Z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MSIP_Label_1ebac993-578d-4fb6-a024-e1968d57a18c_Enabled">
    <vt:lpwstr>True</vt:lpwstr>
  </property>
  <property fmtid="{D5CDD505-2E9C-101B-9397-08002B2CF9AE}" pid="9" name="MSIP_Label_1ebac993-578d-4fb6-a024-e1968d57a18c_SiteId">
    <vt:lpwstr>ae4df1f7-611e-444f-897e-f964e1205171</vt:lpwstr>
  </property>
  <property fmtid="{D5CDD505-2E9C-101B-9397-08002B2CF9AE}" pid="10" name="MSIP_Label_1ebac993-578d-4fb6-a024-e1968d57a18c_Owner">
    <vt:lpwstr>as251631@ncr.com</vt:lpwstr>
  </property>
  <property fmtid="{D5CDD505-2E9C-101B-9397-08002B2CF9AE}" pid="11" name="MSIP_Label_1ebac993-578d-4fb6-a024-e1968d57a18c_SetDate">
    <vt:lpwstr>2020-05-17T14:35:11.1103255Z</vt:lpwstr>
  </property>
  <property fmtid="{D5CDD505-2E9C-101B-9397-08002B2CF9AE}" pid="12" name="MSIP_Label_1ebac993-578d-4fb6-a024-e1968d57a18c_Name">
    <vt:lpwstr>Personal</vt:lpwstr>
  </property>
  <property fmtid="{D5CDD505-2E9C-101B-9397-08002B2CF9AE}" pid="13" name="MSIP_Label_1ebac993-578d-4fb6-a024-e1968d57a18c_Application">
    <vt:lpwstr>Microsoft Azure Information Protection</vt:lpwstr>
  </property>
  <property fmtid="{D5CDD505-2E9C-101B-9397-08002B2CF9AE}" pid="14" name="MSIP_Label_1ebac993-578d-4fb6-a024-e1968d57a18c_ActionId">
    <vt:lpwstr>c8ae9704-2851-408a-bcfd-63e768fe291b</vt:lpwstr>
  </property>
  <property fmtid="{D5CDD505-2E9C-101B-9397-08002B2CF9AE}" pid="15" name="MSIP_Label_1ebac993-578d-4fb6-a024-e1968d57a18c_Extended_MSFT_Method">
    <vt:lpwstr>Manual</vt:lpwstr>
  </property>
  <property fmtid="{D5CDD505-2E9C-101B-9397-08002B2CF9AE}" pid="16" name="Sensitivity">
    <vt:lpwstr>Personal</vt:lpwstr>
  </property>
</Properties>
</file>