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1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82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23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64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05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46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88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29" algn="l" defTabSz="81628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9EF90-5196-43A0-8B8D-75DAF39994D6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0A161-9A6F-47D1-818A-AE2CFA13A3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2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08141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816282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224423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632564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040705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48846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56988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65129" algn="l" defTabSz="81628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05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8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8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0A161-9A6F-47D1-818A-AE2CFA13A3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30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4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41" indent="0">
              <a:buNone/>
              <a:defRPr sz="1800" b="1"/>
            </a:lvl2pPr>
            <a:lvl3pPr marL="816282" indent="0">
              <a:buNone/>
              <a:defRPr sz="1600" b="1"/>
            </a:lvl3pPr>
            <a:lvl4pPr marL="1224423" indent="0">
              <a:buNone/>
              <a:defRPr sz="1400" b="1"/>
            </a:lvl4pPr>
            <a:lvl5pPr marL="1632564" indent="0">
              <a:buNone/>
              <a:defRPr sz="1400" b="1"/>
            </a:lvl5pPr>
            <a:lvl6pPr marL="2040705" indent="0">
              <a:buNone/>
              <a:defRPr sz="1400" b="1"/>
            </a:lvl6pPr>
            <a:lvl7pPr marL="2448846" indent="0">
              <a:buNone/>
              <a:defRPr sz="1400" b="1"/>
            </a:lvl7pPr>
            <a:lvl8pPr marL="2856988" indent="0">
              <a:buNone/>
              <a:defRPr sz="1400" b="1"/>
            </a:lvl8pPr>
            <a:lvl9pPr marL="326512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141" indent="0">
              <a:buNone/>
              <a:defRPr sz="1800" b="1"/>
            </a:lvl2pPr>
            <a:lvl3pPr marL="816282" indent="0">
              <a:buNone/>
              <a:defRPr sz="1600" b="1"/>
            </a:lvl3pPr>
            <a:lvl4pPr marL="1224423" indent="0">
              <a:buNone/>
              <a:defRPr sz="1400" b="1"/>
            </a:lvl4pPr>
            <a:lvl5pPr marL="1632564" indent="0">
              <a:buNone/>
              <a:defRPr sz="1400" b="1"/>
            </a:lvl5pPr>
            <a:lvl6pPr marL="2040705" indent="0">
              <a:buNone/>
              <a:defRPr sz="1400" b="1"/>
            </a:lvl6pPr>
            <a:lvl7pPr marL="2448846" indent="0">
              <a:buNone/>
              <a:defRPr sz="1400" b="1"/>
            </a:lvl7pPr>
            <a:lvl8pPr marL="2856988" indent="0">
              <a:buNone/>
              <a:defRPr sz="1400" b="1"/>
            </a:lvl8pPr>
            <a:lvl9pPr marL="3265129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1" indent="0">
              <a:buNone/>
              <a:defRPr sz="1000"/>
            </a:lvl2pPr>
            <a:lvl3pPr marL="816282" indent="0">
              <a:buNone/>
              <a:defRPr sz="900"/>
            </a:lvl3pPr>
            <a:lvl4pPr marL="1224423" indent="0">
              <a:buNone/>
              <a:defRPr sz="800"/>
            </a:lvl4pPr>
            <a:lvl5pPr marL="1632564" indent="0">
              <a:buNone/>
              <a:defRPr sz="800"/>
            </a:lvl5pPr>
            <a:lvl6pPr marL="2040705" indent="0">
              <a:buNone/>
              <a:defRPr sz="800"/>
            </a:lvl6pPr>
            <a:lvl7pPr marL="2448846" indent="0">
              <a:buNone/>
              <a:defRPr sz="800"/>
            </a:lvl7pPr>
            <a:lvl8pPr marL="2856988" indent="0">
              <a:buNone/>
              <a:defRPr sz="800"/>
            </a:lvl8pPr>
            <a:lvl9pPr marL="326512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1" indent="0">
              <a:buNone/>
              <a:defRPr sz="2500"/>
            </a:lvl2pPr>
            <a:lvl3pPr marL="816282" indent="0">
              <a:buNone/>
              <a:defRPr sz="2200"/>
            </a:lvl3pPr>
            <a:lvl4pPr marL="1224423" indent="0">
              <a:buNone/>
              <a:defRPr sz="1800"/>
            </a:lvl4pPr>
            <a:lvl5pPr marL="1632564" indent="0">
              <a:buNone/>
              <a:defRPr sz="1800"/>
            </a:lvl5pPr>
            <a:lvl6pPr marL="2040705" indent="0">
              <a:buNone/>
              <a:defRPr sz="1800"/>
            </a:lvl6pPr>
            <a:lvl7pPr marL="2448846" indent="0">
              <a:buNone/>
              <a:defRPr sz="1800"/>
            </a:lvl7pPr>
            <a:lvl8pPr marL="2856988" indent="0">
              <a:buNone/>
              <a:defRPr sz="1800"/>
            </a:lvl8pPr>
            <a:lvl9pPr marL="326512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1" indent="0">
              <a:buNone/>
              <a:defRPr sz="1000"/>
            </a:lvl2pPr>
            <a:lvl3pPr marL="816282" indent="0">
              <a:buNone/>
              <a:defRPr sz="900"/>
            </a:lvl3pPr>
            <a:lvl4pPr marL="1224423" indent="0">
              <a:buNone/>
              <a:defRPr sz="800"/>
            </a:lvl4pPr>
            <a:lvl5pPr marL="1632564" indent="0">
              <a:buNone/>
              <a:defRPr sz="800"/>
            </a:lvl5pPr>
            <a:lvl6pPr marL="2040705" indent="0">
              <a:buNone/>
              <a:defRPr sz="800"/>
            </a:lvl6pPr>
            <a:lvl7pPr marL="2448846" indent="0">
              <a:buNone/>
              <a:defRPr sz="800"/>
            </a:lvl7pPr>
            <a:lvl8pPr marL="2856988" indent="0">
              <a:buNone/>
              <a:defRPr sz="800"/>
            </a:lvl8pPr>
            <a:lvl9pPr marL="326512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81628" tIns="40814" rIns="81628" bIns="408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1628" tIns="40814" rIns="81628" bIns="408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CE44F-0263-4A1F-87E9-2DA6EFD969A8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81628" tIns="40814" rIns="81628" bIns="40814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96F6-89E8-40A5-84E1-17D7094BD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6282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06" indent="-306106" algn="l" defTabSz="81628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29" indent="-255088" algn="l" defTabSz="81628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353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494" indent="-204070" algn="l" defTabSz="81628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635" indent="-204070" algn="l" defTabSz="81628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776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17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58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99" indent="-204070" algn="l" defTabSz="81628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1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82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23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64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05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46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88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29" algn="l" defTabSz="8162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WIN7\Desktop\&#1042;&#1054;&#1046;&#1034;&#1040;,&#1091;&#1090;&#1074;&#1088;&#1106;&#1080;&#1074;&#1072;&#1114;&#1077;\Voznja%20-%20Desanka%20Maksimovic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23478"/>
            <a:ext cx="8856984" cy="4896544"/>
          </a:xfrm>
        </p:spPr>
        <p:txBody>
          <a:bodyPr>
            <a:normAutofit fontScale="25000" lnSpcReduction="20000"/>
          </a:bodyPr>
          <a:lstStyle/>
          <a:p>
            <a:endParaRPr lang="en-US" sz="5900" dirty="0" smtClean="0"/>
          </a:p>
          <a:p>
            <a:r>
              <a:rPr lang="sr-Cyrl-RS" sz="11200" dirty="0" smtClean="0"/>
              <a:t>С</a:t>
            </a:r>
            <a:r>
              <a:rPr lang="en-US" sz="11200" dirty="0" smtClean="0"/>
              <a:t>  </a:t>
            </a:r>
            <a:r>
              <a:rPr lang="sr-Cyrl-RS" sz="11200" dirty="0" smtClean="0"/>
              <a:t>Р</a:t>
            </a:r>
            <a:r>
              <a:rPr lang="en-US" sz="11200" dirty="0" smtClean="0"/>
              <a:t>  </a:t>
            </a:r>
            <a:r>
              <a:rPr lang="sr-Cyrl-RS" sz="11200" dirty="0" smtClean="0"/>
              <a:t>П</a:t>
            </a:r>
            <a:r>
              <a:rPr lang="en-US" sz="11200" dirty="0" smtClean="0"/>
              <a:t>  </a:t>
            </a:r>
            <a:r>
              <a:rPr lang="sr-Cyrl-RS" sz="11200" dirty="0" smtClean="0"/>
              <a:t>С</a:t>
            </a:r>
            <a:r>
              <a:rPr lang="en-US" sz="11200" dirty="0" smtClean="0"/>
              <a:t>  </a:t>
            </a:r>
            <a:r>
              <a:rPr lang="sr-Cyrl-RS" sz="11200" dirty="0" smtClean="0"/>
              <a:t>К</a:t>
            </a:r>
            <a:r>
              <a:rPr lang="en-US" sz="11200" dirty="0" smtClean="0"/>
              <a:t>  </a:t>
            </a:r>
            <a:r>
              <a:rPr lang="sr-Cyrl-RS" sz="11200" dirty="0" smtClean="0"/>
              <a:t>И</a:t>
            </a:r>
            <a:r>
              <a:rPr lang="en-US" sz="11200" dirty="0" smtClean="0"/>
              <a:t>    </a:t>
            </a:r>
            <a:r>
              <a:rPr lang="sr-Cyrl-RS" sz="11200" dirty="0" smtClean="0"/>
              <a:t> Ј</a:t>
            </a:r>
            <a:r>
              <a:rPr lang="en-US" sz="11200" dirty="0" smtClean="0"/>
              <a:t>  </a:t>
            </a:r>
            <a:r>
              <a:rPr lang="sr-Cyrl-RS" sz="11200" dirty="0" smtClean="0"/>
              <a:t>Е</a:t>
            </a:r>
            <a:r>
              <a:rPr lang="en-US" sz="11200" dirty="0" smtClean="0"/>
              <a:t>  </a:t>
            </a:r>
            <a:r>
              <a:rPr lang="sr-Cyrl-RS" sz="11200" dirty="0" smtClean="0"/>
              <a:t>З</a:t>
            </a:r>
            <a:r>
              <a:rPr lang="en-US" sz="11200" dirty="0" smtClean="0"/>
              <a:t>  </a:t>
            </a:r>
            <a:r>
              <a:rPr lang="sr-Cyrl-RS" sz="11200" dirty="0" smtClean="0"/>
              <a:t>И</a:t>
            </a:r>
            <a:r>
              <a:rPr lang="en-US" sz="11200" dirty="0" smtClean="0"/>
              <a:t>  </a:t>
            </a:r>
            <a:r>
              <a:rPr lang="sr-Cyrl-RS" sz="11200" dirty="0" smtClean="0"/>
              <a:t>К</a:t>
            </a:r>
          </a:p>
          <a:p>
            <a:endParaRPr lang="sr-Cyrl-RS" sz="11200" dirty="0" smtClean="0"/>
          </a:p>
          <a:p>
            <a:r>
              <a:rPr lang="sr-Cyrl-RS" sz="11200" dirty="0" smtClean="0"/>
              <a:t>“ В О Ж Њ А “</a:t>
            </a:r>
            <a:endParaRPr lang="en-US" sz="11200" dirty="0" smtClean="0"/>
          </a:p>
          <a:p>
            <a:r>
              <a:rPr lang="sr-Cyrl-RS" sz="11200" dirty="0" smtClean="0"/>
              <a:t>Десанка Максимовић</a:t>
            </a:r>
            <a:endParaRPr lang="en-US" sz="11200" dirty="0" smtClean="0"/>
          </a:p>
          <a:p>
            <a:r>
              <a:rPr lang="sr-Cyrl-RS" sz="11200" dirty="0" smtClean="0"/>
              <a:t>(утврђивање)</a:t>
            </a:r>
          </a:p>
          <a:p>
            <a:r>
              <a:rPr lang="sr-Cyrl-RS" sz="11200" dirty="0"/>
              <a:t> </a:t>
            </a:r>
            <a:r>
              <a:rPr lang="sr-Cyrl-RS" sz="11200" dirty="0" smtClean="0"/>
              <a:t>          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                </a:t>
            </a:r>
            <a:endParaRPr lang="sr-Cyrl-RS" sz="2400" dirty="0" smtClean="0"/>
          </a:p>
          <a:p>
            <a:endParaRPr lang="sr-Cyrl-RS" sz="2400" dirty="0"/>
          </a:p>
          <a:p>
            <a:r>
              <a:rPr lang="sr-Cyrl-RS" sz="6200" dirty="0" smtClean="0"/>
              <a:t>                                                                                    </a:t>
            </a:r>
            <a:r>
              <a:rPr lang="en-US" sz="6200" dirty="0" smtClean="0"/>
              <a:t>                                                     </a:t>
            </a:r>
            <a:r>
              <a:rPr lang="sr-Cyrl-RS" sz="6200" dirty="0" smtClean="0"/>
              <a:t>           ( Сања Цветојевић)</a:t>
            </a:r>
            <a:endParaRPr lang="sr-Cyrl-RS" sz="6200" dirty="0"/>
          </a:p>
        </p:txBody>
      </p:sp>
      <p:pic>
        <p:nvPicPr>
          <p:cNvPr id="4" name="Picture 3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003798"/>
            <a:ext cx="3096344" cy="1542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rse-and-carriage-driv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101600"/>
            <a:ext cx="8784976" cy="4940300"/>
          </a:xfrm>
          <a:prstGeom prst="rect">
            <a:avLst/>
          </a:prstGeom>
        </p:spPr>
      </p:pic>
      <p:pic>
        <p:nvPicPr>
          <p:cNvPr id="3" name="Voznja - Desanka Maksimovic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00392" y="4227934"/>
            <a:ext cx="792088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13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1400" dirty="0" smtClean="0"/>
              <a:t>В О Ж Њ А </a:t>
            </a:r>
          </a:p>
          <a:p>
            <a:pPr algn="ctr">
              <a:buNone/>
            </a:pPr>
            <a:endParaRPr lang="sr-Cyrl-RS" sz="1400" dirty="0"/>
          </a:p>
          <a:p>
            <a:pPr algn="ctr">
              <a:buNone/>
            </a:pPr>
            <a:endParaRPr lang="sr-Cyrl-RS" sz="1400" dirty="0" smtClean="0"/>
          </a:p>
          <a:p>
            <a:pPr>
              <a:buNone/>
            </a:pPr>
            <a:r>
              <a:rPr lang="sr-Cyrl-RS" sz="1400" dirty="0" smtClean="0"/>
              <a:t>Возимо се. Покрај пута         Возимо се. Сања цвеће,         Гле, почињу и светлаци,         Насмејани месец блуди   </a:t>
            </a:r>
          </a:p>
          <a:p>
            <a:pPr>
              <a:buNone/>
            </a:pPr>
            <a:r>
              <a:rPr lang="sr-Cyrl-RS" sz="1400" dirty="0" smtClean="0"/>
              <a:t>            разасута                               мирис слеће                                 лета знаци                                    што на људи</a:t>
            </a:r>
          </a:p>
          <a:p>
            <a:pPr>
              <a:buNone/>
            </a:pPr>
            <a:r>
              <a:rPr lang="sr-Cyrl-RS" sz="1400" dirty="0" smtClean="0"/>
              <a:t>          села леже.                                  са ливада.                                 да се пале.                                    личи главу. </a:t>
            </a:r>
          </a:p>
          <a:p>
            <a:pPr>
              <a:buNone/>
            </a:pPr>
            <a:endParaRPr lang="sr-Cyrl-RS" sz="1400" dirty="0" smtClean="0"/>
          </a:p>
          <a:p>
            <a:pPr>
              <a:buNone/>
            </a:pPr>
            <a:endParaRPr lang="sr-Cyrl-RS" sz="1400" dirty="0"/>
          </a:p>
          <a:p>
            <a:pPr>
              <a:buNone/>
            </a:pPr>
            <a:r>
              <a:rPr lang="sr-Cyrl-RS" sz="1400" dirty="0" smtClean="0"/>
              <a:t>Ко потоци после буре            Гле, сеоске куће беле,            И из магле трепте сиве,           Возимо се. Покрај пута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  коњи јуре,                              као стреле                                      као живе,                                      разасута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  лете, беже.                            тек пролете.                                   звезде мале.                              </a:t>
            </a:r>
            <a:r>
              <a:rPr lang="sr-Cyrl-RS" sz="1400" dirty="0"/>
              <a:t>с</a:t>
            </a:r>
            <a:r>
              <a:rPr lang="sr-Cyrl-RS" sz="1400" dirty="0" smtClean="0"/>
              <a:t>ела леже...</a:t>
            </a:r>
          </a:p>
          <a:p>
            <a:pPr>
              <a:buNone/>
            </a:pPr>
            <a:endParaRPr lang="sr-Cyrl-RS" sz="1400" dirty="0" smtClean="0"/>
          </a:p>
          <a:p>
            <a:pPr>
              <a:buNone/>
            </a:pPr>
            <a:endParaRPr lang="sr-Cyrl-RS" sz="1400" dirty="0"/>
          </a:p>
          <a:p>
            <a:pPr>
              <a:buNone/>
            </a:pPr>
            <a:r>
              <a:rPr lang="sr-Cyrl-RS" sz="1400" dirty="0" smtClean="0"/>
              <a:t>Врх потока и шипрага           Поред пута стабла вита,        По бескрајно нежном, меком    Ко потоци после буре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топла, блага                              шибља, жита                                      и далеком                               коњи јуре,</a:t>
            </a:r>
          </a:p>
          <a:p>
            <a:pPr>
              <a:buNone/>
            </a:pPr>
            <a:r>
              <a:rPr lang="sr-Cyrl-RS" sz="1400" dirty="0"/>
              <a:t> </a:t>
            </a:r>
            <a:r>
              <a:rPr lang="sr-Cyrl-RS" sz="1400" dirty="0" smtClean="0"/>
              <a:t>         вечер пада.                                  лете, лете.                                       небу плаву.                               лете, беже.</a:t>
            </a:r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sr-Cyrl-RS" sz="2000" dirty="0"/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endParaRPr lang="sr-Cyrl-RS" sz="2400" dirty="0"/>
          </a:p>
          <a:p>
            <a:pPr>
              <a:buNone/>
            </a:pPr>
            <a:endParaRPr lang="sr-Cyrl-RS" sz="2400" dirty="0" smtClean="0"/>
          </a:p>
        </p:txBody>
      </p:sp>
      <p:sp>
        <p:nvSpPr>
          <p:cNvPr id="4" name="Oval Callout 3"/>
          <p:cNvSpPr/>
          <p:nvPr/>
        </p:nvSpPr>
        <p:spPr>
          <a:xfrm>
            <a:off x="0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Callout 4"/>
          <p:cNvSpPr/>
          <p:nvPr/>
        </p:nvSpPr>
        <p:spPr>
          <a:xfrm>
            <a:off x="0" y="1779662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Callout 5"/>
          <p:cNvSpPr/>
          <p:nvPr/>
        </p:nvSpPr>
        <p:spPr>
          <a:xfrm>
            <a:off x="0" y="307580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2051720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Callout 7"/>
          <p:cNvSpPr/>
          <p:nvPr/>
        </p:nvSpPr>
        <p:spPr>
          <a:xfrm>
            <a:off x="4139952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Callout 8"/>
          <p:cNvSpPr/>
          <p:nvPr/>
        </p:nvSpPr>
        <p:spPr>
          <a:xfrm>
            <a:off x="2051720" y="1851670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2051720" y="307580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4139952" y="1851670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Callout 11"/>
          <p:cNvSpPr/>
          <p:nvPr/>
        </p:nvSpPr>
        <p:spPr>
          <a:xfrm>
            <a:off x="6372200" y="55552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6372200" y="1779662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6588224" y="3075806"/>
            <a:ext cx="2051720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Callout 14"/>
          <p:cNvSpPr/>
          <p:nvPr/>
        </p:nvSpPr>
        <p:spPr>
          <a:xfrm>
            <a:off x="4211960" y="3075806"/>
            <a:ext cx="2376264" cy="1080120"/>
          </a:xfrm>
          <a:prstGeom prst="wedgeEllipseCallout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7494"/>
            <a:ext cx="8712968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800" dirty="0" smtClean="0"/>
              <a:t>ПРОДУБЉИВАЊЕ  АНАЛИЗЕ  ПЈЕСМЕ:</a:t>
            </a:r>
          </a:p>
          <a:p>
            <a:pPr>
              <a:buNone/>
            </a:pPr>
            <a:endParaRPr lang="sr-Cyrl-RS" sz="24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Који књижевни правац одређује ова пјесма:</a:t>
            </a:r>
          </a:p>
          <a:p>
            <a:pPr marL="457200" indent="-457200">
              <a:buNone/>
            </a:pPr>
            <a:r>
              <a:rPr lang="sr-Cyrl-RS" sz="2400" dirty="0" smtClean="0"/>
              <a:t>                     а) прозу                  б) поезију </a:t>
            </a:r>
          </a:p>
          <a:p>
            <a:pPr marL="457200" indent="-457200">
              <a:buAutoNum type="arabicPeriod" startAt="2"/>
            </a:pPr>
            <a:r>
              <a:rPr lang="sr-Cyrl-RS" sz="2400" dirty="0" smtClean="0"/>
              <a:t>Пјесникиња је дала одређене моћи коњима, а то су:</a:t>
            </a:r>
          </a:p>
          <a:p>
            <a:pPr marL="457200" indent="-45720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а) моћ летења  б) моћ говора  в) моћ брзине  г) моћ пјевања</a:t>
            </a:r>
          </a:p>
          <a:p>
            <a:pPr marL="457200" indent="-457200">
              <a:buAutoNum type="arabicPeriod" startAt="3"/>
            </a:pPr>
            <a:r>
              <a:rPr lang="sr-Cyrl-RS" sz="2400" dirty="0" smtClean="0"/>
              <a:t>Ритам пјесме у нама изазива:</a:t>
            </a:r>
          </a:p>
          <a:p>
            <a:pPr marL="457200" indent="-457200">
              <a:buNone/>
            </a:pPr>
            <a:r>
              <a:rPr lang="sr-Cyrl-RS" sz="2400" dirty="0"/>
              <a:t> </a:t>
            </a:r>
            <a:r>
              <a:rPr lang="sr-Cyrl-RS" sz="2400" dirty="0" smtClean="0"/>
              <a:t>     а) тугу  б) одушевљење  в) равнодушност  г) узбуђење</a:t>
            </a:r>
          </a:p>
          <a:p>
            <a:pPr marL="457200" indent="-457200">
              <a:buNone/>
            </a:pPr>
            <a:r>
              <a:rPr lang="sr-Cyrl-RS" sz="2400" dirty="0" smtClean="0"/>
              <a:t>4.   Да ли свака строфа у  пјесми има исти ритам?</a:t>
            </a:r>
          </a:p>
          <a:p>
            <a:pPr marL="457200" indent="-457200">
              <a:buAutoNum type="arabicPeriod" startAt="2"/>
            </a:pPr>
            <a:endParaRPr lang="sr-Cyrl-RS" sz="2400" dirty="0" smtClean="0"/>
          </a:p>
          <a:p>
            <a:pPr marL="457200" indent="-457200">
              <a:buNone/>
            </a:pPr>
            <a:endParaRPr lang="sr-Cyrl-RS" sz="2400" dirty="0" smtClean="0"/>
          </a:p>
          <a:p>
            <a:endParaRPr lang="en-US" sz="2800" dirty="0"/>
          </a:p>
        </p:txBody>
      </p:sp>
      <p:sp>
        <p:nvSpPr>
          <p:cNvPr id="9" name="5-Point Star 8"/>
          <p:cNvSpPr/>
          <p:nvPr/>
        </p:nvSpPr>
        <p:spPr>
          <a:xfrm>
            <a:off x="3779912" y="1635646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67544" y="2499742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427984" y="2499742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475656" y="3363838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5940152" y="3363838"/>
            <a:ext cx="648072" cy="504056"/>
          </a:xfrm>
          <a:prstGeom prst="star5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536504"/>
          </a:xfrm>
        </p:spPr>
        <p:txBody>
          <a:bodyPr>
            <a:normAutofit fontScale="85000" lnSpcReduction="10000"/>
          </a:bodyPr>
          <a:lstStyle/>
          <a:p>
            <a:r>
              <a:rPr lang="sr-Cyrl-RS" sz="2800" dirty="0" smtClean="0"/>
              <a:t>Знамо да се РИТАМ остварује: бројањем слогова у стиховима и строфама, понављањем гласова и слогова, понављањем ријечи и понављањем стихова и строфа.</a:t>
            </a:r>
          </a:p>
          <a:p>
            <a:r>
              <a:rPr lang="sr-Cyrl-RS" sz="2800" dirty="0" smtClean="0"/>
              <a:t>Значи, у ритам убрајамо и ријечи које се римују.</a:t>
            </a:r>
          </a:p>
          <a:p>
            <a:r>
              <a:rPr lang="sr-Cyrl-RS" sz="2800" dirty="0" smtClean="0"/>
              <a:t>Бројањем слогова одређујемо дужину стофе:</a:t>
            </a:r>
          </a:p>
          <a:p>
            <a:endParaRPr lang="sr-Cyrl-RS" sz="2800" dirty="0" smtClean="0"/>
          </a:p>
          <a:p>
            <a:pPr>
              <a:buNone/>
            </a:pPr>
            <a:r>
              <a:rPr lang="sr-Cyrl-RS" sz="2800" dirty="0"/>
              <a:t> </a:t>
            </a:r>
            <a:r>
              <a:rPr lang="sr-Cyrl-RS" sz="2800" dirty="0" smtClean="0"/>
              <a:t>    -  </a:t>
            </a:r>
            <a:r>
              <a:rPr lang="sr-Cyrl-RS" sz="2000" dirty="0" smtClean="0"/>
              <a:t>ВО-ЗИ-МО  СЕ. ПО-КРАЈ ПУ-ТА  РА-ЗА-СУ-ТА  СЕ-ЛА</a:t>
            </a:r>
            <a:r>
              <a:rPr lang="sr-Cyrl-RS" sz="2800" dirty="0" smtClean="0"/>
              <a:t>  </a:t>
            </a:r>
            <a:r>
              <a:rPr lang="sr-Cyrl-RS" sz="2000" dirty="0" smtClean="0"/>
              <a:t>ЛЕ-ЖЕ.  ( 16 )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</a:t>
            </a:r>
            <a:r>
              <a:rPr lang="sr-Cyrl-RS" sz="2400" dirty="0"/>
              <a:t>-</a:t>
            </a:r>
            <a:r>
              <a:rPr lang="sr-Cyrl-RS" sz="2400" dirty="0" smtClean="0"/>
              <a:t>   </a:t>
            </a:r>
            <a:r>
              <a:rPr lang="sr-Cyrl-RS" sz="2000" dirty="0" smtClean="0"/>
              <a:t>КО  ПО-ТО-ЦИ  ПО-СЛЕ  БУ-РЕ  КО-ЊИ  ЈУ-РЕ,  ЛЕ-ТЕ,  БЕ-ЖЕ.  ( 16 )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-   ВРХ  ПО-ТО-КА  И  ШИ-ПРА-ГА  ТО-ПЛА,  БЛА-ГА  ВЕ-ЧЕР  ПА-ДА.  ( 16 )</a:t>
            </a:r>
          </a:p>
          <a:p>
            <a:pPr>
              <a:buNone/>
            </a:pPr>
            <a:endParaRPr lang="sr-Cyrl-RS" sz="2000" dirty="0" smtClean="0"/>
          </a:p>
          <a:p>
            <a:pPr>
              <a:buNone/>
            </a:pPr>
            <a:r>
              <a:rPr lang="sr-Cyrl-RS" sz="2400" dirty="0" smtClean="0"/>
              <a:t>МОЖЕМО  ЗАКЉУЧИТИ  ДА  СВАКА  СТРОФА  ИМА  ИСТИ  РИТАМ, ЈЕР  ЈЕ У СВАКОЈ  ОД  СТРОФА  ПО  </a:t>
            </a:r>
            <a:r>
              <a:rPr lang="sr-Cyrl-RS" sz="2400" b="1" dirty="0" smtClean="0">
                <a:solidFill>
                  <a:srgbClr val="FFFF00"/>
                </a:solidFill>
              </a:rPr>
              <a:t>16</a:t>
            </a:r>
            <a:r>
              <a:rPr lang="sr-Cyrl-RS" sz="2400" dirty="0" smtClean="0"/>
              <a:t>  СЛОГОВА.</a:t>
            </a:r>
          </a:p>
          <a:p>
            <a:pPr>
              <a:buNone/>
            </a:pPr>
            <a:r>
              <a:rPr lang="sr-Cyrl-RS" sz="2000" dirty="0"/>
              <a:t> </a:t>
            </a:r>
            <a:r>
              <a:rPr lang="sr-Cyrl-RS" sz="2000" dirty="0" smtClean="0"/>
              <a:t>          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323528" y="3723878"/>
            <a:ext cx="8352928" cy="9144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494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 startAt="5"/>
            </a:pPr>
            <a:r>
              <a:rPr lang="sr-Cyrl-RS" sz="2400" dirty="0" smtClean="0"/>
              <a:t>Сљедеће глаголе из пјесме разврстај на глаголе РАДЊЕ, глаголе СТАЊА и глаголе ЗБИВАЊА:</a:t>
            </a:r>
          </a:p>
          <a:p>
            <a:pPr marL="457200" indent="-457200">
              <a:buNone/>
            </a:pPr>
            <a:r>
              <a:rPr lang="sr-Cyrl-RS" sz="2400" dirty="0" smtClean="0"/>
              <a:t>       возимо се, почињу,  леже (села) , јуре , лете, беже (коњи) , сања</a:t>
            </a:r>
          </a:p>
          <a:p>
            <a:pPr marL="457200" indent="-457200">
              <a:buNone/>
            </a:pPr>
            <a:r>
              <a:rPr lang="sr-Cyrl-RS" sz="2400" dirty="0" smtClean="0"/>
              <a:t>       (цвеће), слеће (мирис), пролете (куће), пале (светлаци),</a:t>
            </a:r>
          </a:p>
          <a:p>
            <a:pPr marL="457200" indent="-457200">
              <a:buNone/>
            </a:pPr>
            <a:r>
              <a:rPr lang="sr-Cyrl-RS" sz="2400" dirty="0" smtClean="0"/>
              <a:t>        трепте (звезде), блуди (месец), пада (вече)</a:t>
            </a:r>
          </a:p>
          <a:p>
            <a:pPr marL="457200" indent="-457200">
              <a:buNone/>
            </a:pPr>
            <a:endParaRPr lang="sr-Cyrl-RS" sz="2400" dirty="0" smtClean="0"/>
          </a:p>
          <a:p>
            <a:pPr marL="457200" indent="-457200">
              <a:buNone/>
            </a:pPr>
            <a:endParaRPr lang="sr-Cyrl-RS" sz="2400" dirty="0" smtClean="0"/>
          </a:p>
          <a:p>
            <a:pPr marL="457200" indent="-457200">
              <a:buNone/>
            </a:pP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ГЛАГОЛИ  РАДЊЕ:        </a:t>
            </a:r>
            <a:r>
              <a:rPr lang="sr-Cyrl-RS" sz="2400" dirty="0" smtClean="0">
                <a:solidFill>
                  <a:srgbClr val="00B0F0"/>
                </a:solidFill>
              </a:rPr>
              <a:t>ГЛАГОЛИ СТАЊА:    </a:t>
            </a:r>
            <a:r>
              <a:rPr lang="sr-Cyrl-RS" sz="2400" dirty="0" smtClean="0">
                <a:solidFill>
                  <a:srgbClr val="FFFF00"/>
                </a:solidFill>
              </a:rPr>
              <a:t>ГЛАГОЛИ ЗБИВАЊА:</a:t>
            </a:r>
            <a:endParaRPr lang="sr-Cyrl-RS" sz="2400" dirty="0" smtClean="0">
              <a:solidFill>
                <a:srgbClr val="00B0F0"/>
              </a:solidFill>
            </a:endParaRP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возимо се, јуре, лете,  </a:t>
            </a:r>
            <a:r>
              <a:rPr lang="sr-Cyrl-RS" sz="2400" dirty="0" smtClean="0">
                <a:solidFill>
                  <a:srgbClr val="00B0F0"/>
                </a:solidFill>
              </a:rPr>
              <a:t>леже, сања                </a:t>
            </a:r>
            <a:r>
              <a:rPr lang="sr-Cyrl-RS" sz="2400" dirty="0" smtClean="0">
                <a:solidFill>
                  <a:srgbClr val="FFFF00"/>
                </a:solidFill>
              </a:rPr>
              <a:t>трепте, пада</a:t>
            </a:r>
            <a:endParaRPr lang="sr-Cyrl-RS" sz="2400" dirty="0" smtClean="0">
              <a:solidFill>
                <a:srgbClr val="00B0F0"/>
              </a:solidFill>
            </a:endParaRP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 пролети, беже                                                    </a:t>
            </a:r>
            <a:r>
              <a:rPr lang="sr-Cyrl-RS" sz="2400" dirty="0" smtClean="0">
                <a:solidFill>
                  <a:srgbClr val="FFFF00"/>
                </a:solidFill>
              </a:rPr>
              <a:t>слеће, блуди</a:t>
            </a:r>
            <a:r>
              <a:rPr lang="sr-Cyrl-RS" sz="2400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почињу, пале</a:t>
            </a:r>
          </a:p>
          <a:p>
            <a:pPr marL="457200" indent="-457200">
              <a:buNone/>
            </a:pPr>
            <a:r>
              <a:rPr lang="sr-Cyrl-RS" sz="2400" dirty="0" smtClean="0">
                <a:solidFill>
                  <a:srgbClr val="FF0000"/>
                </a:solidFill>
              </a:rPr>
              <a:t>                     </a:t>
            </a:r>
            <a:r>
              <a:rPr lang="sr-Cyrl-RS" sz="2400" dirty="0" smtClean="0"/>
              <a:t>                     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7494"/>
            <a:ext cx="8496944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800" dirty="0" smtClean="0"/>
              <a:t>ЗАДАЦИ  ЗА САМОСТАЛАН РАД:</a:t>
            </a:r>
          </a:p>
          <a:p>
            <a:pPr algn="ctr">
              <a:buNone/>
            </a:pPr>
            <a:endParaRPr lang="sr-Cyrl-RS" sz="2400" dirty="0"/>
          </a:p>
          <a:p>
            <a:pPr marL="457200" indent="-457200">
              <a:buAutoNum type="arabicPeriod"/>
            </a:pPr>
            <a:r>
              <a:rPr lang="sr-Cyrl-RS" sz="2400" dirty="0" smtClean="0"/>
              <a:t>У пјесми се налази много придјева. Пронађи их и разврстај по врстама, роду и броју!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Размисли и напиши зашто су путовања кроз нове и непознате предјеле нарочито занимљива!?</a:t>
            </a:r>
          </a:p>
          <a:p>
            <a:pPr marL="457200" indent="-457200">
              <a:buAutoNum type="arabicPeriod"/>
            </a:pPr>
            <a:r>
              <a:rPr lang="sr-Cyrl-RS" sz="2400" dirty="0" smtClean="0"/>
              <a:t>Пјесма је јако обогаћена пјесничким сликама. Илуструј једну од многих која ти се највише допада!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512</Words>
  <Application>Microsoft Office PowerPoint</Application>
  <PresentationFormat>On-screen Show (16:9)</PresentationFormat>
  <Paragraphs>79</Paragraphs>
  <Slides>7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Dragan</cp:lastModifiedBy>
  <cp:revision>38</cp:revision>
  <dcterms:created xsi:type="dcterms:W3CDTF">2020-04-08T15:13:02Z</dcterms:created>
  <dcterms:modified xsi:type="dcterms:W3CDTF">2020-05-23T17:35:49Z</dcterms:modified>
</cp:coreProperties>
</file>