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77601" autoAdjust="0"/>
  </p:normalViewPr>
  <p:slideViewPr>
    <p:cSldViewPr>
      <p:cViewPr varScale="1">
        <p:scale>
          <a:sx n="76" d="100"/>
          <a:sy n="76" d="100"/>
        </p:scale>
        <p:origin x="163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6910-CCA9-4CBD-B892-5C095A7ECA00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8B87-C27C-4A97-A27B-7072B1731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6910-CCA9-4CBD-B892-5C095A7ECA00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8B87-C27C-4A97-A27B-7072B1731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6910-CCA9-4CBD-B892-5C095A7ECA00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8B87-C27C-4A97-A27B-7072B1731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6910-CCA9-4CBD-B892-5C095A7ECA00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8B87-C27C-4A97-A27B-7072B1731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6910-CCA9-4CBD-B892-5C095A7ECA00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8B87-C27C-4A97-A27B-7072B1731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6910-CCA9-4CBD-B892-5C095A7ECA00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8B87-C27C-4A97-A27B-7072B1731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6910-CCA9-4CBD-B892-5C095A7ECA00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8B87-C27C-4A97-A27B-7072B1731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6910-CCA9-4CBD-B892-5C095A7ECA00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8B87-C27C-4A97-A27B-7072B1731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6910-CCA9-4CBD-B892-5C095A7ECA00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8B87-C27C-4A97-A27B-7072B1731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6910-CCA9-4CBD-B892-5C095A7ECA00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8B87-C27C-4A97-A27B-7072B1731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06910-CCA9-4CBD-B892-5C095A7ECA00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8B87-C27C-4A97-A27B-7072B1731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06910-CCA9-4CBD-B892-5C095A7ECA00}" type="datetimeFigureOut">
              <a:rPr lang="en-US" smtClean="0"/>
              <a:pPr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98B87-C27C-4A97-A27B-7072B1731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WIN7\Desktop\vanucionicka%20nastava\20200209_114601.mp4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WIN7\Desktop\vanucionicka%20nastava\20200209_115502.mp4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WIN7\Desktop\vanucionicka%20nastava\20200209_121947.mp4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0209_1055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57300" y="-1228700"/>
            <a:ext cx="7029400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4221088"/>
            <a:ext cx="72728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accent3"/>
                </a:solidFill>
              </a:rPr>
              <a:t>VANU</a:t>
            </a:r>
            <a:r>
              <a:rPr lang="sr-Latn-RS" sz="5400" dirty="0" smtClean="0">
                <a:solidFill>
                  <a:schemeClr val="accent3"/>
                </a:solidFill>
              </a:rPr>
              <a:t>ČIONIČKA NASTAVA</a:t>
            </a:r>
            <a:endParaRPr lang="en-US" sz="5400" dirty="0" smtClean="0">
              <a:solidFill>
                <a:schemeClr val="accent3"/>
              </a:solidFill>
            </a:endParaRPr>
          </a:p>
          <a:p>
            <a:r>
              <a:rPr lang="sr-Latn-RS" sz="5400" b="1" dirty="0" smtClean="0">
                <a:solidFill>
                  <a:schemeClr val="accent3"/>
                </a:solidFill>
              </a:rPr>
              <a:t>   </a:t>
            </a:r>
            <a:r>
              <a:rPr lang="en-US" sz="5400" b="1" dirty="0" smtClean="0">
                <a:solidFill>
                  <a:schemeClr val="accent3"/>
                </a:solidFill>
              </a:rPr>
              <a:t>V₁ </a:t>
            </a:r>
            <a:r>
              <a:rPr lang="sr-Latn-RS" sz="5400" b="1" dirty="0" smtClean="0">
                <a:solidFill>
                  <a:schemeClr val="accent3"/>
                </a:solidFill>
              </a:rPr>
              <a:t> </a:t>
            </a:r>
            <a:r>
              <a:rPr lang="sr-Latn-RS" sz="5400" dirty="0" smtClean="0">
                <a:solidFill>
                  <a:schemeClr val="accent3"/>
                </a:solidFill>
              </a:rPr>
              <a:t>(Sanja Cvetojević)</a:t>
            </a:r>
          </a:p>
          <a:p>
            <a:r>
              <a:rPr lang="sr-Latn-RS" sz="5400" dirty="0" smtClean="0">
                <a:solidFill>
                  <a:schemeClr val="accent3"/>
                </a:solidFill>
              </a:rPr>
              <a:t>09. </a:t>
            </a:r>
            <a:r>
              <a:rPr lang="en-US" sz="5400" dirty="0" smtClean="0">
                <a:solidFill>
                  <a:schemeClr val="accent3"/>
                </a:solidFill>
              </a:rPr>
              <a:t>F</a:t>
            </a:r>
            <a:r>
              <a:rPr lang="sr-Latn-RS" sz="5400" dirty="0" smtClean="0">
                <a:solidFill>
                  <a:schemeClr val="accent3"/>
                </a:solidFill>
              </a:rPr>
              <a:t>ebruar 2020. godine</a:t>
            </a:r>
          </a:p>
          <a:p>
            <a:endParaRPr lang="sr-Latn-RS" sz="5400" dirty="0" smtClean="0"/>
          </a:p>
          <a:p>
            <a:endParaRPr lang="en-US" sz="24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sr-Latn-RS" sz="2400" dirty="0" smtClean="0"/>
              <a:t>6.KORAK: Realizacija vanučioničke nastave, obilazak kulturnih, istorijskih, trgovačkih i vjerskih objekata uz razgovor u cilju ponavljanja nastavnog sadržaja iz poznavanja društva.</a:t>
            </a:r>
            <a:endParaRPr lang="en-US" sz="2400" dirty="0"/>
          </a:p>
        </p:txBody>
      </p:sp>
      <p:pic>
        <p:nvPicPr>
          <p:cNvPr id="4" name="Content Placeholder 3" descr="20200209_1018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Content Placeholder 4" descr="20200209_10224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432557" y="1520789"/>
            <a:ext cx="5832649" cy="3888431"/>
          </a:xfrm>
        </p:spPr>
      </p:pic>
      <p:pic>
        <p:nvPicPr>
          <p:cNvPr id="6" name="Content Placeholder 5" descr="20200209_10263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3743907" y="1520790"/>
            <a:ext cx="5760641" cy="3816424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20200209_10302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44008" y="3501008"/>
            <a:ext cx="4038600" cy="3028950"/>
          </a:xfrm>
        </p:spPr>
      </p:pic>
      <p:pic>
        <p:nvPicPr>
          <p:cNvPr id="6" name="Content Placeholder 5" descr="20200209_1029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60648"/>
            <a:ext cx="4038600" cy="3028950"/>
          </a:xfrm>
        </p:spPr>
      </p:pic>
      <p:pic>
        <p:nvPicPr>
          <p:cNvPr id="7" name="Picture 6" descr="20200209_1029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32656"/>
            <a:ext cx="3923927" cy="2942945"/>
          </a:xfrm>
          <a:prstGeom prst="rect">
            <a:avLst/>
          </a:prstGeom>
        </p:spPr>
      </p:pic>
      <p:pic>
        <p:nvPicPr>
          <p:cNvPr id="8" name="Picture 7" descr="20200209_1038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3" y="3501008"/>
            <a:ext cx="3936437" cy="2952328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20200209_1041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980728"/>
            <a:ext cx="4316288" cy="4896544"/>
          </a:xfrm>
        </p:spPr>
      </p:pic>
      <p:pic>
        <p:nvPicPr>
          <p:cNvPr id="6" name="Content Placeholder 5" descr="20200209_10505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052736"/>
            <a:ext cx="4244280" cy="4824536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r-Latn-RS" sz="2400" dirty="0" smtClean="0"/>
              <a:t>7.KORAK: Dolazak na odredište “Vet-centar”</a:t>
            </a:r>
            <a:endParaRPr lang="en-US" sz="2400" dirty="0"/>
          </a:p>
        </p:txBody>
      </p:sp>
      <p:pic>
        <p:nvPicPr>
          <p:cNvPr id="4" name="Content Placeholder 3" descr="20200209_1105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3" y="1340768"/>
            <a:ext cx="7920880" cy="504056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r-Latn-RS" sz="2400" dirty="0" smtClean="0"/>
              <a:t>8.KORAK: Obilazak prostorija Vet-centra i upoznavanje sa veterinarima</a:t>
            </a:r>
            <a:endParaRPr lang="en-US" sz="2400" dirty="0"/>
          </a:p>
        </p:txBody>
      </p:sp>
      <p:pic>
        <p:nvPicPr>
          <p:cNvPr id="4" name="Content Placeholder 3" descr="20200209_1132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628800"/>
            <a:ext cx="4176464" cy="4493096"/>
          </a:xfrm>
        </p:spPr>
      </p:pic>
      <p:pic>
        <p:nvPicPr>
          <p:cNvPr id="5" name="Picture 4" descr="20200209_1126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628800"/>
            <a:ext cx="4211960" cy="4464496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sr-Latn-RS" sz="2400" dirty="0" smtClean="0"/>
              <a:t>9.KORAK: Primjena KWL tehnike- želim da naučim i primjena metode usvajanja znanja kroz aktivno slušanje (učenici postavljaju pripremljena pitanja)</a:t>
            </a:r>
            <a:endParaRPr lang="en-US" sz="2400" dirty="0"/>
          </a:p>
        </p:txBody>
      </p:sp>
      <p:pic>
        <p:nvPicPr>
          <p:cNvPr id="5" name="Content Placeholder 4" descr="20200209_11362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56456" y="2098985"/>
            <a:ext cx="4038600" cy="3528391"/>
          </a:xfrm>
        </p:spPr>
      </p:pic>
      <p:pic>
        <p:nvPicPr>
          <p:cNvPr id="6" name="Content Placeholder 5" descr="20200209_11321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7984" y="2060848"/>
            <a:ext cx="4258816" cy="36004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sr-Latn-RS" sz="2400" dirty="0" smtClean="0"/>
              <a:t>10.KORAK: Primjena KWL tehnike- naučio sam kroz primjenu metode “Razmisli i razmijeni” (kviz znanja- grupni oblik rada) </a:t>
            </a:r>
            <a:br>
              <a:rPr lang="sr-Latn-RS" sz="2400" dirty="0" smtClean="0"/>
            </a:br>
            <a:r>
              <a:rPr lang="sr-Latn-RS" sz="2400" dirty="0" smtClean="0"/>
              <a:t>Veterinari ispituju + problemski zadaci iz matematike</a:t>
            </a:r>
            <a:endParaRPr lang="en-US" sz="2400" dirty="0"/>
          </a:p>
        </p:txBody>
      </p:sp>
      <p:pic>
        <p:nvPicPr>
          <p:cNvPr id="5" name="Content Placeholder 4" descr="20200209_1232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791580" y="1160748"/>
            <a:ext cx="2808312" cy="3312368"/>
          </a:xfrm>
        </p:spPr>
      </p:pic>
      <p:pic>
        <p:nvPicPr>
          <p:cNvPr id="6" name="Content Placeholder 5" descr="20200209_11085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23528" y="4293096"/>
            <a:ext cx="3600400" cy="2304256"/>
          </a:xfrm>
        </p:spPr>
      </p:pic>
      <p:pic>
        <p:nvPicPr>
          <p:cNvPr id="7" name="Picture 6" descr="20200211_2055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340768"/>
            <a:ext cx="4152462" cy="2376264"/>
          </a:xfrm>
          <a:prstGeom prst="rect">
            <a:avLst/>
          </a:prstGeom>
        </p:spPr>
      </p:pic>
      <p:pic>
        <p:nvPicPr>
          <p:cNvPr id="8" name="Picture 7" descr="20200211_2055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3861048"/>
            <a:ext cx="4176464" cy="2672916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r-Latn-RS" sz="2400" dirty="0" smtClean="0"/>
              <a:t>11.KORAK: Nagrade za postignuto znanje- dodjela Diplome za pobjedničku ekipu i Zahvalnice za poraženu ekipu</a:t>
            </a:r>
            <a:endParaRPr lang="en-US" sz="2400" dirty="0"/>
          </a:p>
        </p:txBody>
      </p:sp>
      <p:pic>
        <p:nvPicPr>
          <p:cNvPr id="5" name="Content Placeholder 4" descr="20200209_12292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07502" y="1988842"/>
            <a:ext cx="4608513" cy="3888432"/>
          </a:xfrm>
        </p:spPr>
      </p:pic>
      <p:pic>
        <p:nvPicPr>
          <p:cNvPr id="6" name="Content Placeholder 5" descr="20200209_12291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463986" y="2024845"/>
            <a:ext cx="4608511" cy="3816423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r-Latn-RS" sz="2400" dirty="0" smtClean="0"/>
              <a:t>12.KORAK: Druženje sa kućnim ljubimcima u cilju rušenja predrasuda i oslobađanja od straha </a:t>
            </a:r>
            <a:endParaRPr lang="en-US" sz="2400" dirty="0"/>
          </a:p>
        </p:txBody>
      </p:sp>
      <p:pic>
        <p:nvPicPr>
          <p:cNvPr id="5" name="Content Placeholder 4" descr="20200209_11143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325313" y="2349649"/>
            <a:ext cx="4038600" cy="3028950"/>
          </a:xfrm>
        </p:spPr>
      </p:pic>
      <p:pic>
        <p:nvPicPr>
          <p:cNvPr id="7" name="Content Placeholder 6" descr="20200209_11142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2732720" y="2387960"/>
            <a:ext cx="4038600" cy="2952328"/>
          </a:xfrm>
        </p:spPr>
      </p:pic>
      <p:pic>
        <p:nvPicPr>
          <p:cNvPr id="9" name="Picture 8" descr="20200209_1114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595895" y="2549121"/>
            <a:ext cx="4072889" cy="2664296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852936"/>
            <a:ext cx="8445624" cy="1080120"/>
          </a:xfrm>
        </p:spPr>
        <p:txBody>
          <a:bodyPr>
            <a:normAutofit fontScale="90000"/>
          </a:bodyPr>
          <a:lstStyle/>
          <a:p>
            <a:pPr algn="l"/>
            <a:r>
              <a:rPr lang="sr-Latn-RS" dirty="0" smtClean="0"/>
              <a:t>SMJERNICE ZA RAD:</a:t>
            </a:r>
            <a:r>
              <a:rPr lang="sr-Latn-RS" sz="1200" dirty="0" smtClean="0"/>
              <a:t/>
            </a:r>
            <a:br>
              <a:rPr lang="sr-Latn-RS" sz="1200" dirty="0" smtClean="0"/>
            </a:br>
            <a:r>
              <a:rPr lang="sr-Latn-RS" sz="1200" dirty="0"/>
              <a:t/>
            </a:r>
            <a:br>
              <a:rPr lang="sr-Latn-RS" sz="1200" dirty="0"/>
            </a:br>
            <a:r>
              <a:rPr lang="sr-Latn-RS" sz="3200" dirty="0" smtClean="0"/>
              <a:t>1) Rad po etapama</a:t>
            </a:r>
            <a:br>
              <a:rPr lang="sr-Latn-RS" sz="3200" dirty="0" smtClean="0"/>
            </a:br>
            <a:r>
              <a:rPr lang="sr-Latn-RS" sz="3200" dirty="0" smtClean="0"/>
              <a:t>2) Primjena tehnika, metoda i oblika rada</a:t>
            </a:r>
            <a:br>
              <a:rPr lang="sr-Latn-RS" sz="3200" dirty="0" smtClean="0"/>
            </a:br>
            <a:r>
              <a:rPr lang="sr-Latn-RS" sz="3200" dirty="0" smtClean="0"/>
              <a:t>3) Upotreba nastavnih sredstava i učila</a:t>
            </a:r>
            <a:br>
              <a:rPr lang="sr-Latn-RS" sz="3200" dirty="0" smtClean="0"/>
            </a:br>
            <a:r>
              <a:rPr lang="sr-Latn-RS" sz="3200" dirty="0" smtClean="0"/>
              <a:t>4) Korelacija nastavnih predmeta i sadržaja</a:t>
            </a:r>
            <a:br>
              <a:rPr lang="sr-Latn-RS" sz="3200" dirty="0" smtClean="0"/>
            </a:br>
            <a:r>
              <a:rPr lang="sr-Latn-RS" sz="3200" dirty="0" smtClean="0"/>
              <a:t>5) Korelacija učioničke (u vidu pripreme za rad)i vanučioničke nastave (kao realizacije cilja, te analize i sinteze usvojenih znanja i umijeća)</a:t>
            </a:r>
            <a:br>
              <a:rPr lang="sr-Latn-RS" sz="3200" dirty="0" smtClean="0"/>
            </a:br>
            <a:r>
              <a:rPr lang="sr-Latn-RS" sz="3200" dirty="0" smtClean="0"/>
              <a:t>6) Stvaralački radovi, druženje, takmičenje i razonoda</a:t>
            </a:r>
            <a:br>
              <a:rPr lang="sr-Latn-RS" sz="3200" dirty="0" smtClean="0"/>
            </a:br>
            <a:r>
              <a:rPr lang="sr-Latn-RS" sz="3200" dirty="0" smtClean="0"/>
              <a:t/>
            </a:r>
            <a:br>
              <a:rPr lang="sr-Latn-RS" sz="3200" dirty="0" smtClean="0"/>
            </a:br>
            <a:r>
              <a:rPr lang="sr-Latn-RS" sz="3200" dirty="0" smtClean="0"/>
              <a:t>OSNOVNA TEMA:  Domaće životinje i kućni ljubimci, s ciljem upoznavanja profesije i proširivanja znanja o istim. Krajnje odredište “Vet-centar” </a:t>
            </a:r>
            <a:br>
              <a:rPr lang="sr-Latn-RS" sz="3200" dirty="0" smtClean="0"/>
            </a:br>
            <a:r>
              <a:rPr lang="sr-Latn-RS" sz="3200" dirty="0" smtClean="0"/>
              <a:t>PODTEMA: Kulturni, istorijski, vjerski i trgovački objekti, s ciljem ponavljanja nastavnih sadržaja</a:t>
            </a:r>
            <a:endParaRPr lang="en-US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r-Latn-RS" sz="2400" dirty="0" smtClean="0"/>
              <a:t>13.KORAK: Čitanje pjesmica i poklanjanje crteža te dodjela Zahvalnice veterinarima</a:t>
            </a:r>
            <a:endParaRPr lang="en-US" sz="2400" dirty="0"/>
          </a:p>
        </p:txBody>
      </p:sp>
      <p:pic>
        <p:nvPicPr>
          <p:cNvPr id="4" name="Content Placeholder 3" descr="20200209_1231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990665" y="1706079"/>
            <a:ext cx="5256585" cy="4525963"/>
          </a:xfrm>
        </p:spPr>
      </p:pic>
      <p:pic>
        <p:nvPicPr>
          <p:cNvPr id="5" name="Picture 4" descr="20200209_1231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408553" y="2000841"/>
            <a:ext cx="5280586" cy="396044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0209_1231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11968" y="1156184"/>
            <a:ext cx="5580112" cy="4509120"/>
          </a:xfrm>
          <a:prstGeom prst="rect">
            <a:avLst/>
          </a:prstGeom>
        </p:spPr>
      </p:pic>
      <p:pic>
        <p:nvPicPr>
          <p:cNvPr id="3" name="Picture 2" descr="20200209_1231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180266" y="1516478"/>
            <a:ext cx="5544616" cy="3753036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r-Latn-RS" sz="2400" dirty="0" smtClean="0"/>
              <a:t>14.KORAK: Odlazak na druženje u vidu razonode, a u cilju socijalizacije kroz fizičke i socijalne aktivnosti</a:t>
            </a:r>
            <a:endParaRPr lang="en-US" sz="2400" dirty="0"/>
          </a:p>
        </p:txBody>
      </p:sp>
      <p:pic>
        <p:nvPicPr>
          <p:cNvPr id="4" name="Content Placeholder 3" descr="20200209_1305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0209_1315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4091947" cy="3068960"/>
          </a:xfrm>
          <a:prstGeom prst="rect">
            <a:avLst/>
          </a:prstGeom>
        </p:spPr>
      </p:pic>
      <p:pic>
        <p:nvPicPr>
          <p:cNvPr id="3" name="Picture 2" descr="20200209_1324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024503" y="1528228"/>
            <a:ext cx="5388090" cy="3717032"/>
          </a:xfrm>
          <a:prstGeom prst="rect">
            <a:avLst/>
          </a:prstGeom>
        </p:spPr>
      </p:pic>
      <p:pic>
        <p:nvPicPr>
          <p:cNvPr id="4" name="Picture 3" descr="20200209_1324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501008"/>
            <a:ext cx="3995936" cy="2996952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00209_1401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779912" y="1628800"/>
            <a:ext cx="5760640" cy="3744416"/>
          </a:xfrm>
          <a:prstGeom prst="rect">
            <a:avLst/>
          </a:prstGeom>
        </p:spPr>
      </p:pic>
      <p:pic>
        <p:nvPicPr>
          <p:cNvPr id="5" name="Picture 4" descr="20200209_140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410244" y="1498476"/>
            <a:ext cx="5688632" cy="3933056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00209_11460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99592" y="620688"/>
            <a:ext cx="7416824" cy="5562618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00209_11550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39552" y="458670"/>
            <a:ext cx="7992888" cy="5994666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200209_121947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67544" y="404664"/>
            <a:ext cx="8136905" cy="5832649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35280" cy="7317432"/>
          </a:xfrm>
        </p:spPr>
        <p:txBody>
          <a:bodyPr>
            <a:normAutofit fontScale="90000"/>
          </a:bodyPr>
          <a:lstStyle/>
          <a:p>
            <a:pPr algn="l"/>
            <a:r>
              <a:rPr lang="sr-Latn-RS" sz="2800" dirty="0" smtClean="0"/>
              <a:t>-TEMA ZA STRUČNO USAVRŠAVANJE NASTAVNIKA:</a:t>
            </a:r>
            <a:br>
              <a:rPr lang="sr-Latn-RS" sz="2800" dirty="0" smtClean="0"/>
            </a:br>
            <a:r>
              <a:rPr lang="sr-Latn-RS" sz="2800" dirty="0" smtClean="0"/>
              <a:t>~ VANUČIONIČKA NASTAVA~</a:t>
            </a:r>
            <a:br>
              <a:rPr lang="sr-Latn-RS" sz="2800" dirty="0" smtClean="0"/>
            </a:br>
            <a:r>
              <a:rPr lang="sr-Latn-RS" sz="2800" dirty="0" smtClean="0"/>
              <a:t>-TEHNIKA RADA: KWL tehnika (know, want to know, learned)-ZNAM, ŽELIM DA NAUČIM, NAUČIO SAM</a:t>
            </a:r>
            <a:br>
              <a:rPr lang="sr-Latn-RS" sz="2800" dirty="0" smtClean="0"/>
            </a:br>
            <a:r>
              <a:rPr lang="sr-Latn-RS" sz="2800" dirty="0" smtClean="0"/>
              <a:t>-METODE RADA: “Grozdovi”, “Vruća olovka”, “Oluja ideja”, “Razmisli i razmijeni”, ilustrativna, razgovor, diskusija, demonstrativna...</a:t>
            </a:r>
            <a:br>
              <a:rPr lang="sr-Latn-RS" sz="2800" dirty="0" smtClean="0"/>
            </a:br>
            <a:r>
              <a:rPr lang="sr-Latn-RS" sz="2800" dirty="0" smtClean="0"/>
              <a:t>-OBLIK RADA: Grupni , frontalni</a:t>
            </a:r>
            <a:br>
              <a:rPr lang="sr-Latn-RS" sz="2800" dirty="0" smtClean="0"/>
            </a:br>
            <a:r>
              <a:rPr lang="sr-Latn-RS" sz="2800" dirty="0" smtClean="0"/>
              <a:t>-NASTAVNA SREDSTVA: nastavni listići, problemski zadaci, Čitanka za 5.razred, bojice...</a:t>
            </a:r>
            <a:br>
              <a:rPr lang="sr-Latn-RS" sz="2800" dirty="0" smtClean="0"/>
            </a:br>
            <a:r>
              <a:rPr lang="sr-Latn-RS" sz="2800" dirty="0" smtClean="0"/>
              <a:t>OČEKIVANI ISHODI: izlaganje naučenih sadržaja iz poznavanja prirode i poznavanja društva, usvajanje novih sadržaja, rješavanje problemskih zadataka i sticanje novih znanja i umijeća</a:t>
            </a:r>
            <a:br>
              <a:rPr lang="sr-Latn-RS" sz="2800" dirty="0" smtClean="0"/>
            </a:br>
            <a:r>
              <a:rPr lang="sr-Latn-RS" sz="2800" dirty="0" smtClean="0"/>
              <a:t>CILJ: Razvijanje socijalnih i emocionalnih sposobnosti, shvatanje profesionalne orijentacije i pokazivanje znanja i umijeća u vanučionickom nastavnom procesu </a:t>
            </a:r>
            <a:br>
              <a:rPr lang="sr-Latn-RS" sz="2800" dirty="0" smtClean="0"/>
            </a:br>
            <a:r>
              <a:rPr lang="sr-Latn-RS" sz="2800" dirty="0" smtClean="0"/>
              <a:t/>
            </a:r>
            <a:br>
              <a:rPr lang="sr-Latn-RS" sz="2800" dirty="0" smtClean="0"/>
            </a:br>
            <a:r>
              <a:rPr lang="sr-Latn-RS" sz="2800" dirty="0" smtClean="0"/>
              <a:t/>
            </a:r>
            <a:br>
              <a:rPr lang="sr-Latn-RS" sz="2800" dirty="0" smtClean="0"/>
            </a:br>
            <a:endParaRPr lang="en-US" sz="28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4632" cy="1467594"/>
          </a:xfrm>
        </p:spPr>
        <p:txBody>
          <a:bodyPr/>
          <a:lstStyle/>
          <a:p>
            <a:r>
              <a:rPr lang="sr-Latn-RS" dirty="0" smtClean="0"/>
              <a:t>INTEGRISANA VANUČIONIČKA NASTAVA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772816"/>
            <a:ext cx="8352928" cy="4752528"/>
          </a:xfrm>
          <a:solidFill>
            <a:schemeClr val="tx2">
              <a:lumMod val="50000"/>
            </a:schemeClr>
          </a:solidFill>
        </p:spPr>
        <p:txBody>
          <a:bodyPr>
            <a:normAutofit/>
          </a:bodyPr>
          <a:lstStyle/>
          <a:p>
            <a:pPr algn="l"/>
            <a:endParaRPr lang="en-US" sz="2400" dirty="0" smtClean="0"/>
          </a:p>
          <a:p>
            <a:pPr algn="l"/>
            <a:endParaRPr lang="en-US" sz="2400" dirty="0" smtClean="0"/>
          </a:p>
          <a:p>
            <a:pPr algn="l"/>
            <a:r>
              <a:rPr lang="sr-Latn-RS" sz="2400" dirty="0" smtClean="0"/>
              <a:t>Pripreme za ovaj vid nastave su počele u učionici, i izvršena je korelacija svih nastavnih predmeta i nastavnih sadržaja.</a:t>
            </a:r>
          </a:p>
          <a:p>
            <a:pPr algn="l"/>
            <a:r>
              <a:rPr lang="sr-Latn-RS" sz="2400" dirty="0" smtClean="0"/>
              <a:t>Bitno je napomenuti da vanučionički vid nastavnog procesa je gotovo nemoguće realizovati bez učioničkog nastavnog procesa, koji je neophodan u samoj pripremi za vanučioničke aktivnosti.</a:t>
            </a:r>
          </a:p>
          <a:p>
            <a:pPr algn="l"/>
            <a:r>
              <a:rPr lang="sr-Latn-RS" sz="2400" dirty="0" smtClean="0"/>
              <a:t>U samoj pripremi, kao i realizaciji, korištene su interaktivne metode rada koje su u korelaciji jedna sa drugom, kao i sa tehnikama i oblicima rada i nastavnim sadržajima.</a:t>
            </a:r>
          </a:p>
          <a:p>
            <a:pPr algn="l"/>
            <a:r>
              <a:rPr lang="sr-Latn-RS" sz="2400" dirty="0" smtClean="0"/>
              <a:t> </a:t>
            </a:r>
            <a:endParaRPr lang="en-US" sz="24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1470025"/>
          </a:xfrm>
        </p:spPr>
        <p:txBody>
          <a:bodyPr/>
          <a:lstStyle/>
          <a:p>
            <a:r>
              <a:rPr lang="sr-Latn-RS" dirty="0" smtClean="0"/>
              <a:t>REALIZACIJA VANUČIONIČKOG NASTAVNOG PROCESA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844824"/>
            <a:ext cx="8424936" cy="4824536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l"/>
            <a:endParaRPr lang="en-US" sz="2400" dirty="0" smtClean="0"/>
          </a:p>
          <a:p>
            <a:pPr algn="l"/>
            <a:endParaRPr lang="en-US" sz="2400" dirty="0" smtClean="0"/>
          </a:p>
          <a:p>
            <a:pPr algn="l"/>
            <a:r>
              <a:rPr lang="sr-Latn-RS" sz="2400" dirty="0" smtClean="0"/>
              <a:t>1.KORAK: Obrada književnog teksta “Bobilj i </a:t>
            </a:r>
            <a:r>
              <a:rPr lang="en-US" sz="2400" dirty="0" smtClean="0"/>
              <a:t>D</a:t>
            </a:r>
            <a:r>
              <a:rPr lang="sr-Latn-RS" sz="2400" dirty="0" smtClean="0"/>
              <a:t>ruškan”, koji govori o neraskidivoj i iskrenoj ljubavi psa prema svom vlasniku (srpski jezik)</a:t>
            </a:r>
          </a:p>
          <a:p>
            <a:pPr algn="l"/>
            <a:r>
              <a:rPr lang="sr-Latn-RS" sz="2400" dirty="0" smtClean="0"/>
              <a:t>2.KORAK: Ilustracija kućnih ljubimaca (likovna kultura)</a:t>
            </a:r>
          </a:p>
          <a:p>
            <a:pPr algn="l"/>
            <a:r>
              <a:rPr lang="sr-Latn-RS" sz="2400" dirty="0" smtClean="0"/>
              <a:t>3.KORAK: Primjena KWL  tehnike: znam, želim da naučim, naučio sam, gdje su za sada primjenjene samo prve dvije stavke, a kroz inovativne metode rada “Grozdovi” i “Vruća olovka” (poznavanje prirode) </a:t>
            </a:r>
            <a:endParaRPr lang="en-US" sz="24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“GROZDOVI”</a:t>
            </a:r>
            <a:endParaRPr lang="en-US" dirty="0"/>
          </a:p>
        </p:txBody>
      </p:sp>
      <p:pic>
        <p:nvPicPr>
          <p:cNvPr id="5" name="Content Placeholder 4" descr="20200211_20534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 descr="20200211_20540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“VRUĆA OLOVKA”</a:t>
            </a:r>
            <a:endParaRPr lang="en-US" dirty="0"/>
          </a:p>
        </p:txBody>
      </p:sp>
      <p:pic>
        <p:nvPicPr>
          <p:cNvPr id="5" name="Content Placeholder 4" descr="20200211_20565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 descr="20200211_20571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sr-Latn-RS" sz="2400" dirty="0" smtClean="0"/>
              <a:t>4.KORAK: “Mali pjesnici”</a:t>
            </a:r>
            <a:br>
              <a:rPr lang="sr-Latn-RS" sz="2400" dirty="0" smtClean="0"/>
            </a:br>
            <a:r>
              <a:rPr lang="sr-Latn-RS" sz="2400" dirty="0" smtClean="0"/>
              <a:t>Učenici su na času srpskog jezika pisali pjesmice na temu “Domaće životinje” i “ Veterinari”</a:t>
            </a:r>
            <a:endParaRPr lang="en-US" sz="2400" dirty="0"/>
          </a:p>
        </p:txBody>
      </p:sp>
      <p:pic>
        <p:nvPicPr>
          <p:cNvPr id="5" name="Content Placeholder 4" descr="20200209_12305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20522" y="2072849"/>
            <a:ext cx="5280588" cy="3960441"/>
          </a:xfrm>
        </p:spPr>
      </p:pic>
      <p:pic>
        <p:nvPicPr>
          <p:cNvPr id="6" name="Content Placeholder 5" descr="20200208_23554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180801" y="2019997"/>
            <a:ext cx="5184577" cy="397013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06090"/>
          </a:xfrm>
        </p:spPr>
        <p:txBody>
          <a:bodyPr>
            <a:normAutofit/>
          </a:bodyPr>
          <a:lstStyle/>
          <a:p>
            <a:pPr algn="l"/>
            <a:r>
              <a:rPr lang="sr-Latn-RS" sz="2400" dirty="0" smtClean="0"/>
              <a:t>5.KORAK: Pravljenje zahvalnice </a:t>
            </a:r>
            <a:endParaRPr lang="en-US" sz="2400" dirty="0"/>
          </a:p>
        </p:txBody>
      </p:sp>
      <p:pic>
        <p:nvPicPr>
          <p:cNvPr id="4" name="Content Placeholder 3" descr="20200208_2355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871699" y="1016733"/>
            <a:ext cx="5472610" cy="5688631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356</Words>
  <Application>Microsoft Office PowerPoint</Application>
  <PresentationFormat>On-screen Show (4:3)</PresentationFormat>
  <Paragraphs>31</Paragraphs>
  <Slides>27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PowerPoint Presentation</vt:lpstr>
      <vt:lpstr>SMJERNICE ZA RAD:  1) Rad po etapama 2) Primjena tehnika, metoda i oblika rada 3) Upotreba nastavnih sredstava i učila 4) Korelacija nastavnih predmeta i sadržaja 5) Korelacija učioničke (u vidu pripreme za rad)i vanučioničke nastave (kao realizacije cilja, te analize i sinteze usvojenih znanja i umijeća) 6) Stvaralački radovi, druženje, takmičenje i razonoda  OSNOVNA TEMA:  Domaće životinje i kućni ljubimci, s ciljem upoznavanja profesije i proširivanja znanja o istim. Krajnje odredište “Vet-centar”  PODTEMA: Kulturni, istorijski, vjerski i trgovački objekti, s ciljem ponavljanja nastavnih sadržaja</vt:lpstr>
      <vt:lpstr>-TEMA ZA STRUČNO USAVRŠAVANJE NASTAVNIKA: ~ VANUČIONIČKA NASTAVA~ -TEHNIKA RADA: KWL tehnika (know, want to know, learned)-ZNAM, ŽELIM DA NAUČIM, NAUČIO SAM -METODE RADA: “Grozdovi”, “Vruća olovka”, “Oluja ideja”, “Razmisli i razmijeni”, ilustrativna, razgovor, diskusija, demonstrativna... -OBLIK RADA: Grupni , frontalni -NASTAVNA SREDSTVA: nastavni listići, problemski zadaci, Čitanka za 5.razred, bojice... OČEKIVANI ISHODI: izlaganje naučenih sadržaja iz poznavanja prirode i poznavanja društva, usvajanje novih sadržaja, rješavanje problemskih zadataka i sticanje novih znanja i umijeća CILJ: Razvijanje socijalnih i emocionalnih sposobnosti, shvatanje profesionalne orijentacije i pokazivanje znanja i umijeća u vanučionickom nastavnom procesu    </vt:lpstr>
      <vt:lpstr>INTEGRISANA VANUČIONIČKA NASTAVA</vt:lpstr>
      <vt:lpstr>REALIZACIJA VANUČIONIČKOG NASTAVNOG PROCESA</vt:lpstr>
      <vt:lpstr>“GROZDOVI”</vt:lpstr>
      <vt:lpstr>“VRUĆA OLOVKA”</vt:lpstr>
      <vt:lpstr>4.KORAK: “Mali pjesnici” Učenici su na času srpskog jezika pisali pjesmice na temu “Domaće životinje” i “ Veterinari”</vt:lpstr>
      <vt:lpstr>5.KORAK: Pravljenje zahvalnice </vt:lpstr>
      <vt:lpstr>6.KORAK: Realizacija vanučioničke nastave, obilazak kulturnih, istorijskih, trgovačkih i vjerskih objekata uz razgovor u cilju ponavljanja nastavnog sadržaja iz poznavanja društva.</vt:lpstr>
      <vt:lpstr>PowerPoint Presentation</vt:lpstr>
      <vt:lpstr>PowerPoint Presentation</vt:lpstr>
      <vt:lpstr>PowerPoint Presentation</vt:lpstr>
      <vt:lpstr>7.KORAK: Dolazak na odredište “Vet-centar”</vt:lpstr>
      <vt:lpstr>8.KORAK: Obilazak prostorija Vet-centra i upoznavanje sa veterinarima</vt:lpstr>
      <vt:lpstr>9.KORAK: Primjena KWL tehnike- želim da naučim i primjena metode usvajanja znanja kroz aktivno slušanje (učenici postavljaju pripremljena pitanja)</vt:lpstr>
      <vt:lpstr>10.KORAK: Primjena KWL tehnike- naučio sam kroz primjenu metode “Razmisli i razmijeni” (kviz znanja- grupni oblik rada)  Veterinari ispituju + problemski zadaci iz matematike</vt:lpstr>
      <vt:lpstr>11.KORAK: Nagrade za postignuto znanje- dodjela Diplome za pobjedničku ekipu i Zahvalnice za poraženu ekipu</vt:lpstr>
      <vt:lpstr>12.KORAK: Druženje sa kućnim ljubimcima u cilju rušenja predrasuda i oslobađanja od straha </vt:lpstr>
      <vt:lpstr>13.KORAK: Čitanje pjesmica i poklanjanje crteža te dodjela Zahvalnice veterinarima</vt:lpstr>
      <vt:lpstr>PowerPoint Presentation</vt:lpstr>
      <vt:lpstr>14.KORAK: Odlazak na druženje u vidu razonode, a u cilju socijalizacije kroz fizičke i socijalne aktivnosti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WIN7</dc:creator>
  <cp:lastModifiedBy>Dragan</cp:lastModifiedBy>
  <cp:revision>27</cp:revision>
  <dcterms:created xsi:type="dcterms:W3CDTF">2020-02-11T20:28:27Z</dcterms:created>
  <dcterms:modified xsi:type="dcterms:W3CDTF">2020-05-23T20:25:12Z</dcterms:modified>
</cp:coreProperties>
</file>