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A02"/>
    <a:srgbClr val="006600"/>
    <a:srgbClr val="204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6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7C8D-9B57-484F-85F6-C94E4ACA80A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E47BF-B9DF-4FF2-9906-F5088DF78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79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E47BF-B9DF-4FF2-9906-F5088DF789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24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1Е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E47BF-B9DF-4FF2-9906-F5088DF789C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17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E47BF-B9DF-4FF2-9906-F5088DF789C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7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A80D3-9F14-4845-89DD-E34269FFD4D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669FB-5986-44D9-9015-BB2189CAC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9502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УПОРЕЂИВАЊЕ И МЈЕРЕЊЕ ЗАПРЕМИНЕ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07654"/>
            <a:ext cx="7848872" cy="3168352"/>
          </a:xfrm>
        </p:spPr>
        <p:txBody>
          <a:bodyPr numCol="1"/>
          <a:lstStyle/>
          <a:p>
            <a:pPr algn="l"/>
            <a:r>
              <a:rPr lang="sr-Cyrl-RS" dirty="0" smtClean="0"/>
              <a:t>Појам о мјерењу</a:t>
            </a:r>
          </a:p>
          <a:p>
            <a:pPr algn="l"/>
            <a:r>
              <a:rPr lang="sr-Cyrl-RS" dirty="0"/>
              <a:t>з</a:t>
            </a:r>
            <a:r>
              <a:rPr lang="sr-Cyrl-RS" dirty="0" smtClean="0"/>
              <a:t>апремине</a:t>
            </a:r>
          </a:p>
          <a:p>
            <a:pPr algn="l"/>
            <a:r>
              <a:rPr lang="sr-Cyrl-RS" dirty="0"/>
              <a:t>г</a:t>
            </a:r>
            <a:r>
              <a:rPr lang="sr-Cyrl-RS" dirty="0" smtClean="0"/>
              <a:t>еометријских</a:t>
            </a:r>
          </a:p>
          <a:p>
            <a:pPr algn="l"/>
            <a:r>
              <a:rPr lang="sr-Cyrl-RS" dirty="0"/>
              <a:t>т</a:t>
            </a:r>
            <a:r>
              <a:rPr lang="sr-Cyrl-RS" dirty="0" smtClean="0"/>
              <a:t>ијела</a:t>
            </a:r>
          </a:p>
          <a:p>
            <a:pPr algn="l"/>
            <a:r>
              <a:rPr lang="sr-Cyrl-RS" dirty="0"/>
              <a:t> </a:t>
            </a:r>
            <a:r>
              <a:rPr lang="sr-Cyrl-RS" dirty="0" smtClean="0"/>
              <a:t>            (обрада)</a:t>
            </a:r>
            <a:endParaRPr lang="sr-Cyrl-RS" dirty="0"/>
          </a:p>
        </p:txBody>
      </p:sp>
      <p:pic>
        <p:nvPicPr>
          <p:cNvPr id="10" name="Picture 9" descr="images (4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491630"/>
            <a:ext cx="4680520" cy="3168352"/>
          </a:xfrm>
          <a:prstGeom prst="rect">
            <a:avLst/>
          </a:prstGeom>
          <a:solidFill>
            <a:schemeClr val="accent1">
              <a:lumMod val="85000"/>
            </a:schemeClr>
          </a:solidFill>
          <a:ln>
            <a:solidFill>
              <a:schemeClr val="tx2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</p:pic>
      <p:sp>
        <p:nvSpPr>
          <p:cNvPr id="5" name="Cube 4"/>
          <p:cNvSpPr/>
          <p:nvPr/>
        </p:nvSpPr>
        <p:spPr>
          <a:xfrm>
            <a:off x="7020272" y="2571750"/>
            <a:ext cx="1080120" cy="1080120"/>
          </a:xfrm>
          <a:prstGeom prst="cub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Flowchart: Direct Access Storage 5"/>
          <p:cNvSpPr/>
          <p:nvPr/>
        </p:nvSpPr>
        <p:spPr>
          <a:xfrm>
            <a:off x="6372200" y="1563638"/>
            <a:ext cx="914400" cy="648072"/>
          </a:xfrm>
          <a:prstGeom prst="flowChartMagneticDrum">
            <a:avLst/>
          </a:prstGeom>
          <a:solidFill>
            <a:srgbClr val="92D05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 rot="20125598">
            <a:off x="4851642" y="2203399"/>
            <a:ext cx="549907" cy="1118345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940152" y="3363838"/>
            <a:ext cx="792088" cy="792088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Extract 8"/>
          <p:cNvSpPr/>
          <p:nvPr/>
        </p:nvSpPr>
        <p:spPr>
          <a:xfrm>
            <a:off x="7884368" y="1275606"/>
            <a:ext cx="685800" cy="685800"/>
          </a:xfrm>
          <a:prstGeom prst="flowChartExtra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83518"/>
            <a:ext cx="8229600" cy="4464496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Свако тијело заузима дио простора. Некада је тешко процијенити које од два или више тијела заузима већи простор.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Из тог разлога потребно је научити мјерити простор које дато тијело заузима (запрема).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До сада смо научили мјерити: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bg1"/>
                </a:solidFill>
              </a:rPr>
              <a:t>дужину (ширину и висину)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bg1"/>
                </a:solidFill>
              </a:rPr>
              <a:t>обим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bg1"/>
                </a:solidFill>
              </a:rPr>
              <a:t>површину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931790"/>
            <a:ext cx="2486025" cy="1838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392488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Мјерење дужине почели смо уз помоћ ЈЕДИНИЧНЕ ДУЖИ (мјерна јединица за дужину).</a:t>
            </a:r>
          </a:p>
          <a:p>
            <a:r>
              <a:rPr lang="sr-Cyrl-RS" dirty="0" smtClean="0"/>
              <a:t>Мјерење површине почели смо уз помоћ ЈЕДИНИЧНОГ КВАДРАТА (мјерна јединица за површину).</a:t>
            </a:r>
          </a:p>
          <a:p>
            <a:r>
              <a:rPr lang="sr-Cyrl-RS" dirty="0" smtClean="0"/>
              <a:t>Мјерење нам омогућава да простору које неко тијело заузима (запрема), придружимо одговарајући број који зовемо </a:t>
            </a:r>
            <a:r>
              <a:rPr lang="sr-Cyrl-RS" dirty="0" smtClean="0">
                <a:solidFill>
                  <a:srgbClr val="00B0F0"/>
                </a:solidFill>
              </a:rPr>
              <a:t>ЗАПРЕМИНА</a:t>
            </a:r>
            <a:r>
              <a:rPr lang="sr-Cyrl-RS" dirty="0" smtClean="0"/>
              <a:t> или </a:t>
            </a:r>
            <a:r>
              <a:rPr lang="sr-Cyrl-RS" dirty="0" smtClean="0">
                <a:solidFill>
                  <a:srgbClr val="00B0F0"/>
                </a:solidFill>
              </a:rPr>
              <a:t>ВОЛУМЕН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За одређивање запремине геометријског тијела мјерењем, потребно је прво одабрати </a:t>
            </a:r>
            <a:r>
              <a:rPr lang="sr-Cyrl-RS" dirty="0" smtClean="0">
                <a:solidFill>
                  <a:srgbClr val="00B0F0"/>
                </a:solidFill>
              </a:rPr>
              <a:t>МЈЕРНУ ЈЕДИНИЦУ ЗА ЗАПРЕМИНУ</a:t>
            </a:r>
            <a:r>
              <a:rPr lang="sr-Cyrl-R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7494"/>
            <a:ext cx="8229600" cy="4680520"/>
          </a:xfrm>
        </p:spPr>
        <p:txBody>
          <a:bodyPr>
            <a:normAutofit fontScale="85000" lnSpcReduction="20000"/>
          </a:bodyPr>
          <a:lstStyle/>
          <a:p>
            <a:endParaRPr lang="sr-Cyrl-RS" dirty="0" smtClean="0"/>
          </a:p>
          <a:p>
            <a:r>
              <a:rPr lang="sr-Cyrl-RS" dirty="0" smtClean="0"/>
              <a:t>МЈЕРНОМ ЈЕДИНИЦОМ за ЗАПРЕМИНУ ћемо упоређивати простор који геометријско тијело заузима (запрема).</a:t>
            </a:r>
          </a:p>
          <a:p>
            <a:r>
              <a:rPr lang="sr-Cyrl-RS" dirty="0" smtClean="0"/>
              <a:t>Најчешће се као МЈЕРНА ЈЕДИНИЦА користи КОЦКА, чија је  ивица ЈЕДИНИЧНА ДУЖ, па је називамо </a:t>
            </a:r>
            <a:r>
              <a:rPr lang="sr-Cyrl-RS" dirty="0" smtClean="0">
                <a:solidFill>
                  <a:srgbClr val="00B0F0"/>
                </a:solidFill>
              </a:rPr>
              <a:t>ЈЕДИНИЧНА КОЦКА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Простор који заузима </a:t>
            </a:r>
          </a:p>
          <a:p>
            <a:pPr>
              <a:buNone/>
            </a:pPr>
            <a:r>
              <a:rPr lang="sr-Cyrl-RS" dirty="0" smtClean="0"/>
              <a:t>    (запрема) МЈЕРНА</a:t>
            </a:r>
            <a:endParaRPr lang="sr-Cyrl-RS" sz="21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sr-Cyrl-RS" dirty="0" smtClean="0"/>
              <a:t>    ЈЕДИНИЦА, зове се</a:t>
            </a:r>
          </a:p>
          <a:p>
            <a:pPr>
              <a:buNone/>
            </a:pPr>
            <a:r>
              <a:rPr lang="sr-Cyrl-RS" dirty="0" smtClean="0"/>
              <a:t>    </a:t>
            </a:r>
            <a:r>
              <a:rPr lang="sr-Cyrl-RS" dirty="0" smtClean="0">
                <a:solidFill>
                  <a:srgbClr val="00B0F0"/>
                </a:solidFill>
              </a:rPr>
              <a:t>ЗАПРЕМИНСКА ИЛИ</a:t>
            </a:r>
          </a:p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    КУБНА ЈЕДИНИЦА.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5004048" y="3507854"/>
            <a:ext cx="360040" cy="352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6300192" y="2499742"/>
            <a:ext cx="2664296" cy="244827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 smtClean="0">
              <a:solidFill>
                <a:srgbClr val="00B0F0"/>
              </a:solidFill>
            </a:endParaRPr>
          </a:p>
          <a:p>
            <a:pPr algn="ctr"/>
            <a:endParaRPr lang="sr-Cyrl-RS" dirty="0" smtClean="0">
              <a:solidFill>
                <a:srgbClr val="00B0F0"/>
              </a:solidFill>
            </a:endParaRPr>
          </a:p>
          <a:p>
            <a:pPr algn="ctr"/>
            <a:endParaRPr lang="sr-Cyrl-RS" dirty="0" smtClean="0">
              <a:solidFill>
                <a:srgbClr val="00B0F0"/>
              </a:solidFill>
            </a:endParaRPr>
          </a:p>
          <a:p>
            <a:pPr algn="ctr"/>
            <a:endParaRPr lang="sr-Cyrl-RS" dirty="0" smtClean="0">
              <a:solidFill>
                <a:srgbClr val="00B0F0"/>
              </a:solidFill>
            </a:endParaRPr>
          </a:p>
          <a:p>
            <a:pPr algn="ctr"/>
            <a:endParaRPr lang="sr-Cyrl-RS" dirty="0" smtClean="0">
              <a:solidFill>
                <a:srgbClr val="00B0F0"/>
              </a:solidFill>
            </a:endParaRPr>
          </a:p>
          <a:p>
            <a:pPr algn="ctr"/>
            <a:r>
              <a:rPr lang="sr-Cyrl-RS" dirty="0" smtClean="0">
                <a:solidFill>
                  <a:srgbClr val="00B0F0"/>
                </a:solidFill>
              </a:rPr>
              <a:t>Кубни дециметар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1960" y="3147814"/>
            <a:ext cx="1944216" cy="1800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 smtClean="0">
              <a:solidFill>
                <a:srgbClr val="00B0F0"/>
              </a:solidFill>
            </a:endParaRPr>
          </a:p>
          <a:p>
            <a:pPr algn="ctr"/>
            <a:endParaRPr lang="sr-Cyrl-RS" dirty="0" smtClean="0">
              <a:solidFill>
                <a:srgbClr val="00B0F0"/>
              </a:solidFill>
            </a:endParaRPr>
          </a:p>
          <a:p>
            <a:pPr algn="ctr"/>
            <a:r>
              <a:rPr lang="sr-Cyrl-RS" dirty="0" smtClean="0">
                <a:solidFill>
                  <a:srgbClr val="00B0F0"/>
                </a:solidFill>
              </a:rPr>
              <a:t>Кубни центиметар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510"/>
            <a:ext cx="8229600" cy="4392488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              ЈЕДИНИЧНА КОЦКА </a:t>
            </a:r>
            <a:r>
              <a:rPr lang="sr-Cyrl-RS" b="1" dirty="0" smtClean="0">
                <a:solidFill>
                  <a:srgbClr val="020A02"/>
                </a:solidFill>
              </a:rPr>
              <a:t>Е</a:t>
            </a:r>
            <a:r>
              <a:rPr lang="sr-Cyrl-RS" dirty="0" smtClean="0"/>
              <a:t>, која заузима </a:t>
            </a:r>
          </a:p>
          <a:p>
            <a:pPr>
              <a:buNone/>
            </a:pPr>
            <a:r>
              <a:rPr lang="sr-Cyrl-RS" dirty="0" smtClean="0"/>
              <a:t>               (запрема) одређени простор, зове се</a:t>
            </a:r>
          </a:p>
          <a:p>
            <a:pPr>
              <a:buNone/>
            </a:pPr>
            <a:r>
              <a:rPr lang="sr-Cyrl-RS" dirty="0" smtClean="0"/>
              <a:t>               </a:t>
            </a:r>
            <a:r>
              <a:rPr lang="sr-Cyrl-RS" dirty="0" smtClean="0">
                <a:solidFill>
                  <a:srgbClr val="00B0F0"/>
                </a:solidFill>
              </a:rPr>
              <a:t>ЗАПРЕМИНСКА </a:t>
            </a:r>
            <a:r>
              <a:rPr lang="sr-Cyrl-RS" dirty="0" smtClean="0">
                <a:solidFill>
                  <a:schemeClr val="bg1"/>
                </a:solidFill>
              </a:rPr>
              <a:t>или </a:t>
            </a:r>
            <a:r>
              <a:rPr lang="sr-Cyrl-RS" dirty="0" smtClean="0">
                <a:solidFill>
                  <a:srgbClr val="00B0F0"/>
                </a:solidFill>
              </a:rPr>
              <a:t>КУБНА ЈЕДИНИЦА.</a:t>
            </a:r>
          </a:p>
          <a:p>
            <a:pPr>
              <a:buNone/>
            </a:pPr>
            <a:endParaRPr lang="sr-Cyrl-R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- Уз помоћ ове мјерне јединице, без проблема ћемо одредити колико простора заузима (запрема) неко геометријско тијело.</a:t>
            </a:r>
            <a:r>
              <a:rPr lang="sr-Cyrl-RS" dirty="0" smtClean="0"/>
              <a:t>  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611560" y="771550"/>
            <a:ext cx="1008112" cy="1008112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020A02"/>
                </a:solidFill>
              </a:rPr>
              <a:t>Е</a:t>
            </a:r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95686"/>
            <a:ext cx="8229600" cy="29523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r-Cyrl-RS" dirty="0" smtClean="0"/>
              <a:t>   </a:t>
            </a:r>
          </a:p>
          <a:p>
            <a:pPr>
              <a:buNone/>
            </a:pPr>
            <a:r>
              <a:rPr lang="sr-Cyrl-RS" dirty="0" smtClean="0"/>
              <a:t>   </a:t>
            </a:r>
            <a:r>
              <a:rPr lang="sr-Cyrl-RS" sz="12800" dirty="0" smtClean="0"/>
              <a:t> </a:t>
            </a:r>
            <a:r>
              <a:rPr lang="sr-Cyrl-RS" sz="12800" b="1" dirty="0" smtClean="0">
                <a:solidFill>
                  <a:srgbClr val="020A02"/>
                </a:solidFill>
              </a:rPr>
              <a:t>Т     </a:t>
            </a:r>
            <a:r>
              <a:rPr lang="sr-Cyrl-RS" sz="4400" b="1" dirty="0" smtClean="0">
                <a:solidFill>
                  <a:schemeClr val="bg1"/>
                </a:solidFill>
              </a:rPr>
              <a:t>ГЕОМЕТРИЈСКО ТИЈЕЛО </a:t>
            </a:r>
            <a:r>
              <a:rPr lang="sr-Cyrl-RS" sz="4400" b="1" dirty="0" smtClean="0">
                <a:solidFill>
                  <a:srgbClr val="020A02"/>
                </a:solidFill>
              </a:rPr>
              <a:t>                                                                                        </a:t>
            </a:r>
            <a:r>
              <a:rPr lang="sr-Cyrl-RS" sz="4400" b="1" dirty="0" smtClean="0">
                <a:solidFill>
                  <a:schemeClr val="bg1"/>
                </a:solidFill>
              </a:rPr>
              <a:t>ЈЕДИНИЧНА КОЦКА КАО КУБНА ЈЕДИНИЦА</a:t>
            </a:r>
            <a:r>
              <a:rPr lang="sr-Cyrl-RS" sz="4400" b="1" dirty="0" smtClean="0">
                <a:solidFill>
                  <a:srgbClr val="020A02"/>
                </a:solidFill>
              </a:rPr>
              <a:t>              </a:t>
            </a:r>
          </a:p>
          <a:p>
            <a:pPr>
              <a:buNone/>
            </a:pPr>
            <a:endParaRPr lang="sr-Cyrl-RS" dirty="0" smtClean="0">
              <a:solidFill>
                <a:srgbClr val="020A02"/>
              </a:solidFill>
            </a:endParaRPr>
          </a:p>
          <a:p>
            <a:pPr>
              <a:buNone/>
            </a:pPr>
            <a:r>
              <a:rPr lang="sr-Cyrl-RS" sz="9600" dirty="0" smtClean="0">
                <a:solidFill>
                  <a:schemeClr val="bg1"/>
                </a:solidFill>
              </a:rPr>
              <a:t> </a:t>
            </a:r>
            <a:r>
              <a:rPr lang="sr-Cyrl-RS" sz="11200" dirty="0" smtClean="0">
                <a:solidFill>
                  <a:schemeClr val="bg1"/>
                </a:solidFill>
              </a:rPr>
              <a:t>Геометријско тијело </a:t>
            </a:r>
            <a:r>
              <a:rPr lang="sr-Cyrl-RS" sz="11200" b="1" dirty="0" smtClean="0">
                <a:solidFill>
                  <a:srgbClr val="020A02"/>
                </a:solidFill>
              </a:rPr>
              <a:t>Т</a:t>
            </a:r>
            <a:r>
              <a:rPr lang="sr-Cyrl-RS" sz="11200" dirty="0" smtClean="0">
                <a:solidFill>
                  <a:schemeClr val="bg1"/>
                </a:solidFill>
              </a:rPr>
              <a:t>, састоји се од </a:t>
            </a:r>
            <a:r>
              <a:rPr lang="sr-Cyrl-RS" sz="11200" b="1" dirty="0" smtClean="0">
                <a:solidFill>
                  <a:srgbClr val="020A02"/>
                </a:solidFill>
              </a:rPr>
              <a:t>4</a:t>
            </a:r>
            <a:r>
              <a:rPr lang="sr-Cyrl-RS" sz="11200" dirty="0" smtClean="0">
                <a:solidFill>
                  <a:schemeClr val="bg1"/>
                </a:solidFill>
              </a:rPr>
              <a:t> ЈЕДИНИЧНЕ КОЦКЕ </a:t>
            </a:r>
            <a:r>
              <a:rPr lang="sr-Cyrl-RS" sz="11200" b="1" dirty="0" smtClean="0">
                <a:solidFill>
                  <a:srgbClr val="020A02"/>
                </a:solidFill>
              </a:rPr>
              <a:t>Е</a:t>
            </a:r>
            <a:r>
              <a:rPr lang="sr-Cyrl-RS" sz="9600" dirty="0" smtClean="0">
                <a:solidFill>
                  <a:schemeClr val="bg1"/>
                </a:solidFill>
              </a:rPr>
              <a:t>.</a:t>
            </a:r>
            <a:endParaRPr lang="sr-Cyrl-R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RS" sz="11200" dirty="0" smtClean="0">
                <a:solidFill>
                  <a:schemeClr val="bg1"/>
                </a:solidFill>
              </a:rPr>
              <a:t> Запремина</a:t>
            </a:r>
            <a:r>
              <a:rPr lang="sr-Cyrl-RS" sz="11200" i="1" dirty="0" smtClean="0">
                <a:solidFill>
                  <a:schemeClr val="bg1"/>
                </a:solidFill>
              </a:rPr>
              <a:t> </a:t>
            </a:r>
            <a:r>
              <a:rPr lang="sr-Cyrl-RS" sz="11200" dirty="0" smtClean="0">
                <a:solidFill>
                  <a:schemeClr val="bg1"/>
                </a:solidFill>
              </a:rPr>
              <a:t>или волумен геометријског тијела </a:t>
            </a:r>
            <a:r>
              <a:rPr lang="sr-Cyrl-RS" sz="11200" b="1" dirty="0" smtClean="0">
                <a:solidFill>
                  <a:srgbClr val="020A02"/>
                </a:solidFill>
              </a:rPr>
              <a:t>Т </a:t>
            </a:r>
            <a:r>
              <a:rPr lang="sr-Cyrl-RS" sz="11200" dirty="0" smtClean="0">
                <a:solidFill>
                  <a:schemeClr val="bg1"/>
                </a:solidFill>
              </a:rPr>
              <a:t>је </a:t>
            </a:r>
            <a:r>
              <a:rPr lang="sr-Cyrl-RS" sz="11200" b="1" dirty="0" smtClean="0">
                <a:solidFill>
                  <a:srgbClr val="00B0F0"/>
                </a:solidFill>
              </a:rPr>
              <a:t>4</a:t>
            </a:r>
            <a:r>
              <a:rPr lang="sr-Cyrl-RS" sz="11200" b="1" dirty="0" smtClean="0">
                <a:solidFill>
                  <a:srgbClr val="020A02"/>
                </a:solidFill>
              </a:rPr>
              <a:t>Е</a:t>
            </a:r>
            <a:r>
              <a:rPr lang="sr-Cyrl-RS" sz="11200" dirty="0" smtClean="0">
                <a:solidFill>
                  <a:schemeClr val="bg1"/>
                </a:solidFill>
              </a:rPr>
              <a:t>, тј. </a:t>
            </a:r>
            <a:r>
              <a:rPr lang="sr-Cyrl-RS" sz="11200" dirty="0" smtClean="0">
                <a:solidFill>
                  <a:srgbClr val="00B0F0"/>
                </a:solidFill>
              </a:rPr>
              <a:t> ЧЕТИРИ КУБНЕ ЈЕДИНИЦЕ</a:t>
            </a:r>
            <a:r>
              <a:rPr lang="sr-Cyrl-RS" sz="112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sr-Cyrl-RS" sz="11200" dirty="0" smtClean="0">
                <a:solidFill>
                  <a:schemeClr val="bg1"/>
                </a:solidFill>
              </a:rPr>
              <a:t>     </a:t>
            </a:r>
          </a:p>
          <a:p>
            <a:pPr>
              <a:buNone/>
            </a:pPr>
            <a:endParaRPr lang="sr-Cyrl-RS" sz="7000" b="1" dirty="0" smtClean="0">
              <a:solidFill>
                <a:srgbClr val="00B0F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971600" y="1059582"/>
            <a:ext cx="1288160" cy="1216152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rgbClr val="020A02"/>
                </a:solidFill>
              </a:rPr>
              <a:t>2Е</a:t>
            </a:r>
            <a:endParaRPr lang="en-US" sz="2400" dirty="0">
              <a:solidFill>
                <a:srgbClr val="020A02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6228184" y="1059582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020A02"/>
                </a:solidFill>
              </a:rPr>
              <a:t>Е</a:t>
            </a:r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72321" y="843558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cxnSp>
        <p:nvCxnSpPr>
          <p:cNvPr id="11" name="Elbow Connector 10"/>
          <p:cNvCxnSpPr/>
          <p:nvPr/>
        </p:nvCxnSpPr>
        <p:spPr>
          <a:xfrm>
            <a:off x="179512" y="2787774"/>
            <a:ext cx="323528" cy="216024"/>
          </a:xfrm>
          <a:prstGeom prst="bentConnector3">
            <a:avLst>
              <a:gd name="adj1" fmla="val 4284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79512" y="4011910"/>
            <a:ext cx="323528" cy="216024"/>
          </a:xfrm>
          <a:prstGeom prst="bentConnector3">
            <a:avLst>
              <a:gd name="adj1" fmla="val 464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 Arrow 23"/>
          <p:cNvSpPr/>
          <p:nvPr/>
        </p:nvSpPr>
        <p:spPr>
          <a:xfrm>
            <a:off x="4644008" y="1419622"/>
            <a:ext cx="1008112" cy="484632"/>
          </a:xfrm>
          <a:prstGeom prst="leftArrow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noFill/>
            </a:endParaRPr>
          </a:p>
        </p:txBody>
      </p:sp>
      <p:sp>
        <p:nvSpPr>
          <p:cNvPr id="25" name="Cube 24"/>
          <p:cNvSpPr/>
          <p:nvPr/>
        </p:nvSpPr>
        <p:spPr>
          <a:xfrm>
            <a:off x="1979712" y="1059582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rgbClr val="020A02"/>
                </a:solidFill>
              </a:rPr>
              <a:t>3Е</a:t>
            </a:r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26" name="Cube 25"/>
          <p:cNvSpPr/>
          <p:nvPr/>
        </p:nvSpPr>
        <p:spPr>
          <a:xfrm>
            <a:off x="2915816" y="1059582"/>
            <a:ext cx="1216152" cy="1216152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rgbClr val="020A02"/>
                </a:solidFill>
              </a:rPr>
              <a:t>4Е</a:t>
            </a:r>
            <a:endParaRPr lang="en-US" sz="2400" dirty="0">
              <a:solidFill>
                <a:srgbClr val="020A02"/>
              </a:solidFill>
            </a:endParaRPr>
          </a:p>
        </p:txBody>
      </p:sp>
      <p:sp>
        <p:nvSpPr>
          <p:cNvPr id="29" name="Cube 28"/>
          <p:cNvSpPr/>
          <p:nvPr/>
        </p:nvSpPr>
        <p:spPr>
          <a:xfrm>
            <a:off x="1979712" y="123478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dirty="0" smtClean="0">
                <a:solidFill>
                  <a:srgbClr val="020A02"/>
                </a:solidFill>
              </a:rPr>
              <a:t>   1Е</a:t>
            </a:r>
            <a:endParaRPr lang="en-US" sz="2400" dirty="0">
              <a:solidFill>
                <a:srgbClr val="020A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5" grpId="0" animBg="1"/>
      <p:bldP spid="26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464496"/>
          </a:xfrm>
        </p:spPr>
        <p:txBody>
          <a:bodyPr>
            <a:normAutofit/>
          </a:bodyPr>
          <a:lstStyle/>
          <a:p>
            <a:r>
              <a:rPr lang="sr-Cyrl-RS" dirty="0" smtClean="0"/>
              <a:t>Према свему наведеном, можемо закључити да се запремина тијела изражава МЈЕРНИМ БРОЈЕМ и ЈЕДИНИЦОМ ЗА МЈЕРЕЊЕ ЗАПРЕМИНЕ:</a:t>
            </a:r>
          </a:p>
          <a:p>
            <a:pPr>
              <a:buNone/>
            </a:pPr>
            <a:r>
              <a:rPr lang="sr-Cyrl-RS" b="1" dirty="0" smtClean="0">
                <a:solidFill>
                  <a:srgbClr val="002060"/>
                </a:solidFill>
              </a:rPr>
              <a:t>                          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sr-Cyrl-RS" b="1" dirty="0" smtClean="0">
                <a:solidFill>
                  <a:srgbClr val="002060"/>
                </a:solidFill>
              </a:rPr>
              <a:t>  </a:t>
            </a:r>
            <a:r>
              <a:rPr lang="en-US" sz="4000" b="1" dirty="0" smtClean="0">
                <a:solidFill>
                  <a:srgbClr val="002060"/>
                </a:solidFill>
              </a:rPr>
              <a:t>V</a:t>
            </a:r>
            <a:r>
              <a:rPr lang="sr-Cyrl-RS" sz="4000" b="1" dirty="0" smtClean="0">
                <a:solidFill>
                  <a:srgbClr val="002060"/>
                </a:solidFill>
              </a:rPr>
              <a:t>(</a:t>
            </a:r>
            <a:r>
              <a:rPr lang="sr-Cyrl-RS" sz="4000" b="1" dirty="0" smtClean="0">
                <a:solidFill>
                  <a:srgbClr val="020A02"/>
                </a:solidFill>
              </a:rPr>
              <a:t>Т</a:t>
            </a:r>
            <a:r>
              <a:rPr lang="sr-Cyrl-RS" sz="4000" b="1" dirty="0" smtClean="0">
                <a:solidFill>
                  <a:srgbClr val="002060"/>
                </a:solidFill>
              </a:rPr>
              <a:t>)</a:t>
            </a:r>
            <a:r>
              <a:rPr lang="sr-Latn-R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= 4 ∙ </a:t>
            </a:r>
            <a:r>
              <a:rPr lang="en-US" sz="4000" b="1" dirty="0" smtClean="0">
                <a:solidFill>
                  <a:srgbClr val="020A02"/>
                </a:solidFill>
              </a:rPr>
              <a:t>E</a:t>
            </a:r>
            <a:r>
              <a:rPr lang="sr-Cyrl-RS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      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sr-Cyrl-RS" sz="2400" dirty="0" smtClean="0">
                <a:solidFill>
                  <a:srgbClr val="00B0F0"/>
                </a:solidFill>
              </a:rPr>
              <a:t>ЗАПРЕМИНА      МЈЕРНИ БРОЈ      ЈЕДИНИЦА ЗА МЈЕРЕЊЕ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87624" y="3867894"/>
            <a:ext cx="1800200" cy="338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3848" y="3867894"/>
            <a:ext cx="1944216" cy="338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64088" y="3867894"/>
            <a:ext cx="3240360" cy="338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3303822">
            <a:off x="2358708" y="2808533"/>
            <a:ext cx="133440" cy="11698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8213336">
            <a:off x="6338588" y="2864916"/>
            <a:ext cx="140211" cy="12042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flipH="1">
            <a:off x="4932040" y="3075806"/>
            <a:ext cx="14401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536504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Одреди ЗАПРЕМИНУ, односно МЈЕРНИ БРОЈ </a:t>
            </a:r>
            <a:r>
              <a:rPr lang="sr-Cyrl-RS" dirty="0" smtClean="0">
                <a:solidFill>
                  <a:schemeClr val="bg1"/>
                </a:solidFill>
              </a:rPr>
              <a:t>геометријског</a:t>
            </a:r>
            <a:r>
              <a:rPr lang="sr-Cyrl-RS" dirty="0" smtClean="0"/>
              <a:t> тијела </a:t>
            </a:r>
            <a:r>
              <a:rPr lang="sr-Cyrl-RS" b="1" dirty="0" smtClean="0">
                <a:solidFill>
                  <a:srgbClr val="020A02"/>
                </a:solidFill>
              </a:rPr>
              <a:t>М</a:t>
            </a:r>
            <a:r>
              <a:rPr lang="sr-Cyrl-RS" dirty="0" smtClean="0">
                <a:solidFill>
                  <a:schemeClr val="bg1"/>
                </a:solidFill>
              </a:rPr>
              <a:t>, на основу ЈЕДИНИЧНЕ КОЦКЕ </a:t>
            </a:r>
            <a:r>
              <a:rPr lang="sr-Cyrl-RS" b="1" dirty="0" smtClean="0">
                <a:solidFill>
                  <a:srgbClr val="020A02"/>
                </a:solidFill>
              </a:rPr>
              <a:t>Е</a:t>
            </a:r>
            <a:r>
              <a:rPr lang="sr-Cyrl-RS" dirty="0" smtClean="0">
                <a:solidFill>
                  <a:schemeClr val="bg1"/>
                </a:solidFill>
              </a:rPr>
              <a:t>: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                                                                                    </a:t>
            </a:r>
            <a:r>
              <a:rPr lang="sr-Cyrl-RS" b="1" dirty="0" smtClean="0">
                <a:solidFill>
                  <a:schemeClr val="bg1"/>
                </a:solidFill>
              </a:rPr>
              <a:t> </a:t>
            </a:r>
            <a:r>
              <a:rPr lang="sr-Cyrl-RS" b="1" dirty="0" smtClean="0">
                <a:solidFill>
                  <a:srgbClr val="020A02"/>
                </a:solidFill>
              </a:rPr>
              <a:t>М</a:t>
            </a:r>
            <a:endParaRPr lang="sr-Cyrl-R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chemeClr val="bg1"/>
                </a:solidFill>
              </a:rPr>
              <a:t>                                                                             </a:t>
            </a:r>
            <a:r>
              <a:rPr lang="sr-Cyrl-RS" b="1" dirty="0" smtClean="0">
                <a:solidFill>
                  <a:srgbClr val="020A02"/>
                </a:solidFill>
              </a:rPr>
              <a:t>   </a:t>
            </a:r>
          </a:p>
          <a:p>
            <a:pPr>
              <a:buNone/>
            </a:pPr>
            <a:endParaRPr lang="sr-Cyrl-RS" b="1" dirty="0" smtClean="0">
              <a:solidFill>
                <a:srgbClr val="020A02"/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rgbClr val="020A02"/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rgbClr val="020A02"/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002060"/>
                </a:solidFill>
              </a:rPr>
              <a:t>   </a:t>
            </a:r>
            <a:r>
              <a:rPr lang="en-US" sz="4400" b="1" dirty="0" smtClean="0">
                <a:solidFill>
                  <a:srgbClr val="002060"/>
                </a:solidFill>
              </a:rPr>
              <a:t>V</a:t>
            </a:r>
            <a:r>
              <a:rPr lang="sr-Cyrl-RS" sz="4400" b="1" dirty="0" smtClean="0">
                <a:solidFill>
                  <a:srgbClr val="002060"/>
                </a:solidFill>
              </a:rPr>
              <a:t>(</a:t>
            </a:r>
            <a:r>
              <a:rPr lang="sr-Cyrl-RS" sz="4400" b="1" dirty="0" smtClean="0">
                <a:solidFill>
                  <a:srgbClr val="020A02"/>
                </a:solidFill>
              </a:rPr>
              <a:t>М</a:t>
            </a:r>
            <a:r>
              <a:rPr lang="sr-Cyrl-RS" sz="4400" b="1" dirty="0" smtClean="0">
                <a:solidFill>
                  <a:srgbClr val="002060"/>
                </a:solidFill>
              </a:rPr>
              <a:t>)</a:t>
            </a:r>
            <a:r>
              <a:rPr lang="en-US" sz="4400" b="1" dirty="0" smtClean="0">
                <a:solidFill>
                  <a:srgbClr val="002060"/>
                </a:solidFill>
              </a:rPr>
              <a:t> = 13 ∙</a:t>
            </a:r>
            <a:r>
              <a:rPr lang="sr-Cyrl-RS" sz="4400" b="1" dirty="0" smtClean="0">
                <a:solidFill>
                  <a:srgbClr val="002060"/>
                </a:solidFill>
              </a:rPr>
              <a:t> </a:t>
            </a:r>
            <a:r>
              <a:rPr lang="sr-Cyrl-RS" sz="4400" b="1" dirty="0" smtClean="0">
                <a:solidFill>
                  <a:srgbClr val="020A02"/>
                </a:solidFill>
              </a:rPr>
              <a:t>Е</a:t>
            </a:r>
            <a:endParaRPr lang="sr-Cyrl-RS" b="1" dirty="0" smtClean="0">
              <a:solidFill>
                <a:srgbClr val="020A02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611560" y="1923678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020A02"/>
                </a:solidFill>
              </a:rPr>
              <a:t>Е</a:t>
            </a:r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4211960" y="1491630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020A02"/>
                </a:solidFill>
              </a:rPr>
              <a:t>Е</a:t>
            </a:r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5148064" y="1491630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020A02"/>
                </a:solidFill>
              </a:rPr>
              <a:t>Е</a:t>
            </a:r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6084168" y="1491630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3923928" y="2715766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9" name="Cube 8"/>
          <p:cNvSpPr/>
          <p:nvPr/>
        </p:nvSpPr>
        <p:spPr>
          <a:xfrm>
            <a:off x="3923928" y="1779662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10" name="Cube 9"/>
          <p:cNvSpPr/>
          <p:nvPr/>
        </p:nvSpPr>
        <p:spPr>
          <a:xfrm>
            <a:off x="4860032" y="2715766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4860032" y="1779662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12" name="Cube 11"/>
          <p:cNvSpPr/>
          <p:nvPr/>
        </p:nvSpPr>
        <p:spPr>
          <a:xfrm>
            <a:off x="5796136" y="2715766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13" name="Cube 12"/>
          <p:cNvSpPr/>
          <p:nvPr/>
        </p:nvSpPr>
        <p:spPr>
          <a:xfrm>
            <a:off x="7020272" y="2427734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020A02"/>
                </a:solidFill>
              </a:rPr>
              <a:t>Е</a:t>
            </a:r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  <p:sp>
        <p:nvSpPr>
          <p:cNvPr id="14" name="Cube 13"/>
          <p:cNvSpPr/>
          <p:nvPr/>
        </p:nvSpPr>
        <p:spPr>
          <a:xfrm>
            <a:off x="6732240" y="2715766"/>
            <a:ext cx="1224136" cy="1224136"/>
          </a:xfrm>
          <a:prstGeom prst="cube">
            <a:avLst/>
          </a:prstGeom>
          <a:solidFill>
            <a:srgbClr val="00B0F0"/>
          </a:solidFill>
          <a:ln>
            <a:solidFill>
              <a:srgbClr val="020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020A02"/>
                </a:solidFill>
              </a:rPr>
              <a:t>  </a:t>
            </a:r>
            <a:endParaRPr lang="en-US" dirty="0">
              <a:solidFill>
                <a:srgbClr val="020A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ЗАДАЦИ ЗА САМОСТАЛАН РАД: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вашим уџбеницима Математика за 5. разред, на страни 180., уради трећи задатак, у којем су приказана четири геометријска тијела, испод којих треба написати одговарајући МЈЕРНИ БРОЈ у односу на ЈЕДИНИЧНУ КОЦКУ 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rgbClr val="FFFFFF"/>
      </a:lt1>
      <a:dk2>
        <a:srgbClr val="006000"/>
      </a:dk2>
      <a:lt2>
        <a:srgbClr val="006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397</Words>
  <Application>Microsoft Office PowerPoint</Application>
  <PresentationFormat>On-screen Show (16:9)</PresentationFormat>
  <Paragraphs>83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УПОРЕЂИВАЊЕ И МЈЕРЕЊЕ ЗАПРЕМИНЕ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УПОРЕЂИВАЊЕ И МЈЕРЕЊЕ ЗАПРЕМИНЕ</dc:title>
  <dc:creator>WIN7</dc:creator>
  <cp:lastModifiedBy>Dragan</cp:lastModifiedBy>
  <cp:revision>36</cp:revision>
  <dcterms:created xsi:type="dcterms:W3CDTF">2020-04-27T21:52:50Z</dcterms:created>
  <dcterms:modified xsi:type="dcterms:W3CDTF">2020-05-23T17:04:38Z</dcterms:modified>
</cp:coreProperties>
</file>