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65" r:id="rId3"/>
    <p:sldId id="266" r:id="rId4"/>
    <p:sldId id="267" r:id="rId5"/>
    <p:sldId id="268" r:id="rId6"/>
    <p:sldId id="270" r:id="rId7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7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fld id="{BC6B3341-A8C4-4022-A744-6D76B54356D3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3" y="685800"/>
            <a:ext cx="6096003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 pitchFamily="34"/>
              </a:defRPr>
            </a:lvl1pPr>
          </a:lstStyle>
          <a:p>
            <a:pPr lvl="0"/>
            <a:fld id="{2F4A970A-D983-4D73-952F-E6B0AA6C844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17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FB6DD0C-950A-4412-880E-44DB5D1153E4}" type="slidenum">
              <a:t>4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027082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4B1524B-733B-4B27-9D18-B6DBE4A9C84E}" type="slidenum">
              <a:t>6</a:t>
            </a:fld>
            <a:endParaRPr lang="en-GB" sz="12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2646456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49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2C4C95-4F60-4E68-930B-36609A028A07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C2734B-B65D-4F16-9053-823BCA2B93F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109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F85A4F2-C0BE-400B-9855-FEB253F47A70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D60DEE-D942-4B7E-AB31-A389ED6C172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51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05977"/>
            <a:ext cx="2057400" cy="438864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05977"/>
            <a:ext cx="6019796" cy="438864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074158-31DA-45E5-80B1-FC1DEC7BC76A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413CE6-D4EB-48F0-941E-F473594D733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5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C06ADE-BE56-4861-BDE3-1122C5FBA5AC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E2D7DA-56E6-47CD-89E4-1C91EF52429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532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3305171"/>
            <a:ext cx="7772400" cy="102155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180039"/>
            <a:ext cx="7772400" cy="1125141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4BF24B-F208-418A-8A5C-5BFCECB0B2F9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6755A5-5782-4065-9D28-1806ACB0F2F2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21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200150"/>
            <a:ext cx="4038603" cy="339447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200150"/>
            <a:ext cx="4038603" cy="3394472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13FC5B-EBFA-4DC6-A393-68CF8DC0FA70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FF9587-3D7E-4E55-8831-8AAAD3D9B97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151339"/>
            <a:ext cx="4040184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1631152"/>
            <a:ext cx="4040184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151339"/>
            <a:ext cx="4041776" cy="479822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631152"/>
            <a:ext cx="4041776" cy="296346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09C38F-CC8A-4914-A172-3E198CECCD7C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0BDF98-0FB8-435E-9119-42532A94E6A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03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72F85A-5EAD-4D13-AD80-20865D766026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4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3225A8-BFE8-431F-A38A-CBB26F43830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920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F2C3B2-E6DE-4B2F-AA3C-3F3F1A042625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F07476-AF4C-4572-ADAF-6DCCD4B609B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55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04789"/>
            <a:ext cx="3008311" cy="871542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04789"/>
            <a:ext cx="5111752" cy="438983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076321"/>
            <a:ext cx="3008311" cy="351830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F3E2E9-EA2D-43D9-B107-E48C795212D1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E109B1-AFEB-429D-B52E-975395B4247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7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49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459577"/>
            <a:ext cx="5486400" cy="3086099"/>
          </a:xfrm>
        </p:spPr>
        <p:txBody>
          <a:bodyPr/>
          <a:lstStyle>
            <a:lvl1pPr marL="0" indent="0">
              <a:buNone/>
              <a:defRPr lang="en-GB"/>
            </a:lvl1pPr>
          </a:lstStyle>
          <a:p>
            <a:pPr lvl="0"/>
            <a:endParaRPr lang="en-GB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4025499"/>
            <a:ext cx="5486400" cy="60365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7A7E158-79FF-4017-9111-B0E36FD11B2F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6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598565-08EF-49F0-9BE5-9424E1E1B37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44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4767260"/>
            <a:ext cx="2133596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fld id="{D08EADED-17A2-4736-8603-7B6DAD836C54}" type="datetime1">
              <a:rPr lang="en-GB"/>
              <a:pPr lvl="0"/>
              <a:t>26/05/2020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4767260"/>
            <a:ext cx="2895603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cs typeface="Arial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4767260"/>
            <a:ext cx="2133596" cy="27384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 pitchFamily="34"/>
                <a:cs typeface="Arial" pitchFamily="34"/>
              </a:defRPr>
            </a:lvl1pPr>
          </a:lstStyle>
          <a:p>
            <a:pPr lvl="0"/>
            <a:fld id="{11130928-302B-4BC1-A10E-97D469505CA5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6" y="-1399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3"/>
          <p:cNvSpPr/>
          <p:nvPr/>
        </p:nvSpPr>
        <p:spPr>
          <a:xfrm>
            <a:off x="1977947" y="3291830"/>
            <a:ext cx="4788027" cy="15696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9600" b="1" i="0" u="none" strike="noStrike" kern="1200" cap="none" spc="0" baseline="0">
                <a:solidFill>
                  <a:srgbClr val="F79646"/>
                </a:solidFill>
                <a:effectLst>
                  <a:outerShdw blurRad="152400" dist="40004" dir="5040305"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Ћ И Ђ</a:t>
            </a:r>
            <a:endParaRPr lang="en-US" sz="9600" b="1" i="0" u="none" strike="noStrike" kern="1200" cap="none" spc="0" baseline="0">
              <a:solidFill>
                <a:srgbClr val="F79646"/>
              </a:solidFill>
              <a:effectLst>
                <a:outerShdw blurRad="152400" dist="40004" dir="5040305">
                  <a:srgbClr val="000000"/>
                </a:outerShdw>
              </a:effectLst>
              <a:uFillTx/>
              <a:latin typeface="Calibri Light" pitchFamily="34"/>
              <a:cs typeface="Calibri Light" pitchFamily="34"/>
            </a:endParaRPr>
          </a:p>
        </p:txBody>
      </p:sp>
      <p:pic>
        <p:nvPicPr>
          <p:cNvPr id="4" name="Picture 5"/>
          <p:cNvPicPr>
            <a:picLocks noChangeAspect="1"/>
          </p:cNvPicPr>
          <p:nvPr/>
        </p:nvPicPr>
        <p:blipFill>
          <a:blip r:embed="rId3"/>
          <a:srcRect l="4804" t="8396" b="6425"/>
          <a:stretch>
            <a:fillRect/>
          </a:stretch>
        </p:blipFill>
        <p:spPr>
          <a:xfrm>
            <a:off x="1977947" y="267489"/>
            <a:ext cx="4246446" cy="329462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6"/>
          <p:cNvSpPr txBox="1"/>
          <p:nvPr/>
        </p:nvSpPr>
        <p:spPr>
          <a:xfrm>
            <a:off x="3851919" y="1206605"/>
            <a:ext cx="2160242" cy="126188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800" b="1" i="0" u="none" strike="noStrike" kern="1200" cap="none" spc="0" baseline="0">
                <a:solidFill>
                  <a:srgbClr val="000000"/>
                </a:solidFill>
                <a:uFillTx/>
                <a:latin typeface="Calibri" pitchFamily="34"/>
                <a:cs typeface="Arial" pitchFamily="34"/>
              </a:rPr>
              <a:t>УЧИМО СЛОВА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1"/>
          <p:cNvSpPr txBox="1"/>
          <p:nvPr/>
        </p:nvSpPr>
        <p:spPr>
          <a:xfrm>
            <a:off x="899595" y="771552"/>
            <a:ext cx="6984772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6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РИЈЕЧИ У КОЈИМА СЕ ЧУЈЕ ГЛАС </a:t>
            </a:r>
            <a:r>
              <a:rPr lang="x-none" sz="3600" b="1" i="0" u="none" strike="noStrike" kern="1200" cap="none" spc="0" baseline="0">
                <a:solidFill>
                  <a:srgbClr val="F79646"/>
                </a:solidFill>
                <a:effectLst>
                  <a:outerShdw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Ћ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 l="22792" t="38858" r="19178" b="6645"/>
          <a:stretch>
            <a:fillRect/>
          </a:stretch>
        </p:blipFill>
        <p:spPr>
          <a:xfrm>
            <a:off x="683568" y="1986918"/>
            <a:ext cx="1896182" cy="178073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5174" y="1761161"/>
            <a:ext cx="2232251" cy="223225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224" y="2029099"/>
            <a:ext cx="1152125" cy="18702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732242" y="4058354"/>
            <a:ext cx="1680155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0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 </a:t>
            </a:r>
          </a:p>
        </p:txBody>
      </p:sp>
      <p:sp>
        <p:nvSpPr>
          <p:cNvPr id="8" name="TextBox 12"/>
          <p:cNvSpPr txBox="1"/>
          <p:nvPr/>
        </p:nvSpPr>
        <p:spPr>
          <a:xfrm>
            <a:off x="7394167" y="4041830"/>
            <a:ext cx="1824173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3200" b="1" i="0" u="none" strike="noStrike" kern="1200" cap="none" spc="0" baseline="0">
              <a:solidFill>
                <a:srgbClr val="000000"/>
              </a:solidFill>
              <a:effectLst>
                <a:outerShdw blurRad="152400" dist="40004" dir="5040305"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9" name="TextBox 15"/>
          <p:cNvSpPr txBox="1"/>
          <p:nvPr/>
        </p:nvSpPr>
        <p:spPr>
          <a:xfrm>
            <a:off x="6812398" y="4058354"/>
            <a:ext cx="1163546" cy="6001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0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 </a:t>
            </a: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ПЕ</a:t>
            </a:r>
            <a:r>
              <a:rPr lang="x-none" sz="33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Ћ</a:t>
            </a:r>
          </a:p>
        </p:txBody>
      </p:sp>
      <p:sp>
        <p:nvSpPr>
          <p:cNvPr id="10" name="TextBox 17"/>
          <p:cNvSpPr txBox="1"/>
          <p:nvPr/>
        </p:nvSpPr>
        <p:spPr>
          <a:xfrm>
            <a:off x="839574" y="4030922"/>
            <a:ext cx="1584179" cy="6001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0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 </a:t>
            </a:r>
            <a:r>
              <a:rPr lang="x-none" sz="33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Ћ</a:t>
            </a:r>
            <a:r>
              <a:rPr lang="x-none" sz="33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УРКА</a:t>
            </a:r>
            <a:endParaRPr lang="x-none" sz="3300" b="1" i="0" u="none" strike="noStrike" kern="1200" cap="none" spc="0" baseline="0">
              <a:solidFill>
                <a:srgbClr val="F79646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11" name="TextBox 19"/>
          <p:cNvSpPr txBox="1"/>
          <p:nvPr/>
        </p:nvSpPr>
        <p:spPr>
          <a:xfrm>
            <a:off x="3878573" y="4030976"/>
            <a:ext cx="1205444" cy="60016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КУ</a:t>
            </a:r>
            <a:r>
              <a:rPr lang="x-none" sz="33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Ћ</a:t>
            </a:r>
            <a:r>
              <a:rPr lang="x-none" sz="33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А</a:t>
            </a:r>
            <a:endParaRPr lang="x-none" sz="3300" b="1" i="0" u="none" strike="noStrike" kern="1200" cap="none" spc="0" baseline="0">
              <a:solidFill>
                <a:srgbClr val="F79646"/>
              </a:solidFill>
              <a:uFillTx/>
              <a:latin typeface="Calibri" pitchFamily="34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-22786" y="-13834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3"/>
          <p:cNvSpPr txBox="1"/>
          <p:nvPr/>
        </p:nvSpPr>
        <p:spPr>
          <a:xfrm>
            <a:off x="683568" y="843561"/>
            <a:ext cx="6984772" cy="64633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600" b="1" i="0" u="none" strike="noStrike" kern="1200" cap="none" spc="0" baseline="0">
                <a:solidFill>
                  <a:srgbClr val="FFFFFF"/>
                </a:solidFill>
                <a:uFillTx/>
                <a:latin typeface="Calibri Light" pitchFamily="34"/>
                <a:cs typeface="Calibri Light" pitchFamily="34"/>
              </a:rPr>
              <a:t>РИЈЕЧИ</a:t>
            </a:r>
            <a:r>
              <a:rPr lang="x-none" sz="36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 У КОЈИМА СЕ ЧУЈЕ ГЛАС </a:t>
            </a:r>
            <a:r>
              <a:rPr lang="x-none" sz="3600" b="1" i="0" u="none" strike="noStrike" kern="1200" cap="none" spc="0" baseline="0">
                <a:solidFill>
                  <a:srgbClr val="F79646"/>
                </a:solidFill>
                <a:effectLst>
                  <a:outerShdw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Ђ</a:t>
            </a:r>
            <a:r>
              <a:rPr lang="x-none" sz="36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 Light" pitchFamily="34"/>
                <a:cs typeface="Calibri Light" pitchFamily="34"/>
              </a:rPr>
              <a:t>     </a:t>
            </a:r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219" y="1851669"/>
            <a:ext cx="1335645" cy="16789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5"/>
          <p:cNvSpPr txBox="1"/>
          <p:nvPr/>
        </p:nvSpPr>
        <p:spPr>
          <a:xfrm>
            <a:off x="787462" y="3821478"/>
            <a:ext cx="2520278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Ђ</a:t>
            </a: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УР</a:t>
            </a:r>
            <a:r>
              <a:rPr lang="x-none" sz="3200" b="1" i="0" u="none" strike="noStrike" kern="1200" cap="none" spc="0" baseline="0">
                <a:solidFill>
                  <a:schemeClr val="accent6"/>
                </a:solidFill>
                <a:uFillTx/>
                <a:latin typeface="Calibri" pitchFamily="34"/>
                <a:cs typeface="Arial" pitchFamily="34"/>
              </a:rPr>
              <a:t>Ђ</a:t>
            </a: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ЕВАК</a:t>
            </a:r>
          </a:p>
        </p:txBody>
      </p:sp>
      <p:sp>
        <p:nvSpPr>
          <p:cNvPr id="6" name="TextBox 12"/>
          <p:cNvSpPr txBox="1"/>
          <p:nvPr/>
        </p:nvSpPr>
        <p:spPr>
          <a:xfrm>
            <a:off x="3307741" y="3821478"/>
            <a:ext cx="2520278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МИН</a:t>
            </a:r>
            <a:r>
              <a:rPr lang="x-none" sz="32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Ђ</a:t>
            </a: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УШЕ</a:t>
            </a:r>
          </a:p>
        </p:txBody>
      </p:sp>
      <p:pic>
        <p:nvPicPr>
          <p:cNvPr id="7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1883" y="1847380"/>
            <a:ext cx="1546049" cy="154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3" y="1372496"/>
            <a:ext cx="2597526" cy="259752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7"/>
          <p:cNvSpPr txBox="1"/>
          <p:nvPr/>
        </p:nvSpPr>
        <p:spPr>
          <a:xfrm>
            <a:off x="6516215" y="3808814"/>
            <a:ext cx="2520278" cy="58477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СМУ</a:t>
            </a:r>
            <a:r>
              <a:rPr lang="x-none" sz="3200" b="1" i="0" u="none" strike="noStrike" kern="1200" cap="none" spc="0" baseline="0">
                <a:solidFill>
                  <a:srgbClr val="F79646"/>
                </a:solidFill>
                <a:uFillTx/>
                <a:latin typeface="Calibri" pitchFamily="34"/>
                <a:cs typeface="Arial" pitchFamily="34"/>
              </a:rPr>
              <a:t>Ђ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518" y="-31354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1"/>
          <p:cNvSpPr/>
          <p:nvPr/>
        </p:nvSpPr>
        <p:spPr>
          <a:xfrm>
            <a:off x="621197" y="771552"/>
            <a:ext cx="8087727" cy="615553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4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ПОСТУПАК  ПИСАЊА СЛОВА </a:t>
            </a:r>
            <a:r>
              <a:rPr lang="x-none" sz="3400" b="1" i="0" u="none" strike="noStrike" kern="1200" cap="none" spc="0" baseline="0">
                <a:solidFill>
                  <a:srgbClr val="F79646"/>
                </a:solidFill>
                <a:uFillTx/>
                <a:latin typeface="Arial" pitchFamily="34"/>
                <a:cs typeface="Arial" pitchFamily="34"/>
              </a:rPr>
              <a:t>Ћ</a:t>
            </a:r>
            <a:r>
              <a:rPr lang="x-none" sz="34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 И </a:t>
            </a:r>
            <a:r>
              <a:rPr lang="x-none" sz="3400" b="1" i="0" u="none" strike="noStrike" kern="1200" cap="none" spc="0" baseline="0">
                <a:solidFill>
                  <a:srgbClr val="F79646"/>
                </a:solidFill>
                <a:uFillTx/>
                <a:latin typeface="Arial" pitchFamily="34"/>
                <a:cs typeface="Arial" pitchFamily="34"/>
              </a:rPr>
              <a:t>Ђ</a:t>
            </a:r>
            <a:r>
              <a:rPr lang="x-none" sz="34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 </a:t>
            </a:r>
            <a:endParaRPr lang="x-none" sz="3400" b="1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1259631" y="1779660"/>
            <a:ext cx="2232251" cy="31700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00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Ћ</a:t>
            </a:r>
          </a:p>
        </p:txBody>
      </p:sp>
      <p:cxnSp>
        <p:nvCxnSpPr>
          <p:cNvPr id="5" name="Straight Arrow Connector 7"/>
          <p:cNvCxnSpPr/>
          <p:nvPr/>
        </p:nvCxnSpPr>
        <p:spPr>
          <a:xfrm>
            <a:off x="1619667" y="3003794"/>
            <a:ext cx="0" cy="1224135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  <a:tailEnd type="arrow"/>
          </a:ln>
        </p:spPr>
      </p:cxnSp>
      <p:cxnSp>
        <p:nvCxnSpPr>
          <p:cNvPr id="6" name="Straight Arrow Connector 9"/>
          <p:cNvCxnSpPr/>
          <p:nvPr/>
        </p:nvCxnSpPr>
        <p:spPr>
          <a:xfrm>
            <a:off x="1619667" y="2355722"/>
            <a:ext cx="75609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  <a:tailEnd type="arrow"/>
          </a:ln>
        </p:spPr>
      </p:cxnSp>
      <p:sp>
        <p:nvSpPr>
          <p:cNvPr id="7" name="Arc 6159"/>
          <p:cNvSpPr/>
          <p:nvPr/>
        </p:nvSpPr>
        <p:spPr>
          <a:xfrm>
            <a:off x="1739225" y="3147812"/>
            <a:ext cx="1273064" cy="1512170"/>
          </a:xfrm>
          <a:custGeom>
            <a:avLst>
              <a:gd name="f12" fmla="val 180"/>
              <a:gd name="f13" fmla="val 270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180"/>
              <a:gd name="f13" fmla="val 270"/>
              <a:gd name="f14" fmla="+- 0 0 -270"/>
              <a:gd name="f15" fmla="+- 0 0 -225"/>
              <a:gd name="f16" fmla="+- 0 0 -180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8" name="Straight Connector 6161"/>
          <p:cNvCxnSpPr/>
          <p:nvPr/>
        </p:nvCxnSpPr>
        <p:spPr>
          <a:xfrm>
            <a:off x="2964055" y="3795884"/>
            <a:ext cx="48234" cy="108018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9" name="Straight Connector 52"/>
          <p:cNvCxnSpPr/>
          <p:nvPr/>
        </p:nvCxnSpPr>
        <p:spPr>
          <a:xfrm flipH="1">
            <a:off x="3012289" y="3723875"/>
            <a:ext cx="43690" cy="173828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10" name="TextBox 6167"/>
          <p:cNvSpPr txBox="1"/>
          <p:nvPr/>
        </p:nvSpPr>
        <p:spPr>
          <a:xfrm>
            <a:off x="1331265" y="3460235"/>
            <a:ext cx="7200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1</a:t>
            </a:r>
          </a:p>
        </p:txBody>
      </p:sp>
      <p:sp>
        <p:nvSpPr>
          <p:cNvPr id="11" name="TextBox 58"/>
          <p:cNvSpPr txBox="1"/>
          <p:nvPr/>
        </p:nvSpPr>
        <p:spPr>
          <a:xfrm>
            <a:off x="1268016" y="2171059"/>
            <a:ext cx="7200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2</a:t>
            </a:r>
          </a:p>
        </p:txBody>
      </p:sp>
      <p:sp>
        <p:nvSpPr>
          <p:cNvPr id="12" name="TextBox 60"/>
          <p:cNvSpPr txBox="1"/>
          <p:nvPr/>
        </p:nvSpPr>
        <p:spPr>
          <a:xfrm>
            <a:off x="2699793" y="2931785"/>
            <a:ext cx="7200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3</a:t>
            </a:r>
          </a:p>
        </p:txBody>
      </p:sp>
      <p:sp>
        <p:nvSpPr>
          <p:cNvPr id="13" name="Oval 6169"/>
          <p:cNvSpPr/>
          <p:nvPr/>
        </p:nvSpPr>
        <p:spPr>
          <a:xfrm>
            <a:off x="1205252" y="2211714"/>
            <a:ext cx="324035" cy="32868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4" name="Oval 63"/>
          <p:cNvSpPr/>
          <p:nvPr/>
        </p:nvSpPr>
        <p:spPr>
          <a:xfrm>
            <a:off x="1249363" y="3467203"/>
            <a:ext cx="324035" cy="32868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5" name="Oval 64"/>
          <p:cNvSpPr/>
          <p:nvPr/>
        </p:nvSpPr>
        <p:spPr>
          <a:xfrm>
            <a:off x="2640019" y="2931785"/>
            <a:ext cx="324035" cy="32868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6" name="TextBox 6171"/>
          <p:cNvSpPr txBox="1"/>
          <p:nvPr/>
        </p:nvSpPr>
        <p:spPr>
          <a:xfrm>
            <a:off x="5469300" y="1675418"/>
            <a:ext cx="1440161" cy="317009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00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Ђ</a:t>
            </a:r>
          </a:p>
        </p:txBody>
      </p:sp>
      <p:cxnSp>
        <p:nvCxnSpPr>
          <p:cNvPr id="17" name="Straight Arrow Connector 66"/>
          <p:cNvCxnSpPr/>
          <p:nvPr/>
        </p:nvCxnSpPr>
        <p:spPr>
          <a:xfrm>
            <a:off x="5868143" y="2855131"/>
            <a:ext cx="0" cy="1224144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  <a:tailEnd type="arrow"/>
          </a:ln>
        </p:spPr>
      </p:cxnSp>
      <p:sp>
        <p:nvSpPr>
          <p:cNvPr id="18" name="Oval 69"/>
          <p:cNvSpPr/>
          <p:nvPr/>
        </p:nvSpPr>
        <p:spPr>
          <a:xfrm>
            <a:off x="5469300" y="3521208"/>
            <a:ext cx="326843" cy="328681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9" name="TextBox 71"/>
          <p:cNvSpPr txBox="1"/>
          <p:nvPr/>
        </p:nvSpPr>
        <p:spPr>
          <a:xfrm>
            <a:off x="5512259" y="3521208"/>
            <a:ext cx="139866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18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1</a:t>
            </a:r>
          </a:p>
        </p:txBody>
      </p:sp>
      <p:cxnSp>
        <p:nvCxnSpPr>
          <p:cNvPr id="20" name="Straight Arrow Connector 72"/>
          <p:cNvCxnSpPr/>
          <p:nvPr/>
        </p:nvCxnSpPr>
        <p:spPr>
          <a:xfrm>
            <a:off x="5868143" y="2340342"/>
            <a:ext cx="756081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  <a:tailEnd type="arrow"/>
          </a:ln>
        </p:spPr>
      </p:cxnSp>
      <p:sp>
        <p:nvSpPr>
          <p:cNvPr id="21" name="Oval 73"/>
          <p:cNvSpPr/>
          <p:nvPr/>
        </p:nvSpPr>
        <p:spPr>
          <a:xfrm>
            <a:off x="5512259" y="2171059"/>
            <a:ext cx="283875" cy="29732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2" name="TextBox 74"/>
          <p:cNvSpPr txBox="1"/>
          <p:nvPr/>
        </p:nvSpPr>
        <p:spPr>
          <a:xfrm>
            <a:off x="5580107" y="2171059"/>
            <a:ext cx="72009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Cyrl-BA" dirty="0">
                <a:solidFill>
                  <a:srgbClr val="FFFFFF"/>
                </a:solidFill>
                <a:latin typeface="Calibri" pitchFamily="34"/>
                <a:cs typeface="Arial" pitchFamily="34"/>
              </a:rPr>
              <a:t>2</a:t>
            </a: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23" name="Oval 131"/>
          <p:cNvSpPr/>
          <p:nvPr/>
        </p:nvSpPr>
        <p:spPr>
          <a:xfrm>
            <a:off x="7020269" y="2866168"/>
            <a:ext cx="283875" cy="29732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5402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24" name="TextBox 132"/>
          <p:cNvSpPr txBox="1"/>
          <p:nvPr/>
        </p:nvSpPr>
        <p:spPr>
          <a:xfrm>
            <a:off x="7035649" y="2855131"/>
            <a:ext cx="290111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sr-Cyrl-BA" dirty="0">
                <a:solidFill>
                  <a:srgbClr val="FFFFFF"/>
                </a:solidFill>
                <a:latin typeface="Calibri" pitchFamily="34"/>
                <a:cs typeface="Arial" pitchFamily="34"/>
              </a:rPr>
              <a:t>3</a:t>
            </a: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25" name="Arc 6181"/>
          <p:cNvSpPr/>
          <p:nvPr/>
        </p:nvSpPr>
        <p:spPr>
          <a:xfrm rot="5400013">
            <a:off x="5984710" y="2932527"/>
            <a:ext cx="1033217" cy="1463789"/>
          </a:xfrm>
          <a:custGeom>
            <a:avLst>
              <a:gd name="f12" fmla="val 92"/>
              <a:gd name="f13" fmla="val 248"/>
            </a:avLst>
            <a:gdLst>
              <a:gd name="f2" fmla="val 10800000"/>
              <a:gd name="f3" fmla="val 5400000"/>
              <a:gd name="f4" fmla="val 16200000"/>
              <a:gd name="f5" fmla="val 180"/>
              <a:gd name="f6" fmla="val w"/>
              <a:gd name="f7" fmla="val h"/>
              <a:gd name="f8" fmla="val ss"/>
              <a:gd name="f9" fmla="val 0"/>
              <a:gd name="f10" fmla="*/ 5419351 1 1725033"/>
              <a:gd name="f11" fmla="+- 0 0 1"/>
              <a:gd name="f12" fmla="val 92"/>
              <a:gd name="f13" fmla="val 248"/>
              <a:gd name="f14" fmla="+- 0 0 -182"/>
              <a:gd name="f15" fmla="+- 0 0 -350"/>
              <a:gd name="f16" fmla="+- 0 0 -518"/>
              <a:gd name="f17" fmla="abs f6"/>
              <a:gd name="f18" fmla="abs f7"/>
              <a:gd name="f19" fmla="abs f8"/>
              <a:gd name="f20" fmla="val f9"/>
              <a:gd name="f21" fmla="+- 0 0 f12"/>
              <a:gd name="f22" fmla="+- 0 0 f13"/>
              <a:gd name="f23" fmla="*/ f14 f2 1"/>
              <a:gd name="f24" fmla="*/ f15 f2 1"/>
              <a:gd name="f25" fmla="*/ f16 f2 1"/>
              <a:gd name="f26" fmla="?: f17 f6 1"/>
              <a:gd name="f27" fmla="?: f18 f7 1"/>
              <a:gd name="f28" fmla="?: f19 f8 1"/>
              <a:gd name="f29" fmla="*/ f21 f2 1"/>
              <a:gd name="f30" fmla="*/ f22 f2 1"/>
              <a:gd name="f31" fmla="*/ f23 1 f5"/>
              <a:gd name="f32" fmla="*/ f24 1 f5"/>
              <a:gd name="f33" fmla="*/ f25 1 f5"/>
              <a:gd name="f34" fmla="*/ f26 1 21600"/>
              <a:gd name="f35" fmla="*/ f27 1 21600"/>
              <a:gd name="f36" fmla="*/ 21600 f26 1"/>
              <a:gd name="f37" fmla="*/ 21600 f27 1"/>
              <a:gd name="f38" fmla="*/ f29 1 f5"/>
              <a:gd name="f39" fmla="*/ f30 1 f5"/>
              <a:gd name="f40" fmla="+- f31 0 f3"/>
              <a:gd name="f41" fmla="+- f32 0 f3"/>
              <a:gd name="f42" fmla="+- f33 0 f3"/>
              <a:gd name="f43" fmla="min f35 f34"/>
              <a:gd name="f44" fmla="*/ f36 1 f28"/>
              <a:gd name="f45" fmla="*/ f37 1 f28"/>
              <a:gd name="f46" fmla="+- f38 0 f3"/>
              <a:gd name="f47" fmla="+- f39 0 f3"/>
              <a:gd name="f48" fmla="val f44"/>
              <a:gd name="f49" fmla="val f45"/>
              <a:gd name="f50" fmla="+- 0 0 f46"/>
              <a:gd name="f51" fmla="+- 0 0 f47"/>
              <a:gd name="f52" fmla="+- f49 0 f20"/>
              <a:gd name="f53" fmla="+- f48 0 f20"/>
              <a:gd name="f54" fmla="val f50"/>
              <a:gd name="f55" fmla="val f51"/>
              <a:gd name="f56" fmla="*/ f52 1 2"/>
              <a:gd name="f57" fmla="*/ f53 1 2"/>
              <a:gd name="f58" fmla="+- f55 0 f54"/>
              <a:gd name="f59" fmla="+- f54 f3 0"/>
              <a:gd name="f60" fmla="+- f55 f3 0"/>
              <a:gd name="f61" fmla="+- 21600000 0 f54"/>
              <a:gd name="f62" fmla="+- f3 0 f54"/>
              <a:gd name="f63" fmla="+- 27000000 0 f54"/>
              <a:gd name="f64" fmla="+- f2 0 f54"/>
              <a:gd name="f65" fmla="+- 32400000 0 f54"/>
              <a:gd name="f66" fmla="+- f4 0 f54"/>
              <a:gd name="f67" fmla="+- 37800000 0 f54"/>
              <a:gd name="f68" fmla="+- f20 f56 0"/>
              <a:gd name="f69" fmla="+- f20 f57 0"/>
              <a:gd name="f70" fmla="+- f58 21600000 0"/>
              <a:gd name="f71" fmla="*/ f59 f10 1"/>
              <a:gd name="f72" fmla="*/ f60 f10 1"/>
              <a:gd name="f73" fmla="?: f62 f62 f63"/>
              <a:gd name="f74" fmla="?: f64 f64 f65"/>
              <a:gd name="f75" fmla="?: f66 f66 f67"/>
              <a:gd name="f76" fmla="*/ f57 f43 1"/>
              <a:gd name="f77" fmla="*/ f56 f43 1"/>
              <a:gd name="f78" fmla="?: f58 f58 f70"/>
              <a:gd name="f79" fmla="*/ f71 1 f2"/>
              <a:gd name="f80" fmla="*/ f72 1 f2"/>
              <a:gd name="f81" fmla="*/ f69 f43 1"/>
              <a:gd name="f82" fmla="*/ f68 f43 1"/>
              <a:gd name="f83" fmla="+- 0 0 f79"/>
              <a:gd name="f84" fmla="+- 0 0 f80"/>
              <a:gd name="f85" fmla="+- f78 0 f61"/>
              <a:gd name="f86" fmla="+- f78 0 f73"/>
              <a:gd name="f87" fmla="+- f78 0 f74"/>
              <a:gd name="f88" fmla="+- f78 0 f75"/>
              <a:gd name="f89" fmla="+- 0 0 f83"/>
              <a:gd name="f90" fmla="+- 0 0 f84"/>
              <a:gd name="f91" fmla="*/ f89 f2 1"/>
              <a:gd name="f92" fmla="*/ f90 f2 1"/>
              <a:gd name="f93" fmla="*/ f91 1 f10"/>
              <a:gd name="f94" fmla="*/ f92 1 f10"/>
              <a:gd name="f95" fmla="+- f93 0 f3"/>
              <a:gd name="f96" fmla="+- f94 0 f3"/>
              <a:gd name="f97" fmla="sin 1 f95"/>
              <a:gd name="f98" fmla="cos 1 f95"/>
              <a:gd name="f99" fmla="sin 1 f96"/>
              <a:gd name="f100" fmla="cos 1 f96"/>
              <a:gd name="f101" fmla="+- 0 0 f97"/>
              <a:gd name="f102" fmla="+- 0 0 f98"/>
              <a:gd name="f103" fmla="+- 0 0 f99"/>
              <a:gd name="f104" fmla="+- 0 0 f100"/>
              <a:gd name="f105" fmla="+- 0 0 f101"/>
              <a:gd name="f106" fmla="+- 0 0 f102"/>
              <a:gd name="f107" fmla="+- 0 0 f103"/>
              <a:gd name="f108" fmla="+- 0 0 f104"/>
              <a:gd name="f109" fmla="*/ f105 f57 1"/>
              <a:gd name="f110" fmla="*/ f106 f56 1"/>
              <a:gd name="f111" fmla="*/ f107 f57 1"/>
              <a:gd name="f112" fmla="*/ f108 f56 1"/>
              <a:gd name="f113" fmla="+- 0 0 f110"/>
              <a:gd name="f114" fmla="+- 0 0 f109"/>
              <a:gd name="f115" fmla="+- 0 0 f112"/>
              <a:gd name="f116" fmla="+- 0 0 f111"/>
              <a:gd name="f117" fmla="+- 0 0 f113"/>
              <a:gd name="f118" fmla="+- 0 0 f114"/>
              <a:gd name="f119" fmla="+- 0 0 f115"/>
              <a:gd name="f120" fmla="+- 0 0 f116"/>
              <a:gd name="f121" fmla="at2 f117 f118"/>
              <a:gd name="f122" fmla="at2 f119 f120"/>
              <a:gd name="f123" fmla="+- f121 f3 0"/>
              <a:gd name="f124" fmla="+- f122 f3 0"/>
              <a:gd name="f125" fmla="*/ f123 f10 1"/>
              <a:gd name="f126" fmla="*/ f124 f10 1"/>
              <a:gd name="f127" fmla="*/ f125 1 f2"/>
              <a:gd name="f128" fmla="*/ f126 1 f2"/>
              <a:gd name="f129" fmla="+- 0 0 f127"/>
              <a:gd name="f130" fmla="+- 0 0 f128"/>
              <a:gd name="f131" fmla="val f129"/>
              <a:gd name="f132" fmla="val f130"/>
              <a:gd name="f133" fmla="+- 0 0 f131"/>
              <a:gd name="f134" fmla="+- 0 0 f132"/>
              <a:gd name="f135" fmla="*/ f133 f2 1"/>
              <a:gd name="f136" fmla="*/ f134 f2 1"/>
              <a:gd name="f137" fmla="*/ f135 1 f10"/>
              <a:gd name="f138" fmla="*/ f136 1 f10"/>
              <a:gd name="f139" fmla="+- f137 0 f3"/>
              <a:gd name="f140" fmla="+- f138 0 f3"/>
              <a:gd name="f141" fmla="cos 1 f139"/>
              <a:gd name="f142" fmla="sin 1 f139"/>
              <a:gd name="f143" fmla="cos 1 f140"/>
              <a:gd name="f144" fmla="sin 1 f140"/>
              <a:gd name="f145" fmla="+- 0 0 f141"/>
              <a:gd name="f146" fmla="+- 0 0 f142"/>
              <a:gd name="f147" fmla="+- 0 0 f143"/>
              <a:gd name="f148" fmla="+- 0 0 f144"/>
              <a:gd name="f149" fmla="*/ f11 f145 1"/>
              <a:gd name="f150" fmla="*/ f11 f146 1"/>
              <a:gd name="f151" fmla="*/ f11 f147 1"/>
              <a:gd name="f152" fmla="*/ f11 f148 1"/>
              <a:gd name="f153" fmla="*/ f149 f57 1"/>
              <a:gd name="f154" fmla="*/ f150 f56 1"/>
              <a:gd name="f155" fmla="*/ f151 f57 1"/>
              <a:gd name="f156" fmla="*/ f152 f56 1"/>
              <a:gd name="f157" fmla="+- f69 f153 0"/>
              <a:gd name="f158" fmla="+- f68 f154 0"/>
              <a:gd name="f159" fmla="+- f69 f155 0"/>
              <a:gd name="f160" fmla="+- f68 f156 0"/>
              <a:gd name="f161" fmla="max f157 f159"/>
              <a:gd name="f162" fmla="max f158 f160"/>
              <a:gd name="f163" fmla="min f157 f159"/>
              <a:gd name="f164" fmla="min f158 f160"/>
              <a:gd name="f165" fmla="*/ f157 f43 1"/>
              <a:gd name="f166" fmla="*/ f158 f43 1"/>
              <a:gd name="f167" fmla="*/ f159 f43 1"/>
              <a:gd name="f168" fmla="*/ f160 f43 1"/>
              <a:gd name="f169" fmla="?: f85 f48 f161"/>
              <a:gd name="f170" fmla="?: f86 f49 f162"/>
              <a:gd name="f171" fmla="?: f87 f20 f163"/>
              <a:gd name="f172" fmla="?: f88 f20 f164"/>
              <a:gd name="f173" fmla="*/ f171 f43 1"/>
              <a:gd name="f174" fmla="*/ f172 f43 1"/>
              <a:gd name="f175" fmla="*/ f169 f43 1"/>
              <a:gd name="f176" fmla="*/ f170 f4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40">
                <a:pos x="f165" y="f166"/>
              </a:cxn>
              <a:cxn ang="f41">
                <a:pos x="f81" y="f82"/>
              </a:cxn>
              <a:cxn ang="f42">
                <a:pos x="f167" y="f168"/>
              </a:cxn>
            </a:cxnLst>
            <a:rect l="f173" t="f174" r="f175" b="f176"/>
            <a:pathLst>
              <a:path stroke="0">
                <a:moveTo>
                  <a:pt x="f165" y="f166"/>
                </a:moveTo>
                <a:arcTo wR="f76" hR="f77" stAng="f54" swAng="f78"/>
                <a:lnTo>
                  <a:pt x="f81" y="f82"/>
                </a:lnTo>
                <a:close/>
              </a:path>
              <a:path fill="none">
                <a:moveTo>
                  <a:pt x="f165" y="f166"/>
                </a:moveTo>
                <a:arcTo wR="f76" hR="f77" stAng="f54" swAng="f78"/>
              </a:path>
            </a:pathLst>
          </a:custGeom>
          <a:noFill/>
          <a:ln w="9528">
            <a:solidFill>
              <a:srgbClr val="FFFFFF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cxnSp>
        <p:nvCxnSpPr>
          <p:cNvPr id="26" name="Straight Arrow Connector 136"/>
          <p:cNvCxnSpPr/>
          <p:nvPr/>
        </p:nvCxnSpPr>
        <p:spPr>
          <a:xfrm flipH="1">
            <a:off x="6664732" y="4152162"/>
            <a:ext cx="40499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  <a:tailEnd type="arrow"/>
          </a:ln>
        </p:spPr>
      </p:cxnSp>
      <p:sp>
        <p:nvSpPr>
          <p:cNvPr id="27" name="TextBox 6191"/>
          <p:cNvSpPr txBox="1"/>
          <p:nvPr/>
        </p:nvSpPr>
        <p:spPr>
          <a:xfrm>
            <a:off x="1292790" y="1383752"/>
            <a:ext cx="6985156" cy="5232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ПИШЕМО ПО </a:t>
            </a:r>
            <a:r>
              <a:rPr lang="x-none" sz="2800" b="1" i="0" u="none" strike="noStrike" kern="1200" cap="none" spc="0" baseline="0" smtClean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ЈЕДАН </a:t>
            </a:r>
            <a:r>
              <a:rPr lang="x-none" sz="2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РЕД СВАКОГ СЛОВА.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96" y="-1399"/>
            <a:ext cx="9144000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1"/>
          <p:cNvSpPr txBox="1"/>
          <p:nvPr/>
        </p:nvSpPr>
        <p:spPr>
          <a:xfrm>
            <a:off x="1331640" y="627534"/>
            <a:ext cx="5256583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4" name="TextBox 2"/>
          <p:cNvSpPr txBox="1"/>
          <p:nvPr/>
        </p:nvSpPr>
        <p:spPr>
          <a:xfrm>
            <a:off x="1043604" y="658441"/>
            <a:ext cx="7632844" cy="7078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4000" b="1" i="0" u="none" strike="noStrike" kern="1200" cap="none" spc="0" baseline="0">
                <a:solidFill>
                  <a:srgbClr val="FFFFFF"/>
                </a:solidFill>
                <a:uFillTx/>
                <a:latin typeface="Calibri Light" pitchFamily="34"/>
                <a:cs typeface="Calibri Light" pitchFamily="34"/>
              </a:rPr>
              <a:t>ПИШЕМО РИЈЕЧИ И РЕЧЕНИЦЕ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14198" y="1525950"/>
            <a:ext cx="2016224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ЋУП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НОЋ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ВОЋЕ</a:t>
            </a:r>
          </a:p>
        </p:txBody>
      </p:sp>
      <p:sp>
        <p:nvSpPr>
          <p:cNvPr id="6" name="TextBox 8"/>
          <p:cNvSpPr txBox="1"/>
          <p:nvPr/>
        </p:nvSpPr>
        <p:spPr>
          <a:xfrm>
            <a:off x="5220071" y="1547832"/>
            <a:ext cx="2016224" cy="15696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ЂОН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СВАЂА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ЂАК</a:t>
            </a:r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7865" y="1359667"/>
            <a:ext cx="2139705" cy="213970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9"/>
          <p:cNvSpPr txBox="1"/>
          <p:nvPr/>
        </p:nvSpPr>
        <p:spPr>
          <a:xfrm>
            <a:off x="1343079" y="3494745"/>
            <a:ext cx="6228572" cy="123110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НАЂА ВОЛИ ДА ЈЕДЕ ПОВРЋЕ.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ЈА САМ ЂАК ПРВАК. </a:t>
            </a:r>
          </a:p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9" name="Rectangle 10"/>
          <p:cNvSpPr/>
          <p:nvPr/>
        </p:nvSpPr>
        <p:spPr>
          <a:xfrm>
            <a:off x="625669" y="1547832"/>
            <a:ext cx="1138016" cy="31700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0000" i="0" u="none" strike="noStrike" kern="120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FillTx/>
                <a:latin typeface="Calibri" pitchFamily="34"/>
                <a:cs typeface="Arial" pitchFamily="34"/>
              </a:rPr>
              <a:t>Ћ</a:t>
            </a:r>
            <a:endParaRPr lang="en-US" sz="20000" i="0" u="none" strike="noStrike" kern="120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4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pic>
        <p:nvPicPr>
          <p:cNvPr id="10" name="Picture 4" descr="C:\Users\Sinisa\AppData\Local\Microsoft\Windows\INetCache\IE\ARR1XH2E\800px-Bright_anime_eyes.svg[1]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flipH="1">
            <a:off x="614769" y="2323353"/>
            <a:ext cx="668444" cy="408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" descr="C:\Users\Sinisa\AppData\Local\Microsoft\Windows\INetCache\IE\C40H08Y2\nicubunu-Closed-mouth[1]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699616" y="2802864"/>
            <a:ext cx="426905" cy="4269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7" descr="C:\Users\Sinisa\AppData\Local\Microsoft\Windows\INetCache\IE\ARR1XH2E\pink_bow_by_v_phantomhive-d6lzml7[1]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170727" y="1820689"/>
            <a:ext cx="1023945" cy="102394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Rectangle 13"/>
          <p:cNvSpPr/>
          <p:nvPr/>
        </p:nvSpPr>
        <p:spPr>
          <a:xfrm>
            <a:off x="7185995" y="1999225"/>
            <a:ext cx="1469385" cy="270843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17000" b="1" i="0" u="none" strike="noStrike" kern="1200" cap="none" spc="0" baseline="0">
                <a:solidFill>
                  <a:srgbClr val="FF0000"/>
                </a:solidFill>
                <a:effectLst>
                  <a:outerShdw dist="38996" dir="5459597"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Ђ</a:t>
            </a:r>
            <a:endParaRPr lang="en-US" sz="17000" b="1" i="0" u="none" strike="noStrike" kern="1200" cap="none" spc="0" baseline="0" dirty="0">
              <a:solidFill>
                <a:srgbClr val="FF0000"/>
              </a:solidFill>
              <a:effectLst>
                <a:outerShdw dist="38996" dir="5459597">
                  <a:srgbClr val="000000"/>
                </a:outerShdw>
              </a:effectLst>
              <a:uFillTx/>
              <a:latin typeface="Calibri" pitchFamily="34"/>
              <a:cs typeface="Arial" pitchFamily="34"/>
            </a:endParaRPr>
          </a:p>
        </p:txBody>
      </p:sp>
      <p:pic>
        <p:nvPicPr>
          <p:cNvPr id="14" name="Picture 14" descr="C:\Users\Sinisa\AppData\Local\Microsoft\Windows\INetCache\IE\ARR1XH2E\Basic,_wide_anime_eyes.svg[1].pn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7092278" y="2425628"/>
            <a:ext cx="1147718" cy="649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5" descr="C:\Users\Sinisa\AppData\Local\Microsoft\Windows\INetCache\IE\DBQGVZIL\nose-307159_640[1]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>
          <a:xfrm>
            <a:off x="7539438" y="2961906"/>
            <a:ext cx="268742" cy="3419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7" descr="C:\Users\Sinisa\AppData\Local\Microsoft\Windows\INetCache\IE\C40H08Y2\tikigiki-smile-face-001[1].pn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>
          <a:xfrm>
            <a:off x="7331613" y="3254468"/>
            <a:ext cx="684391" cy="489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996" y="-1399"/>
            <a:ext cx="9144000" cy="5143499"/>
          </a:xfrm>
          <a:prstGeom prst="rect">
            <a:avLst/>
          </a:prstGeom>
          <a:noFill/>
          <a:ln w="9528">
            <a:solidFill>
              <a:srgbClr val="000000"/>
            </a:solidFill>
            <a:prstDash val="solid"/>
            <a:miter/>
          </a:ln>
        </p:spPr>
      </p:pic>
      <p:sp>
        <p:nvSpPr>
          <p:cNvPr id="3" name="TextBox 1"/>
          <p:cNvSpPr txBox="1"/>
          <p:nvPr/>
        </p:nvSpPr>
        <p:spPr>
          <a:xfrm>
            <a:off x="683568" y="483516"/>
            <a:ext cx="7992889" cy="1508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32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          ЗАДАТАК ЗА САМОСТАЛАН РАД</a:t>
            </a: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3200" b="1" i="0" u="none" strike="noStrike" kern="1200" cap="none" spc="0" baseline="0">
              <a:solidFill>
                <a:srgbClr val="FFFFFF"/>
              </a:solidFill>
              <a:uFillTx/>
              <a:latin typeface="Calibri" pitchFamily="34"/>
              <a:cs typeface="Arial" pitchFamily="34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 САСТАВИ РИЈЕЧИ И ЗАПИШИ ИХ НА ЛИНИЈАМА</a:t>
            </a:r>
          </a:p>
        </p:txBody>
      </p:sp>
      <p:sp>
        <p:nvSpPr>
          <p:cNvPr id="4" name="Rectangle 3"/>
          <p:cNvSpPr/>
          <p:nvPr/>
        </p:nvSpPr>
        <p:spPr>
          <a:xfrm>
            <a:off x="2522363" y="2332204"/>
            <a:ext cx="978151" cy="163121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96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Ћ</a:t>
            </a:r>
          </a:p>
        </p:txBody>
      </p:sp>
      <p:cxnSp>
        <p:nvCxnSpPr>
          <p:cNvPr id="5" name="Straight Connector 5"/>
          <p:cNvCxnSpPr/>
          <p:nvPr/>
        </p:nvCxnSpPr>
        <p:spPr>
          <a:xfrm>
            <a:off x="1911297" y="2737658"/>
            <a:ext cx="675348" cy="336746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6" name="Straight Connector 7"/>
          <p:cNvCxnSpPr/>
          <p:nvPr/>
        </p:nvCxnSpPr>
        <p:spPr>
          <a:xfrm>
            <a:off x="2070494" y="3257339"/>
            <a:ext cx="489277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7" name="Straight Connector 9"/>
          <p:cNvCxnSpPr/>
          <p:nvPr/>
        </p:nvCxnSpPr>
        <p:spPr>
          <a:xfrm flipV="1">
            <a:off x="1889433" y="3396063"/>
            <a:ext cx="675340" cy="360036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8" name="TextBox 22"/>
          <p:cNvSpPr txBox="1"/>
          <p:nvPr/>
        </p:nvSpPr>
        <p:spPr>
          <a:xfrm>
            <a:off x="1178551" y="2995729"/>
            <a:ext cx="839035" cy="5232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8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МО</a:t>
            </a:r>
          </a:p>
        </p:txBody>
      </p:sp>
      <p:sp>
        <p:nvSpPr>
          <p:cNvPr id="9" name="TextBox 23"/>
          <p:cNvSpPr txBox="1"/>
          <p:nvPr/>
        </p:nvSpPr>
        <p:spPr>
          <a:xfrm>
            <a:off x="979194" y="3475424"/>
            <a:ext cx="1440161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4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ЈЕЖИ</a:t>
            </a:r>
          </a:p>
        </p:txBody>
      </p:sp>
      <p:sp>
        <p:nvSpPr>
          <p:cNvPr id="10" name="TextBox 24"/>
          <p:cNvSpPr txBox="1"/>
          <p:nvPr/>
        </p:nvSpPr>
        <p:spPr>
          <a:xfrm>
            <a:off x="1083408" y="2484936"/>
            <a:ext cx="1231724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4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ЧЕКИ</a:t>
            </a:r>
          </a:p>
        </p:txBody>
      </p:sp>
      <p:cxnSp>
        <p:nvCxnSpPr>
          <p:cNvPr id="11" name="Straight Connector 27"/>
          <p:cNvCxnSpPr/>
          <p:nvPr/>
        </p:nvCxnSpPr>
        <p:spPr>
          <a:xfrm>
            <a:off x="1178551" y="4058948"/>
            <a:ext cx="214083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12" name="Straight Connector 29"/>
          <p:cNvCxnSpPr/>
          <p:nvPr/>
        </p:nvCxnSpPr>
        <p:spPr>
          <a:xfrm>
            <a:off x="1178551" y="4376729"/>
            <a:ext cx="214083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13" name="Straight Connector 30"/>
          <p:cNvCxnSpPr/>
          <p:nvPr/>
        </p:nvCxnSpPr>
        <p:spPr>
          <a:xfrm>
            <a:off x="1178551" y="4673672"/>
            <a:ext cx="214083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14" name="Rectangle 28"/>
          <p:cNvSpPr/>
          <p:nvPr/>
        </p:nvSpPr>
        <p:spPr>
          <a:xfrm>
            <a:off x="4788027" y="2362983"/>
            <a:ext cx="954103" cy="156965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9600" b="0" i="0" u="none" strike="noStrike" kern="1200" cap="none" spc="0" baseline="0">
                <a:solidFill>
                  <a:srgbClr val="FFFFFF"/>
                </a:solidFill>
                <a:uFillTx/>
                <a:latin typeface="Calibri" pitchFamily="34"/>
                <a:cs typeface="Arial" pitchFamily="34"/>
              </a:rPr>
              <a:t>Ђ</a:t>
            </a:r>
          </a:p>
        </p:txBody>
      </p:sp>
      <p:cxnSp>
        <p:nvCxnSpPr>
          <p:cNvPr id="15" name="Straight Connector 6144"/>
          <p:cNvCxnSpPr/>
          <p:nvPr/>
        </p:nvCxnSpPr>
        <p:spPr>
          <a:xfrm flipV="1">
            <a:off x="5697845" y="2715768"/>
            <a:ext cx="702077" cy="358636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16" name="Straight Connector 34"/>
          <p:cNvCxnSpPr/>
          <p:nvPr/>
        </p:nvCxnSpPr>
        <p:spPr>
          <a:xfrm>
            <a:off x="5742130" y="3226807"/>
            <a:ext cx="657792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17" name="Straight Connector 37"/>
          <p:cNvCxnSpPr/>
          <p:nvPr/>
        </p:nvCxnSpPr>
        <p:spPr>
          <a:xfrm>
            <a:off x="5742130" y="3363839"/>
            <a:ext cx="702076" cy="288027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sp>
        <p:nvSpPr>
          <p:cNvPr id="18" name="TextBox 6151"/>
          <p:cNvSpPr txBox="1"/>
          <p:nvPr/>
        </p:nvSpPr>
        <p:spPr>
          <a:xfrm>
            <a:off x="6434568" y="2458080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4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ОРЂЕ</a:t>
            </a:r>
          </a:p>
        </p:txBody>
      </p:sp>
      <p:sp>
        <p:nvSpPr>
          <p:cNvPr id="19" name="TextBox 6152"/>
          <p:cNvSpPr txBox="1"/>
          <p:nvPr/>
        </p:nvSpPr>
        <p:spPr>
          <a:xfrm>
            <a:off x="6447370" y="2979444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4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ОН</a:t>
            </a:r>
          </a:p>
        </p:txBody>
      </p:sp>
      <p:sp>
        <p:nvSpPr>
          <p:cNvPr id="20" name="TextBox 6153"/>
          <p:cNvSpPr txBox="1"/>
          <p:nvPr/>
        </p:nvSpPr>
        <p:spPr>
          <a:xfrm>
            <a:off x="6588224" y="3579857"/>
            <a:ext cx="1008107" cy="3693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x-none" sz="1800" b="0" i="0" u="none" strike="noStrike" kern="1200" cap="none" spc="0" baseline="0">
              <a:solidFill>
                <a:srgbClr val="000000"/>
              </a:solidFill>
              <a:uFillTx/>
              <a:latin typeface="Calibri" pitchFamily="34"/>
              <a:cs typeface="Arial" pitchFamily="34"/>
            </a:endParaRPr>
          </a:p>
        </p:txBody>
      </p:sp>
      <p:sp>
        <p:nvSpPr>
          <p:cNvPr id="21" name="TextBox 44"/>
          <p:cNvSpPr txBox="1"/>
          <p:nvPr/>
        </p:nvSpPr>
        <p:spPr>
          <a:xfrm>
            <a:off x="6492514" y="3470980"/>
            <a:ext cx="1296143" cy="46166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x-none" sz="2400" b="1" i="0" u="none" strike="noStrike" kern="1200" cap="none" spc="0" baseline="0">
                <a:solidFill>
                  <a:srgbClr val="FFFFFF"/>
                </a:solidFill>
                <a:effectLst>
                  <a:outerShdw>
                    <a:srgbClr val="000000"/>
                  </a:outerShdw>
                </a:effectLst>
                <a:uFillTx/>
                <a:latin typeface="Calibri" pitchFamily="34"/>
                <a:cs typeface="Arial" pitchFamily="34"/>
              </a:rPr>
              <a:t>УРЂИНА</a:t>
            </a:r>
          </a:p>
        </p:txBody>
      </p:sp>
      <p:cxnSp>
        <p:nvCxnSpPr>
          <p:cNvPr id="22" name="Straight Connector 45"/>
          <p:cNvCxnSpPr/>
          <p:nvPr/>
        </p:nvCxnSpPr>
        <p:spPr>
          <a:xfrm>
            <a:off x="5022753" y="4058948"/>
            <a:ext cx="214083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23" name="Straight Connector 46"/>
          <p:cNvCxnSpPr/>
          <p:nvPr/>
        </p:nvCxnSpPr>
        <p:spPr>
          <a:xfrm>
            <a:off x="5022753" y="4371947"/>
            <a:ext cx="2140830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  <p:cxnSp>
        <p:nvCxnSpPr>
          <p:cNvPr id="24" name="Straight Connector 47"/>
          <p:cNvCxnSpPr/>
          <p:nvPr/>
        </p:nvCxnSpPr>
        <p:spPr>
          <a:xfrm>
            <a:off x="5030791" y="4659983"/>
            <a:ext cx="2140829" cy="0"/>
          </a:xfrm>
          <a:prstGeom prst="straightConnector1">
            <a:avLst/>
          </a:prstGeom>
          <a:noFill/>
          <a:ln w="9528">
            <a:solidFill>
              <a:srgbClr val="FFFFFF"/>
            </a:solidFill>
            <a:prstDash val="solid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95</Words>
  <Application>Microsoft Office PowerPoint</Application>
  <PresentationFormat>On-screen Show (16:9)</PresentationFormat>
  <Paragraphs>45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Chalkboard PowerPoint Presentation</dc:title>
  <dc:creator>Windows User</dc:creator>
  <cp:lastModifiedBy>Dragan</cp:lastModifiedBy>
  <cp:revision>69</cp:revision>
  <dcterms:created xsi:type="dcterms:W3CDTF">2011-05-07T15:33:03Z</dcterms:created>
  <dcterms:modified xsi:type="dcterms:W3CDTF">2020-05-26T19:41:51Z</dcterms:modified>
</cp:coreProperties>
</file>