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11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31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45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99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457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3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59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0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0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8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0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9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8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5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56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692" y="321971"/>
            <a:ext cx="11486325" cy="721217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   Стварање српског </a:t>
            </a:r>
            <a:r>
              <a:rPr lang="sr-Cyrl-RS" sz="4000" smtClean="0"/>
              <a:t>књижеВног</a:t>
            </a:r>
            <a:r>
              <a:rPr lang="sr-Cyrl-RS" sz="4000" dirty="0" smtClean="0"/>
              <a:t> </a:t>
            </a:r>
            <a:r>
              <a:rPr lang="sr-Cyrl-RS" sz="4000" dirty="0" smtClean="0"/>
              <a:t>језика</a:t>
            </a:r>
            <a:endParaRPr lang="sr-Cyrl-R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1532587"/>
            <a:ext cx="11009805" cy="503563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 VIII </a:t>
            </a:r>
            <a:r>
              <a:rPr lang="sr-Cyrl-RS" sz="2800" dirty="0" smtClean="0">
                <a:solidFill>
                  <a:schemeClr val="tx1"/>
                </a:solidFill>
              </a:rPr>
              <a:t>разред, 26. </a:t>
            </a:r>
            <a:r>
              <a:rPr lang="en-US" sz="2800" dirty="0" smtClean="0">
                <a:solidFill>
                  <a:schemeClr val="tx1"/>
                </a:solidFill>
              </a:rPr>
              <a:t>III 2020.</a:t>
            </a:r>
            <a:r>
              <a:rPr lang="sr-Cyrl-RS" sz="2800" dirty="0" smtClean="0">
                <a:solidFill>
                  <a:schemeClr val="tx1"/>
                </a:solidFill>
              </a:rPr>
              <a:t> наставник Жељко </a:t>
            </a:r>
            <a:r>
              <a:rPr lang="sr-Cyrl-RS" sz="2800" dirty="0" err="1" smtClean="0">
                <a:solidFill>
                  <a:schemeClr val="tx1"/>
                </a:solidFill>
              </a:rPr>
              <a:t>Агостини</a:t>
            </a:r>
            <a:endParaRPr lang="sr-Cyrl-RS" sz="2800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 - </a:t>
            </a:r>
            <a:r>
              <a:rPr lang="sr-Cyrl-RS" sz="3600" dirty="0" smtClean="0">
                <a:solidFill>
                  <a:schemeClr val="tx1"/>
                </a:solidFill>
              </a:rPr>
              <a:t>Вукова реформа српског језика, правописа и ћирилице</a:t>
            </a:r>
          </a:p>
          <a:p>
            <a:endParaRPr lang="sr-Cyrl-RS" sz="3600" dirty="0" smtClean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</a:pPr>
            <a:r>
              <a:rPr lang="sr-Cyrl-RS" sz="3600" dirty="0" smtClean="0">
                <a:solidFill>
                  <a:schemeClr val="tx1"/>
                </a:solidFill>
              </a:rPr>
              <a:t>Најзначајније године у Вуковој реформи српског језика и правописа </a:t>
            </a:r>
            <a:endParaRPr lang="sr-Latn-RS" sz="3600" dirty="0" smtClean="0">
              <a:solidFill>
                <a:schemeClr val="tx1"/>
              </a:solidFill>
            </a:endParaRPr>
          </a:p>
          <a:p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0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31066"/>
            <a:ext cx="1241877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  УЗРОЧНЕ РЕЧЕНИЦЕ, ПРИМЈЕРИ, ЗНАЧЕЊЕ, ДЕФИНИЦИЈА</a:t>
            </a:r>
          </a:p>
          <a:p>
            <a:endParaRPr lang="sr-Cyrl-RS" sz="2800" dirty="0"/>
          </a:p>
          <a:p>
            <a:endParaRPr lang="sr-Cyrl-RS" sz="2400" dirty="0" smtClean="0"/>
          </a:p>
          <a:p>
            <a:r>
              <a:rPr lang="sr-Cyrl-RS" sz="2400" dirty="0" smtClean="0"/>
              <a:t>  СЈЕДИЛИ СМО ОКО ШПОРЕТА(1)/ ЗАТО ШТО ЈЕ БИО ВЕЛИКИ МРАЗ.(2)</a:t>
            </a:r>
          </a:p>
          <a:p>
            <a:endParaRPr lang="sr-Cyrl-RS" sz="2400" dirty="0"/>
          </a:p>
          <a:p>
            <a:r>
              <a:rPr lang="sr-Cyrl-RS" sz="2400" dirty="0" smtClean="0"/>
              <a:t>  БУДУЋИ ДА ЈЕ БИЛА ПОЛЕДИЦА, МОРАЛИ СМО ВОЗИТИ ПАЖЉИВО.</a:t>
            </a:r>
          </a:p>
          <a:p>
            <a:endParaRPr lang="sr-Cyrl-RS" sz="2400" dirty="0"/>
          </a:p>
          <a:p>
            <a:r>
              <a:rPr lang="sr-Cyrl-RS" sz="2400" dirty="0" smtClean="0"/>
              <a:t>  НИЈЕ ОТПУТОВАО КОД БАКЕ У НОВИ ГРАД, ЈЕР ЈЕ ИМАО ЛОШЕ ОЦЈЕНЕ, </a:t>
            </a:r>
          </a:p>
          <a:p>
            <a:r>
              <a:rPr lang="sr-Cyrl-RS" sz="2400" dirty="0" smtClean="0"/>
              <a:t>  И БИО ЈЕ МНОГО ЉУТ.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  У наведеним реченицама, зависне реченице(… јер је био велики мраз, </a:t>
            </a:r>
          </a:p>
          <a:p>
            <a:r>
              <a:rPr lang="sr-Cyrl-RS" sz="2400" dirty="0" smtClean="0"/>
              <a:t>…будући да је била поледица и …јер је имао лоше </a:t>
            </a:r>
            <a:r>
              <a:rPr lang="sr-Cyrl-RS" sz="2400" dirty="0" err="1" smtClean="0"/>
              <a:t>оцјене</a:t>
            </a:r>
            <a:r>
              <a:rPr lang="sr-Cyrl-RS" sz="2400" dirty="0" smtClean="0"/>
              <a:t> ) имају </a:t>
            </a:r>
            <a:r>
              <a:rPr lang="sr-Cyrl-RS" sz="2400" dirty="0" err="1" smtClean="0"/>
              <a:t>узроч</a:t>
            </a:r>
            <a:r>
              <a:rPr lang="sr-Cyrl-RS" sz="2400" dirty="0" smtClean="0"/>
              <a:t>-</a:t>
            </a:r>
          </a:p>
          <a:p>
            <a:r>
              <a:rPr lang="sr-Cyrl-RS" sz="2400" dirty="0"/>
              <a:t>н</a:t>
            </a:r>
            <a:r>
              <a:rPr lang="sr-Cyrl-RS" sz="2400" dirty="0" smtClean="0"/>
              <a:t>о значење, односно, врше функцију прилошке одредбе за узрок радњи из</a:t>
            </a:r>
          </a:p>
          <a:p>
            <a:r>
              <a:rPr lang="sr-Cyrl-RS" sz="2400" dirty="0"/>
              <a:t>г</a:t>
            </a:r>
            <a:r>
              <a:rPr lang="sr-Cyrl-RS" sz="2400" dirty="0" smtClean="0"/>
              <a:t>лавне реченице.</a:t>
            </a:r>
          </a:p>
          <a:p>
            <a:endParaRPr lang="sr-Cyrl-RS" sz="2800" dirty="0" smtClean="0"/>
          </a:p>
          <a:p>
            <a:endParaRPr lang="sr-Cyrl-RS" sz="2800" dirty="0" smtClean="0"/>
          </a:p>
        </p:txBody>
      </p:sp>
    </p:spTree>
    <p:extLst>
      <p:ext uri="{BB962C8B-B14F-4D97-AF65-F5344CB8AC3E}">
        <p14:creationId xmlns:p14="http://schemas.microsoft.com/office/powerpoint/2010/main" val="332222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792" y="682580"/>
            <a:ext cx="1174712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ЗАВИСНЕ РЕЧЕНИЦЕ КОЈИМА СЕ ОБИЉЕЖАВАЈУ УЗРОЦИ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ВРШЕЊА РАДЊЕ, СТАЊА ИЛИ ЗБИВАЊА ГЛАВНЕ РЕЧЕНИЦЕ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НАЗИВАЈУ СЕ УЗРОЧНЕ РЕЧЕНИЦЕ.</a:t>
            </a:r>
          </a:p>
          <a:p>
            <a:endParaRPr lang="sr-Cyrl-RS" sz="2800" dirty="0">
              <a:solidFill>
                <a:srgbClr val="FF0000"/>
              </a:solidFill>
            </a:endParaRPr>
          </a:p>
          <a:p>
            <a:r>
              <a:rPr lang="sr-Cyrl-RS" sz="2800" dirty="0" smtClean="0"/>
              <a:t>Везници узрочних реченица су: јер, зато што, будући да, што</a:t>
            </a:r>
          </a:p>
          <a:p>
            <a:r>
              <a:rPr lang="sr-Cyrl-RS" sz="2800" dirty="0" smtClean="0"/>
              <a:t> како.</a:t>
            </a:r>
          </a:p>
          <a:p>
            <a:endParaRPr lang="sr-Cyrl-RS" sz="2800" dirty="0"/>
          </a:p>
          <a:p>
            <a:endParaRPr lang="sr-Cyrl-RS" sz="2800" dirty="0" smtClean="0"/>
          </a:p>
          <a:p>
            <a:r>
              <a:rPr lang="sr-Cyrl-RS" sz="2800" dirty="0" smtClean="0"/>
              <a:t>У обичном реду реченица( када је главна реченица испред</a:t>
            </a:r>
          </a:p>
          <a:p>
            <a:r>
              <a:rPr lang="sr-Cyrl-RS" sz="2800" dirty="0"/>
              <a:t>з</a:t>
            </a:r>
            <a:r>
              <a:rPr lang="sr-Cyrl-RS" sz="2800" dirty="0" smtClean="0"/>
              <a:t>ависне реченице ) узрочне реченице се по правилу не </a:t>
            </a:r>
            <a:r>
              <a:rPr lang="sr-Cyrl-RS" sz="2800" dirty="0" err="1" smtClean="0"/>
              <a:t>одва</a:t>
            </a:r>
            <a:r>
              <a:rPr lang="sr-Cyrl-RS" sz="2800" dirty="0" smtClean="0"/>
              <a:t>-</a:t>
            </a:r>
          </a:p>
          <a:p>
            <a:r>
              <a:rPr lang="sr-Cyrl-RS" sz="2800" dirty="0" err="1"/>
              <a:t>ј</a:t>
            </a:r>
            <a:r>
              <a:rPr lang="sr-Cyrl-RS" sz="2800" dirty="0" err="1" smtClean="0"/>
              <a:t>ају</a:t>
            </a:r>
            <a:r>
              <a:rPr lang="sr-Cyrl-RS" sz="2800" dirty="0" smtClean="0"/>
              <a:t> запетама. Запетом се </a:t>
            </a:r>
            <a:r>
              <a:rPr lang="sr-Cyrl-RS" sz="2800" dirty="0" err="1" smtClean="0"/>
              <a:t>увијек</a:t>
            </a:r>
            <a:r>
              <a:rPr lang="sr-Cyrl-RS" sz="2800" dirty="0" smtClean="0"/>
              <a:t> одвајају када су уметнуте или</a:t>
            </a:r>
          </a:p>
          <a:p>
            <a:r>
              <a:rPr lang="sr-Cyrl-RS" sz="2800" dirty="0"/>
              <a:t>у</a:t>
            </a:r>
            <a:r>
              <a:rPr lang="sr-Cyrl-RS" sz="2800" dirty="0" smtClean="0"/>
              <a:t> инверзији( када се нађу испред главне/управне реченице </a:t>
            </a:r>
          </a:p>
          <a:p>
            <a:r>
              <a:rPr lang="sr-Cyrl-RS" sz="2800" dirty="0"/>
              <a:t>к</a:t>
            </a:r>
            <a:r>
              <a:rPr lang="sr-Cyrl-RS" sz="2800" dirty="0" smtClean="0"/>
              <a:t>ао што смо могли </a:t>
            </a:r>
            <a:r>
              <a:rPr lang="sr-Cyrl-RS" sz="2800" dirty="0" err="1" smtClean="0"/>
              <a:t>видјети</a:t>
            </a:r>
            <a:r>
              <a:rPr lang="sr-Cyrl-RS" sz="2800" dirty="0" smtClean="0"/>
              <a:t> у претходним </a:t>
            </a:r>
            <a:r>
              <a:rPr lang="sr-Cyrl-RS" sz="2800" dirty="0" err="1" smtClean="0"/>
              <a:t>примјерима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153989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5" y="746975"/>
            <a:ext cx="1133355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НИСМО ОТИШЛИ НА УТАКМИЦУ ЈЕР ЈЕ ПАДАЛА КИША.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КАКО МУЈЕ НА СТОЛИЦИ БИЛО НЕУДОБНО, ПРЕМЈЕСТИО СЕ НА КАУЧ.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ДОБИЛА САМ ПЕТИЦУ, БУДУЋИ ДА САМ ОДЛИЧНА УЧЕНИЦА, И ДОБИЋУ</a:t>
            </a:r>
          </a:p>
          <a:p>
            <a:r>
              <a:rPr lang="sr-Cyrl-RS" sz="2400" dirty="0" smtClean="0"/>
              <a:t> НАГРАДУ ОД РОДИТЕЉА.</a:t>
            </a:r>
          </a:p>
          <a:p>
            <a:endParaRPr lang="sr-Cyrl-RS" sz="2400" dirty="0"/>
          </a:p>
          <a:p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1716276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18" y="785611"/>
            <a:ext cx="1151371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/>
              <a:t>  ЗАДАЋА</a:t>
            </a:r>
          </a:p>
          <a:p>
            <a:endParaRPr lang="sr-Cyrl-RS" sz="3600" dirty="0"/>
          </a:p>
          <a:p>
            <a:pPr marL="457200" indent="-457200">
              <a:buAutoNum type="arabicPeriod"/>
            </a:pPr>
            <a:r>
              <a:rPr lang="sr-Cyrl-RS" sz="2400" dirty="0" smtClean="0"/>
              <a:t>На овој презентацији имате десет реченица. У </a:t>
            </a:r>
            <a:r>
              <a:rPr lang="sr-Cyrl-RS" sz="2400" dirty="0" err="1" smtClean="0"/>
              <a:t>двјема</a:t>
            </a:r>
            <a:r>
              <a:rPr lang="sr-Cyrl-RS" sz="2400" dirty="0" smtClean="0"/>
              <a:t> реченицама</a:t>
            </a:r>
          </a:p>
          <a:p>
            <a:r>
              <a:rPr lang="sr-Cyrl-RS" sz="2400" dirty="0"/>
              <a:t>ј</a:t>
            </a:r>
            <a:r>
              <a:rPr lang="sr-Cyrl-RS" sz="2400" dirty="0" smtClean="0"/>
              <a:t>е одређен број реченица, а косом цртом је приказана граница из-</a:t>
            </a:r>
          </a:p>
          <a:p>
            <a:r>
              <a:rPr lang="sr-Cyrl-RS" sz="2400" dirty="0"/>
              <a:t>м</a:t>
            </a:r>
            <a:r>
              <a:rPr lang="sr-Cyrl-RS" sz="2400" dirty="0" smtClean="0"/>
              <a:t>еђу реченица. Ваш први задатак је да у осталих осам реченица</a:t>
            </a:r>
          </a:p>
          <a:p>
            <a:r>
              <a:rPr lang="sr-Cyrl-RS" sz="2400" dirty="0"/>
              <a:t>о</a:t>
            </a:r>
            <a:r>
              <a:rPr lang="sr-Cyrl-RS" sz="2400" dirty="0" smtClean="0"/>
              <a:t>значите усправном цртом границу између </a:t>
            </a:r>
            <a:r>
              <a:rPr lang="sr-Cyrl-RS" sz="2400" dirty="0" err="1" smtClean="0"/>
              <a:t>двије</a:t>
            </a:r>
            <a:r>
              <a:rPr lang="sr-Cyrl-RS" sz="2400" dirty="0" smtClean="0"/>
              <a:t> или три реченице,</a:t>
            </a:r>
          </a:p>
          <a:p>
            <a:r>
              <a:rPr lang="sr-Cyrl-RS" sz="2400" dirty="0"/>
              <a:t>н</a:t>
            </a:r>
            <a:r>
              <a:rPr lang="sr-Cyrl-RS" sz="2400" dirty="0" smtClean="0"/>
              <a:t>апишете која реченица је главна, а која зависна и када препознате </a:t>
            </a:r>
          </a:p>
          <a:p>
            <a:r>
              <a:rPr lang="sr-Cyrl-RS" sz="2400" dirty="0" err="1"/>
              <a:t>д</a:t>
            </a:r>
            <a:r>
              <a:rPr lang="sr-Cyrl-RS" sz="2400" dirty="0" err="1" smtClean="0"/>
              <a:t>вије</a:t>
            </a:r>
            <a:r>
              <a:rPr lang="sr-Cyrl-RS" sz="2400" dirty="0" smtClean="0"/>
              <a:t> независне реченице, да одредите у каквом су значењском односу</a:t>
            </a:r>
          </a:p>
          <a:p>
            <a:r>
              <a:rPr lang="sr-Cyrl-RS" sz="2400" dirty="0"/>
              <a:t>т</a:t>
            </a:r>
            <a:r>
              <a:rPr lang="sr-Cyrl-RS" sz="2400" dirty="0" smtClean="0"/>
              <a:t>е </a:t>
            </a:r>
            <a:r>
              <a:rPr lang="sr-Cyrl-RS" sz="2400" dirty="0" err="1" smtClean="0"/>
              <a:t>двије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независносложене</a:t>
            </a:r>
            <a:r>
              <a:rPr lang="sr-Cyrl-RS" sz="2400" dirty="0" smtClean="0"/>
              <a:t> реченице.</a:t>
            </a:r>
          </a:p>
          <a:p>
            <a:endParaRPr lang="sr-Cyrl-RS" sz="2400" dirty="0"/>
          </a:p>
          <a:p>
            <a:r>
              <a:rPr lang="sr-Cyrl-RS" sz="2400" dirty="0" smtClean="0"/>
              <a:t>2. Напиши три узрочне реченице од којих ће прва бити у обичном реду</a:t>
            </a:r>
          </a:p>
          <a:p>
            <a:r>
              <a:rPr lang="sr-Cyrl-RS" sz="2400" dirty="0"/>
              <a:t>р</a:t>
            </a:r>
            <a:r>
              <a:rPr lang="sr-Cyrl-RS" sz="2400" dirty="0" smtClean="0"/>
              <a:t>еченица( главна испред зависне ), друга нека буде у инверзији, а тре-</a:t>
            </a:r>
          </a:p>
          <a:p>
            <a:r>
              <a:rPr lang="sr-Cyrl-RS" sz="2400" dirty="0" err="1"/>
              <a:t>ћ</a:t>
            </a:r>
            <a:r>
              <a:rPr lang="sr-Cyrl-RS" sz="2400" dirty="0" err="1" smtClean="0"/>
              <a:t>а</a:t>
            </a:r>
            <a:r>
              <a:rPr lang="sr-Cyrl-RS" sz="2400" dirty="0" smtClean="0"/>
              <a:t>  узрочна реченица нека буде уметнута.</a:t>
            </a:r>
          </a:p>
          <a:p>
            <a:endParaRPr lang="sr-Cyrl-RS" sz="2400" dirty="0" smtClean="0"/>
          </a:p>
          <a:p>
            <a:endParaRPr lang="sr-Cyrl-RS" sz="3600" dirty="0"/>
          </a:p>
          <a:p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40725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68" y="354503"/>
            <a:ext cx="5171711" cy="3019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354503"/>
            <a:ext cx="5022761" cy="30197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4026273"/>
            <a:ext cx="5151550" cy="2722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214" y="3503053"/>
            <a:ext cx="2949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Г</a:t>
            </a:r>
            <a:r>
              <a:rPr lang="sr-Cyrl-RS" sz="2800" dirty="0" smtClean="0"/>
              <a:t>лагољица</a:t>
            </a:r>
            <a:endParaRPr lang="sr-Cyrl-R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02311" y="3503053"/>
            <a:ext cx="6362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Стара азбука и </a:t>
            </a:r>
            <a:r>
              <a:rPr lang="sr-Cyrl-RS" sz="2800" dirty="0" err="1" smtClean="0"/>
              <a:t>Мркаљева</a:t>
            </a:r>
            <a:r>
              <a:rPr lang="sr-Cyrl-RS" sz="2800" dirty="0" smtClean="0"/>
              <a:t> реформисана ћирилица</a:t>
            </a:r>
            <a:endParaRPr lang="sr-Cyrl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02311" y="5525036"/>
            <a:ext cx="6362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Вукова савремена ћирилица 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383032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5" y="270455"/>
            <a:ext cx="3232597" cy="3721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963" y="270455"/>
            <a:ext cx="811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- Срби у </a:t>
            </a:r>
            <a:r>
              <a:rPr lang="en-US" sz="2400" dirty="0" smtClean="0"/>
              <a:t>XIX </a:t>
            </a:r>
            <a:r>
              <a:rPr lang="sr-Cyrl-RS" sz="2400" dirty="0" err="1" smtClean="0"/>
              <a:t>вијек</a:t>
            </a:r>
            <a:r>
              <a:rPr lang="sr-Cyrl-RS" sz="2400" dirty="0" smtClean="0"/>
              <a:t> улазе са </a:t>
            </a:r>
            <a:r>
              <a:rPr lang="sr-Cyrl-RS" sz="2400" dirty="0" err="1" smtClean="0"/>
              <a:t>неријешеним</a:t>
            </a:r>
            <a:r>
              <a:rPr lang="sr-Cyrl-RS" sz="2400" dirty="0" smtClean="0"/>
              <a:t> питањем књижевног језика.</a:t>
            </a:r>
            <a:endParaRPr lang="sr-Cyrl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18963" y="1429553"/>
            <a:ext cx="7959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- Вукова дуготрајна борба да се створи српски књижевни језик на темељу народног говора</a:t>
            </a:r>
            <a:endParaRPr lang="sr-Cyrl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47752" y="4262907"/>
            <a:ext cx="7744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- Вук, сакупљач народних умотворина( </a:t>
            </a:r>
            <a:r>
              <a:rPr lang="sr-Cyrl-RS" sz="2400" dirty="0" err="1" smtClean="0"/>
              <a:t>пјесама</a:t>
            </a:r>
            <a:r>
              <a:rPr lang="sr-Cyrl-RS" sz="2400" dirty="0" smtClean="0"/>
              <a:t>,</a:t>
            </a:r>
          </a:p>
          <a:p>
            <a:r>
              <a:rPr lang="sr-Cyrl-RS" sz="2400" dirty="0" err="1"/>
              <a:t>п</a:t>
            </a:r>
            <a:r>
              <a:rPr lang="sr-Cyrl-RS" sz="2400" dirty="0" err="1" smtClean="0"/>
              <a:t>риповијетки</a:t>
            </a:r>
            <a:r>
              <a:rPr lang="sr-Cyrl-RS" sz="2400" dirty="0" smtClean="0"/>
              <a:t>, пословица, здравица и изрека</a:t>
            </a:r>
            <a:endParaRPr lang="sr-Cyrl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4545" y="4262907"/>
            <a:ext cx="3233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Вук Стефановић Караџић</a:t>
            </a:r>
          </a:p>
          <a:p>
            <a:r>
              <a:rPr lang="sr-Cyrl-RS" dirty="0" smtClean="0"/>
              <a:t>Тршић,1787- Беч, 1864. г.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74167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270456"/>
            <a:ext cx="111531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Најзначајније године у Вуковој реформи српског језика, правописа и ћирилице</a:t>
            </a:r>
          </a:p>
          <a:p>
            <a:endParaRPr lang="sr-Cyrl-RS" sz="3200" dirty="0"/>
          </a:p>
          <a:p>
            <a:pPr marL="342900" indent="-342900">
              <a:buFontTx/>
              <a:buChar char="-"/>
            </a:pPr>
            <a:endParaRPr lang="sr-Cyrl-RS" sz="24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sr-Cyrl-RS" sz="2400" dirty="0" smtClean="0">
                <a:solidFill>
                  <a:srgbClr val="FF0000"/>
                </a:solidFill>
              </a:rPr>
              <a:t>1813.</a:t>
            </a:r>
            <a:r>
              <a:rPr lang="sr-Cyrl-RS" sz="2400" dirty="0" smtClean="0"/>
              <a:t> година/ Вук у Бечу упознаје </a:t>
            </a:r>
            <a:r>
              <a:rPr lang="sr-Cyrl-RS" sz="2400" dirty="0" err="1" smtClean="0"/>
              <a:t>Јернеја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Копитара,словеначког</a:t>
            </a:r>
            <a:r>
              <a:rPr lang="sr-Cyrl-RS" sz="2400" dirty="0" smtClean="0"/>
              <a:t> језичара и слависту</a:t>
            </a:r>
          </a:p>
          <a:p>
            <a:pPr marL="342900" indent="-342900">
              <a:buFontTx/>
              <a:buChar char="-"/>
            </a:pPr>
            <a:endParaRPr lang="sr-Cyrl-RS" sz="2400" dirty="0"/>
          </a:p>
          <a:p>
            <a:pPr marL="342900" indent="-342900">
              <a:buFontTx/>
              <a:buChar char="-"/>
            </a:pPr>
            <a:r>
              <a:rPr lang="sr-Cyrl-RS" sz="2400" dirty="0" smtClean="0">
                <a:solidFill>
                  <a:srgbClr val="FF0000"/>
                </a:solidFill>
              </a:rPr>
              <a:t>1814.</a:t>
            </a:r>
            <a:r>
              <a:rPr lang="sr-Cyrl-RS" sz="2400" dirty="0" smtClean="0"/>
              <a:t> година/ Вук у Бечу издаје </a:t>
            </a:r>
            <a:r>
              <a:rPr lang="sr-Cyrl-RS" sz="2400" dirty="0" err="1" smtClean="0"/>
              <a:t>двије</a:t>
            </a:r>
            <a:r>
              <a:rPr lang="sr-Cyrl-RS" sz="2400" dirty="0" smtClean="0"/>
              <a:t> књиге:</a:t>
            </a:r>
          </a:p>
          <a:p>
            <a:pPr marL="457200" indent="-457200">
              <a:buAutoNum type="arabicParenR"/>
            </a:pPr>
            <a:endParaRPr lang="sr-Cyrl-RS" sz="2400" dirty="0" smtClean="0"/>
          </a:p>
          <a:p>
            <a:pPr marL="457200" indent="-457200">
              <a:buAutoNum type="arabicParenR"/>
            </a:pPr>
            <a:r>
              <a:rPr lang="sr-Cyrl-RS" sz="2400" dirty="0" smtClean="0"/>
              <a:t>„Мала простонародна славеносербска </a:t>
            </a:r>
            <a:r>
              <a:rPr lang="sr-Cyrl-RS" sz="2400" dirty="0" err="1" smtClean="0"/>
              <a:t>пјеснарица</a:t>
            </a:r>
            <a:r>
              <a:rPr lang="sr-Cyrl-RS" sz="2400" dirty="0" smtClean="0"/>
              <a:t>( представља прву збирку српских народних </a:t>
            </a:r>
            <a:r>
              <a:rPr lang="sr-Cyrl-RS" sz="2400" dirty="0" err="1" smtClean="0"/>
              <a:t>пјесама</a:t>
            </a:r>
            <a:r>
              <a:rPr lang="sr-Cyrl-RS" sz="2400" dirty="0" smtClean="0"/>
              <a:t>)</a:t>
            </a:r>
          </a:p>
          <a:p>
            <a:pPr marL="457200" indent="-457200">
              <a:buAutoNum type="arabicParenR"/>
            </a:pPr>
            <a:endParaRPr lang="sr-Cyrl-RS" sz="2400" dirty="0" smtClean="0"/>
          </a:p>
          <a:p>
            <a:pPr marL="457200" indent="-457200">
              <a:buAutoNum type="arabicParenR"/>
            </a:pPr>
            <a:r>
              <a:rPr lang="sr-Cyrl-RS" sz="2400" dirty="0" smtClean="0"/>
              <a:t>„Писменица </a:t>
            </a:r>
            <a:r>
              <a:rPr lang="sr-Cyrl-RS" sz="2400" dirty="0" err="1" smtClean="0"/>
              <a:t>србскога</a:t>
            </a:r>
            <a:r>
              <a:rPr lang="sr-Cyrl-RS" sz="2400" dirty="0" smtClean="0"/>
              <a:t> језика по говору простога народа написана“, која представља прву граматику српскога језика</a:t>
            </a:r>
          </a:p>
        </p:txBody>
      </p:sp>
    </p:spTree>
    <p:extLst>
      <p:ext uri="{BB962C8B-B14F-4D97-AF65-F5344CB8AC3E}">
        <p14:creationId xmlns:p14="http://schemas.microsoft.com/office/powerpoint/2010/main" val="953166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762" y="592428"/>
            <a:ext cx="116296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1818. </a:t>
            </a:r>
            <a:r>
              <a:rPr lang="sr-Cyrl-RS" sz="2400" dirty="0" smtClean="0"/>
              <a:t>година/ Вук објављује „Српски </a:t>
            </a:r>
            <a:r>
              <a:rPr lang="sr-Cyrl-RS" sz="2400" dirty="0" err="1" smtClean="0"/>
              <a:t>рјечник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истолкован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њемачкијем</a:t>
            </a:r>
            <a:r>
              <a:rPr lang="sr-Cyrl-RS" sz="2400" dirty="0" smtClean="0"/>
              <a:t> </a:t>
            </a:r>
          </a:p>
          <a:p>
            <a:r>
              <a:rPr lang="sr-Cyrl-RS" sz="2400" dirty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и </a:t>
            </a:r>
            <a:r>
              <a:rPr lang="sr-Cyrl-RS" sz="2400" dirty="0" err="1" smtClean="0"/>
              <a:t>латинскијем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ријечима</a:t>
            </a:r>
            <a:r>
              <a:rPr lang="sr-Cyrl-RS" sz="2400" dirty="0" smtClean="0"/>
              <a:t>“( 27000 </a:t>
            </a:r>
            <a:r>
              <a:rPr lang="sr-Cyrl-RS" sz="2400" dirty="0" err="1" smtClean="0"/>
              <a:t>ријечи</a:t>
            </a:r>
            <a:r>
              <a:rPr lang="sr-Cyrl-RS" sz="2400" dirty="0"/>
              <a:t> </a:t>
            </a:r>
            <a:r>
              <a:rPr lang="sr-Cyrl-RS" sz="2400" dirty="0" smtClean="0"/>
              <a:t>). </a:t>
            </a:r>
            <a:r>
              <a:rPr lang="sr-Cyrl-RS" sz="2400" dirty="0" err="1" smtClean="0"/>
              <a:t>Рјечник</a:t>
            </a:r>
            <a:r>
              <a:rPr lang="sr-Cyrl-RS" sz="2400" dirty="0" smtClean="0"/>
              <a:t> представља:</a:t>
            </a:r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почетак остварења Вуковог револуционарног циља, увођења народног</a:t>
            </a:r>
          </a:p>
          <a:p>
            <a:r>
              <a:rPr lang="sr-Cyrl-RS" sz="2400" dirty="0"/>
              <a:t>ј</a:t>
            </a:r>
            <a:r>
              <a:rPr lang="sr-Cyrl-RS" sz="2400" dirty="0" smtClean="0"/>
              <a:t>езика у књижевност, односно, давања статуса књижевног језика срп-</a:t>
            </a:r>
          </a:p>
          <a:p>
            <a:r>
              <a:rPr lang="sr-Cyrl-RS" sz="2400" dirty="0" err="1"/>
              <a:t>с</a:t>
            </a:r>
            <a:r>
              <a:rPr lang="sr-Cyrl-RS" sz="2400" dirty="0" err="1" smtClean="0"/>
              <a:t>ком</a:t>
            </a:r>
            <a:r>
              <a:rPr lang="sr-Cyrl-RS" sz="2400" dirty="0" smtClean="0"/>
              <a:t> народном језику.</a:t>
            </a:r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прво </a:t>
            </a:r>
            <a:r>
              <a:rPr lang="sr-Cyrl-RS" sz="2400" dirty="0" err="1" smtClean="0"/>
              <a:t>дјело</a:t>
            </a:r>
            <a:r>
              <a:rPr lang="sr-Cyrl-RS" sz="2400" dirty="0" smtClean="0"/>
              <a:t> штампано Вуковом ћирилицом у којој, као ни у једном јези-</a:t>
            </a:r>
          </a:p>
          <a:p>
            <a:r>
              <a:rPr lang="sr-Cyrl-RS" sz="2400" dirty="0" err="1" smtClean="0"/>
              <a:t>Ку</a:t>
            </a:r>
            <a:r>
              <a:rPr lang="sr-Cyrl-RS" sz="2400" dirty="0" smtClean="0"/>
              <a:t> на </a:t>
            </a:r>
            <a:r>
              <a:rPr lang="sr-Cyrl-RS" sz="2400" dirty="0" err="1" smtClean="0"/>
              <a:t>свијету</a:t>
            </a:r>
            <a:r>
              <a:rPr lang="sr-Cyrl-RS" sz="2400" dirty="0" smtClean="0"/>
              <a:t>, је остварено савршено начело да сваком гласу одговара</a:t>
            </a:r>
          </a:p>
          <a:p>
            <a:r>
              <a:rPr lang="sr-Cyrl-RS" sz="2400" dirty="0"/>
              <a:t>п</a:t>
            </a:r>
            <a:r>
              <a:rPr lang="sr-Cyrl-RS" sz="2400" dirty="0" smtClean="0"/>
              <a:t>осебно слово</a:t>
            </a:r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Ово је и прво </a:t>
            </a:r>
            <a:r>
              <a:rPr lang="sr-Cyrl-RS" sz="2400" dirty="0" err="1" smtClean="0"/>
              <a:t>дјело</a:t>
            </a:r>
            <a:r>
              <a:rPr lang="sr-Cyrl-RS" sz="2400" dirty="0" smtClean="0"/>
              <a:t> у којем је Вук спровео начело „Пиши као што </a:t>
            </a:r>
            <a:r>
              <a:rPr lang="sr-Cyrl-RS" sz="2400" dirty="0" err="1" smtClean="0"/>
              <a:t>гово</a:t>
            </a:r>
            <a:r>
              <a:rPr lang="sr-Cyrl-RS" sz="2400" dirty="0" smtClean="0"/>
              <a:t>-</a:t>
            </a:r>
          </a:p>
          <a:p>
            <a:r>
              <a:rPr lang="sr-Cyrl-RS" sz="2400" dirty="0"/>
              <a:t>р</a:t>
            </a:r>
            <a:r>
              <a:rPr lang="sr-Cyrl-RS" sz="2400" dirty="0" smtClean="0"/>
              <a:t>иш, а читај како је написано“</a:t>
            </a:r>
          </a:p>
          <a:p>
            <a:pPr marL="342900" indent="-342900">
              <a:buFontTx/>
              <a:buChar char="-"/>
            </a:pPr>
            <a:r>
              <a:rPr lang="sr-Cyrl-RS" sz="2400" dirty="0" err="1"/>
              <a:t>д</a:t>
            </a:r>
            <a:r>
              <a:rPr lang="sr-Cyrl-RS" sz="2400" dirty="0" err="1" smtClean="0"/>
              <a:t>јело</a:t>
            </a:r>
            <a:r>
              <a:rPr lang="sr-Cyrl-RS" sz="2400" dirty="0" smtClean="0"/>
              <a:t> у којем је први пут </a:t>
            </a:r>
            <a:r>
              <a:rPr lang="sr-Cyrl-RS" sz="2400" dirty="0" err="1" smtClean="0"/>
              <a:t>употријебљен</a:t>
            </a:r>
            <a:r>
              <a:rPr lang="sr-Cyrl-RS" sz="2400" dirty="0" smtClean="0"/>
              <a:t> српски </a:t>
            </a:r>
            <a:r>
              <a:rPr lang="sr-Cyrl-RS" sz="2400" dirty="0" err="1" smtClean="0"/>
              <a:t>четвороакценатски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сис</a:t>
            </a:r>
            <a:r>
              <a:rPr lang="sr-Cyrl-RS" sz="2400" dirty="0" smtClean="0"/>
              <a:t>-</a:t>
            </a:r>
          </a:p>
          <a:p>
            <a:r>
              <a:rPr lang="sr-Cyrl-RS" sz="2400" dirty="0" err="1"/>
              <a:t>т</a:t>
            </a:r>
            <a:r>
              <a:rPr lang="sr-Cyrl-RS" sz="2400" dirty="0" err="1" smtClean="0"/>
              <a:t>ем</a:t>
            </a:r>
            <a:r>
              <a:rPr lang="sr-Cyrl-RS" sz="24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уз предговор </a:t>
            </a:r>
            <a:r>
              <a:rPr lang="sr-Cyrl-RS" sz="2400" dirty="0" err="1" smtClean="0"/>
              <a:t>Рјечнику</a:t>
            </a:r>
            <a:r>
              <a:rPr lang="sr-Cyrl-RS" sz="2400" dirty="0" smtClean="0"/>
              <a:t>, Вук прикључује „Српску граматику“, прву праву</a:t>
            </a:r>
          </a:p>
          <a:p>
            <a:r>
              <a:rPr lang="sr-Cyrl-RS" sz="2400" dirty="0"/>
              <a:t>г</a:t>
            </a:r>
            <a:r>
              <a:rPr lang="sr-Cyrl-RS" sz="2400" dirty="0" smtClean="0"/>
              <a:t>раматику српскога језика.</a:t>
            </a:r>
          </a:p>
          <a:p>
            <a:pPr marL="342900" indent="-342900">
              <a:buFontTx/>
              <a:buChar char="-"/>
            </a:pPr>
            <a:r>
              <a:rPr lang="sr-Cyrl-RS" sz="2400" dirty="0"/>
              <a:t>у</a:t>
            </a:r>
            <a:r>
              <a:rPr lang="sr-Cyrl-RS" sz="2400" dirty="0" smtClean="0"/>
              <a:t> предговору Вук доказује „да основа српског књижевног језика може</a:t>
            </a:r>
          </a:p>
          <a:p>
            <a:r>
              <a:rPr lang="sr-Cyrl-RS" sz="2400" dirty="0"/>
              <a:t>б</a:t>
            </a:r>
            <a:r>
              <a:rPr lang="sr-Cyrl-RS" sz="2400" dirty="0" smtClean="0"/>
              <a:t>ити само народни језик, јер је једино он „српски језик“.</a:t>
            </a:r>
          </a:p>
        </p:txBody>
      </p:sp>
    </p:spTree>
    <p:extLst>
      <p:ext uri="{BB962C8B-B14F-4D97-AF65-F5344CB8AC3E}">
        <p14:creationId xmlns:p14="http://schemas.microsoft.com/office/powerpoint/2010/main" val="375728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5155" y="695459"/>
            <a:ext cx="11795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1836.</a:t>
            </a:r>
            <a:r>
              <a:rPr lang="sr-Cyrl-RS" sz="2400" dirty="0" smtClean="0"/>
              <a:t> година/ Вук објављује „Српске народне пословице“ и ту први пут</a:t>
            </a:r>
          </a:p>
          <a:p>
            <a:r>
              <a:rPr lang="sr-Cyrl-RS" sz="2400" dirty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предлаже да се у српски језик уведе глас Х и од те године настаје </a:t>
            </a:r>
            <a:r>
              <a:rPr lang="sr-Cyrl-RS" sz="2400" dirty="0" err="1" smtClean="0"/>
              <a:t>пра</a:t>
            </a:r>
            <a:r>
              <a:rPr lang="sr-Cyrl-RS" sz="2400" dirty="0" smtClean="0"/>
              <a:t>-</a:t>
            </a:r>
          </a:p>
          <a:p>
            <a:r>
              <a:rPr lang="sr-Cyrl-RS" sz="2400" dirty="0"/>
              <a:t>в</a:t>
            </a:r>
            <a:r>
              <a:rPr lang="sr-Cyrl-RS" sz="2400" dirty="0" smtClean="0"/>
              <a:t>ило да се глас Х изговара и пише и тако коначно </a:t>
            </a:r>
            <a:r>
              <a:rPr lang="sr-Cyrl-RS" sz="2400" dirty="0" err="1" smtClean="0"/>
              <a:t>уобличује</a:t>
            </a:r>
            <a:r>
              <a:rPr lang="sr-Cyrl-RS" sz="2400" dirty="0" smtClean="0"/>
              <a:t> гласовни и </a:t>
            </a:r>
          </a:p>
          <a:p>
            <a:r>
              <a:rPr lang="sr-Cyrl-RS" sz="2400" dirty="0"/>
              <a:t>а</a:t>
            </a:r>
            <a:r>
              <a:rPr lang="sr-Cyrl-RS" sz="2400" dirty="0" smtClean="0"/>
              <a:t>збучни систем српског језика који имамо и данас.</a:t>
            </a:r>
          </a:p>
          <a:p>
            <a:endParaRPr lang="sr-Cyrl-RS" sz="2400" dirty="0" smtClean="0"/>
          </a:p>
          <a:p>
            <a:r>
              <a:rPr lang="sr-Cyrl-RS" sz="2400" dirty="0" smtClean="0">
                <a:solidFill>
                  <a:srgbClr val="FF0000"/>
                </a:solidFill>
              </a:rPr>
              <a:t>1839. </a:t>
            </a:r>
            <a:r>
              <a:rPr lang="sr-Cyrl-RS" sz="2400" dirty="0" smtClean="0"/>
              <a:t>година/ уводи правило да се ијекавски скуп гласова ТЈ и ДЈ не јоту-</a:t>
            </a:r>
          </a:p>
          <a:p>
            <a:r>
              <a:rPr lang="sr-Cyrl-RS" sz="2400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ју, тако да се више није изговарало: </a:t>
            </a:r>
            <a:r>
              <a:rPr lang="sr-Cyrl-RS" sz="2400" dirty="0" err="1" smtClean="0"/>
              <a:t>ђевојка</a:t>
            </a:r>
            <a:r>
              <a:rPr lang="sr-Cyrl-RS" sz="2400" dirty="0" smtClean="0"/>
              <a:t>, </a:t>
            </a:r>
            <a:r>
              <a:rPr lang="sr-Cyrl-RS" sz="2400" dirty="0" err="1" smtClean="0"/>
              <a:t>оћерати</a:t>
            </a:r>
            <a:r>
              <a:rPr lang="sr-Cyrl-RS" sz="2400" dirty="0" smtClean="0"/>
              <a:t>, </a:t>
            </a:r>
            <a:r>
              <a:rPr lang="sr-Cyrl-RS" sz="2400" dirty="0" err="1" smtClean="0"/>
              <a:t>ђед</a:t>
            </a:r>
            <a:r>
              <a:rPr lang="sr-Cyrl-RS" sz="2400" dirty="0" smtClean="0"/>
              <a:t>… већ </a:t>
            </a:r>
            <a:r>
              <a:rPr lang="sr-Cyrl-RS" sz="2400" dirty="0" err="1" smtClean="0"/>
              <a:t>дјевој</a:t>
            </a:r>
            <a:r>
              <a:rPr lang="sr-Cyrl-RS" sz="2400" dirty="0" smtClean="0"/>
              <a:t>-</a:t>
            </a:r>
          </a:p>
          <a:p>
            <a:r>
              <a:rPr lang="sr-Cyrl-RS" sz="2400" dirty="0"/>
              <a:t>к</a:t>
            </a:r>
            <a:r>
              <a:rPr lang="sr-Cyrl-RS" sz="2400" dirty="0" smtClean="0"/>
              <a:t>а, </a:t>
            </a:r>
            <a:r>
              <a:rPr lang="sr-Cyrl-RS" sz="2400" dirty="0" err="1" smtClean="0"/>
              <a:t>отјерати</a:t>
            </a:r>
            <a:r>
              <a:rPr lang="sr-Cyrl-RS" sz="2400" dirty="0" smtClean="0"/>
              <a:t>, </a:t>
            </a:r>
            <a:r>
              <a:rPr lang="sr-Cyrl-RS" sz="2400" dirty="0" err="1" smtClean="0"/>
              <a:t>дјед</a:t>
            </a:r>
            <a:r>
              <a:rPr lang="sr-Cyrl-RS" sz="2400" dirty="0" smtClean="0"/>
              <a:t> итд. Овом </a:t>
            </a:r>
            <a:r>
              <a:rPr lang="sr-Cyrl-RS" sz="2400" dirty="0" err="1" smtClean="0"/>
              <a:t>измјеном</a:t>
            </a:r>
            <a:r>
              <a:rPr lang="sr-Cyrl-RS" sz="2400" dirty="0" smtClean="0"/>
              <a:t> Вук је заокружио реформу српског</a:t>
            </a:r>
          </a:p>
          <a:p>
            <a:r>
              <a:rPr lang="sr-Cyrl-RS" sz="2400" dirty="0"/>
              <a:t>г</a:t>
            </a:r>
            <a:r>
              <a:rPr lang="sr-Cyrl-RS" sz="2400" dirty="0" smtClean="0"/>
              <a:t>ласовног и правописног система.</a:t>
            </a:r>
          </a:p>
          <a:p>
            <a:endParaRPr lang="sr-Cyrl-RS" sz="2400" dirty="0" smtClean="0">
              <a:solidFill>
                <a:srgbClr val="FF0000"/>
              </a:solidFill>
            </a:endParaRPr>
          </a:p>
          <a:p>
            <a:r>
              <a:rPr lang="sr-Cyrl-RS" sz="2400" dirty="0" smtClean="0">
                <a:solidFill>
                  <a:srgbClr val="FF0000"/>
                </a:solidFill>
              </a:rPr>
              <a:t>1852. </a:t>
            </a:r>
            <a:r>
              <a:rPr lang="sr-Cyrl-RS" sz="2400" dirty="0" smtClean="0"/>
              <a:t>година/ Вук издаје друго издање „Српског </a:t>
            </a:r>
            <a:r>
              <a:rPr lang="sr-Cyrl-RS" sz="2400" dirty="0" err="1" smtClean="0"/>
              <a:t>рјечника</a:t>
            </a:r>
            <a:r>
              <a:rPr lang="sr-Cyrl-RS" sz="2400" dirty="0" smtClean="0"/>
              <a:t>“ са 47427 </a:t>
            </a:r>
            <a:r>
              <a:rPr lang="sr-Cyrl-RS" sz="2400" dirty="0" err="1" smtClean="0"/>
              <a:t>ријечи</a:t>
            </a:r>
            <a:endParaRPr lang="sr-Cyrl-RS" sz="2400" dirty="0" smtClean="0"/>
          </a:p>
          <a:p>
            <a:endParaRPr lang="sr-Cyrl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7" y="643944"/>
            <a:ext cx="116038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/>
              <a:t>Задаћа</a:t>
            </a:r>
          </a:p>
          <a:p>
            <a:endParaRPr lang="sr-Cyrl-RS" sz="3600" dirty="0"/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Пажљиво прочитајте лекцију „Вукова реформа српског језика и право-</a:t>
            </a:r>
          </a:p>
          <a:p>
            <a:r>
              <a:rPr lang="sr-Cyrl-RS" sz="2400" dirty="0" err="1"/>
              <a:t>п</a:t>
            </a:r>
            <a:r>
              <a:rPr lang="sr-Cyrl-RS" sz="2400" dirty="0" err="1" smtClean="0"/>
              <a:t>иса</a:t>
            </a:r>
            <a:r>
              <a:rPr lang="sr-Cyrl-RS" sz="2400" dirty="0" smtClean="0"/>
              <a:t>“ да бисте  утврдили градиво и одговорили на сљедећа питања:</a:t>
            </a:r>
          </a:p>
          <a:p>
            <a:endParaRPr lang="sr-Cyrl-RS" sz="2400" dirty="0"/>
          </a:p>
          <a:p>
            <a:pPr marL="457200" indent="-457200">
              <a:buAutoNum type="arabicPeriod"/>
            </a:pPr>
            <a:r>
              <a:rPr lang="sr-Cyrl-RS" sz="2400" dirty="0" smtClean="0"/>
              <a:t>Ко је био Вуков претходник у реформи ћирилице и на који начин је </a:t>
            </a:r>
          </a:p>
          <a:p>
            <a:r>
              <a:rPr lang="sr-Cyrl-RS" sz="2400" dirty="0"/>
              <a:t>п</a:t>
            </a:r>
            <a:r>
              <a:rPr lang="sr-Cyrl-RS" sz="2400" dirty="0" smtClean="0"/>
              <a:t>ровео ту реформу?</a:t>
            </a:r>
          </a:p>
          <a:p>
            <a:r>
              <a:rPr lang="sr-Cyrl-RS" sz="2400" dirty="0" smtClean="0"/>
              <a:t>2. Како се назива наука која се бави проучавањем словенских језика и </a:t>
            </a:r>
          </a:p>
          <a:p>
            <a:r>
              <a:rPr lang="sr-Cyrl-RS" sz="2400" dirty="0"/>
              <a:t>к</a:t>
            </a:r>
            <a:r>
              <a:rPr lang="sr-Cyrl-RS" sz="2400" dirty="0" smtClean="0"/>
              <a:t>њижевности?</a:t>
            </a:r>
          </a:p>
          <a:p>
            <a:r>
              <a:rPr lang="sr-Cyrl-RS" sz="2400" dirty="0" smtClean="0"/>
              <a:t>3. Након којег великог догађаја је Вук отишао у Беч?</a:t>
            </a:r>
          </a:p>
          <a:p>
            <a:r>
              <a:rPr lang="sr-Cyrl-RS" sz="2400" dirty="0" smtClean="0"/>
              <a:t>4. Ко је превео на њемачки језик „Писменицу…“, прву српску граматику?</a:t>
            </a:r>
          </a:p>
          <a:p>
            <a:r>
              <a:rPr lang="sr-Cyrl-RS" sz="2400" dirty="0" smtClean="0"/>
              <a:t>5. Вуков „</a:t>
            </a:r>
            <a:r>
              <a:rPr lang="sr-Cyrl-RS" sz="2400" dirty="0" err="1" smtClean="0"/>
              <a:t>Рјечник</a:t>
            </a:r>
            <a:r>
              <a:rPr lang="sr-Cyrl-RS" sz="2400" dirty="0" smtClean="0"/>
              <a:t>“ из 1818. се сматра једним од најзначајнијих догађаја у </a:t>
            </a:r>
          </a:p>
          <a:p>
            <a:r>
              <a:rPr lang="sr-Cyrl-RS" sz="2400" dirty="0"/>
              <a:t>и</a:t>
            </a:r>
            <a:r>
              <a:rPr lang="sr-Cyrl-RS" sz="2400" dirty="0" smtClean="0"/>
              <a:t>сторији српске културе из неколико разлога. Наведи их.</a:t>
            </a:r>
          </a:p>
        </p:txBody>
      </p:sp>
    </p:spTree>
    <p:extLst>
      <p:ext uri="{BB962C8B-B14F-4D97-AF65-F5344CB8AC3E}">
        <p14:creationId xmlns:p14="http://schemas.microsoft.com/office/powerpoint/2010/main" val="34634578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605307"/>
            <a:ext cx="8395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400" dirty="0" smtClean="0"/>
              <a:t>                 УЗРОЧНЕ РЕЧЕНИЦЕ</a:t>
            </a:r>
            <a:endParaRPr lang="sr-Cyrl-R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92428" y="26401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dirty="0"/>
          </a:p>
        </p:txBody>
      </p:sp>
      <p:sp>
        <p:nvSpPr>
          <p:cNvPr id="4" name="TextBox 3"/>
          <p:cNvSpPr txBox="1"/>
          <p:nvPr/>
        </p:nvSpPr>
        <p:spPr>
          <a:xfrm>
            <a:off x="592428" y="1374748"/>
            <a:ext cx="1163491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800" dirty="0" smtClean="0"/>
          </a:p>
          <a:p>
            <a:r>
              <a:rPr lang="en-US" sz="2800" dirty="0" smtClean="0"/>
              <a:t>VIII </a:t>
            </a:r>
            <a:r>
              <a:rPr lang="sr-Cyrl-RS" sz="2800" dirty="0" smtClean="0"/>
              <a:t>разред, 26. </a:t>
            </a:r>
            <a:r>
              <a:rPr lang="en-US" sz="2800" dirty="0" smtClean="0"/>
              <a:t>III 2020</a:t>
            </a:r>
            <a:r>
              <a:rPr lang="sr-Cyrl-RS" sz="2800" dirty="0" smtClean="0"/>
              <a:t>, </a:t>
            </a:r>
            <a:r>
              <a:rPr lang="sr-Cyrl-RS" sz="2800" dirty="0" err="1" smtClean="0"/>
              <a:t>насставник</a:t>
            </a:r>
            <a:r>
              <a:rPr lang="sr-Cyrl-RS" sz="2800" dirty="0" smtClean="0"/>
              <a:t> Жељко </a:t>
            </a:r>
            <a:r>
              <a:rPr lang="sr-Cyrl-RS" sz="2800" dirty="0" err="1" smtClean="0"/>
              <a:t>Агостини</a:t>
            </a:r>
            <a:endParaRPr lang="en-US" sz="2800" dirty="0" smtClean="0"/>
          </a:p>
          <a:p>
            <a:pPr marL="457200" indent="-457200">
              <a:buFontTx/>
              <a:buChar char="-"/>
            </a:pPr>
            <a:endParaRPr lang="sr-Cyrl-RS" sz="2800" dirty="0" smtClean="0"/>
          </a:p>
          <a:p>
            <a:pPr marL="457200" indent="-457200">
              <a:buFontTx/>
              <a:buChar char="-"/>
            </a:pPr>
            <a:r>
              <a:rPr lang="sr-Cyrl-RS" sz="2800" dirty="0" err="1" smtClean="0"/>
              <a:t>Примјери</a:t>
            </a:r>
            <a:r>
              <a:rPr lang="sr-Cyrl-RS" sz="2800" dirty="0" smtClean="0"/>
              <a:t> реченица из обрађених </a:t>
            </a:r>
            <a:r>
              <a:rPr lang="sr-Cyrl-RS" sz="2800" dirty="0" err="1" smtClean="0"/>
              <a:t>прилошкоодредбених</a:t>
            </a:r>
            <a:endParaRPr lang="sr-Cyrl-RS" sz="2800" dirty="0" smtClean="0"/>
          </a:p>
          <a:p>
            <a:r>
              <a:rPr lang="sr-Cyrl-RS" sz="2800" dirty="0"/>
              <a:t>в</a:t>
            </a:r>
            <a:r>
              <a:rPr lang="sr-Cyrl-RS" sz="2800" dirty="0" smtClean="0"/>
              <a:t>рста зависних реченица</a:t>
            </a:r>
          </a:p>
          <a:p>
            <a:endParaRPr lang="sr-Cyrl-RS" sz="2800" dirty="0" smtClean="0"/>
          </a:p>
          <a:p>
            <a:pPr marL="457200" indent="-457200">
              <a:buFontTx/>
              <a:buChar char="-"/>
            </a:pPr>
            <a:r>
              <a:rPr lang="sr-Cyrl-RS" sz="2800" dirty="0" smtClean="0"/>
              <a:t>Узрочне реченице, </a:t>
            </a:r>
            <a:r>
              <a:rPr lang="sr-Cyrl-RS" sz="2800" dirty="0" err="1" smtClean="0"/>
              <a:t>примјери</a:t>
            </a:r>
            <a:r>
              <a:rPr lang="sr-Cyrl-RS" sz="2800" dirty="0" smtClean="0"/>
              <a:t>, значење, дефиниција</a:t>
            </a:r>
          </a:p>
          <a:p>
            <a:endParaRPr lang="sr-Cyrl-RS" sz="2800" dirty="0" smtClean="0"/>
          </a:p>
          <a:p>
            <a:pPr marL="457200" indent="-457200">
              <a:buFontTx/>
              <a:buChar char="-"/>
            </a:pPr>
            <a:r>
              <a:rPr lang="sr-Cyrl-RS" sz="2800" dirty="0" smtClean="0"/>
              <a:t>Везници узрочних реченица, </a:t>
            </a:r>
            <a:r>
              <a:rPr lang="sr-Cyrl-RS" sz="2800" dirty="0" err="1" smtClean="0"/>
              <a:t>примјери</a:t>
            </a:r>
            <a:r>
              <a:rPr lang="sr-Cyrl-RS" sz="2800" dirty="0" smtClean="0"/>
              <a:t> у реченици. Писање </a:t>
            </a:r>
          </a:p>
          <a:p>
            <a:r>
              <a:rPr lang="sr-Cyrl-RS" sz="2800" dirty="0"/>
              <a:t> </a:t>
            </a:r>
            <a:r>
              <a:rPr lang="sr-Cyrl-RS" sz="2800" dirty="0" smtClean="0"/>
              <a:t>запете код узрочних реченица.</a:t>
            </a:r>
          </a:p>
          <a:p>
            <a:pPr marL="457200" indent="-457200">
              <a:buFontTx/>
              <a:buChar char="-"/>
            </a:pPr>
            <a:endParaRPr lang="sr-Cyrl-RS" sz="2800" dirty="0"/>
          </a:p>
          <a:p>
            <a:pPr marL="457200" indent="-457200">
              <a:buFontTx/>
              <a:buChar char="-"/>
            </a:pPr>
            <a:r>
              <a:rPr lang="sr-Cyrl-RS" sz="2800" dirty="0" smtClean="0"/>
              <a:t>Задаци за задаћу</a:t>
            </a:r>
          </a:p>
          <a:p>
            <a:pPr marL="457200" indent="-457200">
              <a:buFontTx/>
              <a:buChar char="-"/>
            </a:pPr>
            <a:endParaRPr lang="sr-Cyrl-RS" sz="2800" dirty="0" smtClean="0"/>
          </a:p>
        </p:txBody>
      </p:sp>
    </p:spTree>
    <p:extLst>
      <p:ext uri="{BB962C8B-B14F-4D97-AF65-F5344CB8AC3E}">
        <p14:creationId xmlns:p14="http://schemas.microsoft.com/office/powerpoint/2010/main" val="190289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4" y="553792"/>
            <a:ext cx="1086547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err="1" smtClean="0"/>
              <a:t>Примјери</a:t>
            </a:r>
            <a:r>
              <a:rPr lang="sr-Cyrl-RS" sz="2800" dirty="0" smtClean="0"/>
              <a:t> </a:t>
            </a:r>
            <a:r>
              <a:rPr lang="sr-Cyrl-RS" sz="2800" dirty="0" err="1" smtClean="0"/>
              <a:t>прилошкоодредбених</a:t>
            </a:r>
            <a:r>
              <a:rPr lang="sr-Cyrl-RS" sz="2800" dirty="0" smtClean="0"/>
              <a:t> реченица из претходних</a:t>
            </a:r>
          </a:p>
          <a:p>
            <a:r>
              <a:rPr lang="sr-Cyrl-RS" sz="2800" dirty="0" smtClean="0"/>
              <a:t>лекција</a:t>
            </a:r>
          </a:p>
          <a:p>
            <a:endParaRPr lang="sr-Cyrl-RS" sz="2800" dirty="0" smtClean="0"/>
          </a:p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ИДИ(1)/КУДА ТЕ СРЦЕ ВОДИ.(2)</a:t>
            </a:r>
          </a:p>
          <a:p>
            <a:endParaRPr lang="sr-Cyrl-RS" sz="2400" dirty="0"/>
          </a:p>
          <a:p>
            <a:r>
              <a:rPr lang="sr-Cyrl-RS" sz="2400" dirty="0" smtClean="0"/>
              <a:t>ГДЈЕ ГОД ПОСТОЈИ ВОЉА, НЕ МОЖЕ БИТИ ПОТЕШКОЋА.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НАЈВИШЕ МИ НЕДОСТАЈЕ РЕПУБЛИКА СРПСКА КАД ОДЕМ ИЗ ЊЕ.</a:t>
            </a:r>
          </a:p>
          <a:p>
            <a:endParaRPr lang="sr-Cyrl-RS" sz="2400" dirty="0"/>
          </a:p>
          <a:p>
            <a:r>
              <a:rPr lang="sr-Cyrl-RS" sz="2400" dirty="0" smtClean="0"/>
              <a:t>ДОК ПОЛАЗИМ НА МОРЕ, РАЗМИШЉАМ О ЧАРОБНОМ ТРЕБИЊУ, БИ-</a:t>
            </a:r>
          </a:p>
          <a:p>
            <a:r>
              <a:rPr lang="sr-Cyrl-RS" sz="2400" dirty="0" smtClean="0"/>
              <a:t>СЕРУ ХЕРЦЕГОВИНЕ.</a:t>
            </a:r>
          </a:p>
          <a:p>
            <a:endParaRPr lang="sr-Cyrl-RS" sz="2400" dirty="0"/>
          </a:p>
          <a:p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38828008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1314</TotalTime>
  <Words>972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   Стварање српског књижеВног језика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и књижевност</dc:title>
  <dc:creator>User</dc:creator>
  <cp:lastModifiedBy>Dragan</cp:lastModifiedBy>
  <cp:revision>166</cp:revision>
  <dcterms:created xsi:type="dcterms:W3CDTF">2015-11-28T11:45:56Z</dcterms:created>
  <dcterms:modified xsi:type="dcterms:W3CDTF">2020-03-24T17:52:37Z</dcterms:modified>
</cp:coreProperties>
</file>