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043E83-4636-4703-9533-0DB7B8EA7A9E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5729C6-BCFD-4BE5-89C3-822E6B351CC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97424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43E83-4636-4703-9533-0DB7B8EA7A9E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29C6-BCFD-4BE5-89C3-822E6B351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78112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43E83-4636-4703-9533-0DB7B8EA7A9E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29C6-BCFD-4BE5-89C3-822E6B351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9974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43E83-4636-4703-9533-0DB7B8EA7A9E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29C6-BCFD-4BE5-89C3-822E6B351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41274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43E83-4636-4703-9533-0DB7B8EA7A9E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29C6-BCFD-4BE5-89C3-822E6B351CC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3774984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43E83-4636-4703-9533-0DB7B8EA7A9E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29C6-BCFD-4BE5-89C3-822E6B351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277105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43E83-4636-4703-9533-0DB7B8EA7A9E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29C6-BCFD-4BE5-89C3-822E6B351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8438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43E83-4636-4703-9533-0DB7B8EA7A9E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29C6-BCFD-4BE5-89C3-822E6B351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754541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43E83-4636-4703-9533-0DB7B8EA7A9E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29C6-BCFD-4BE5-89C3-822E6B351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068365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43E83-4636-4703-9533-0DB7B8EA7A9E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29C6-BCFD-4BE5-89C3-822E6B351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2993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43E83-4636-4703-9533-0DB7B8EA7A9E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29C6-BCFD-4BE5-89C3-822E6B351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5801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6043E83-4636-4703-9533-0DB7B8EA7A9E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F5729C6-BCFD-4BE5-89C3-822E6B351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27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D440E2D-2D1E-4186-A1E3-BC8ACB1E05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17805" y="3818756"/>
            <a:ext cx="4805691" cy="838831"/>
          </a:xfrm>
        </p:spPr>
        <p:txBody>
          <a:bodyPr anchor="b">
            <a:normAutofit lnSpcReduction="10000"/>
          </a:bodyPr>
          <a:lstStyle/>
          <a:p>
            <a:r>
              <a:rPr lang="sr-Cyrl-BA" b="1" dirty="0">
                <a:solidFill>
                  <a:srgbClr val="000000"/>
                </a:solidFill>
              </a:rPr>
              <a:t>АТОМ. ЈЕЗГРО АТОМА.</a:t>
            </a:r>
          </a:p>
          <a:p>
            <a:r>
              <a:rPr lang="sr-Cyrl-BA" b="1" dirty="0">
                <a:solidFill>
                  <a:srgbClr val="000000"/>
                </a:solidFill>
              </a:rPr>
              <a:t>РАДИОАКТИВНОСТ</a:t>
            </a:r>
            <a:endParaRPr lang="en-US" b="1" dirty="0">
              <a:solidFill>
                <a:srgbClr val="00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5FAFE96-FD26-480D-82EA-A21C57B433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3" r="8189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1EC4361-9BF0-4ECC-8F52-63B1E92E066B}"/>
              </a:ext>
            </a:extLst>
          </p:cNvPr>
          <p:cNvSpPr/>
          <p:nvPr/>
        </p:nvSpPr>
        <p:spPr>
          <a:xfrm>
            <a:off x="4801679" y="2064430"/>
            <a:ext cx="643794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BA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СТРУКТУРА СУПСТАНЦИЈЕ</a:t>
            </a:r>
            <a:endParaRPr lang="en-US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05363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2E5D8453-2DA6-43B6-A56B-5C06D8F106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196" b="80222"/>
          <a:stretch/>
        </p:blipFill>
        <p:spPr>
          <a:xfrm>
            <a:off x="7133572" y="834851"/>
            <a:ext cx="3294348" cy="240716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02F875-D283-45B8-BA01-7F8D73AA3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351" y="422910"/>
            <a:ext cx="9875520" cy="678180"/>
          </a:xfrm>
        </p:spPr>
        <p:txBody>
          <a:bodyPr>
            <a:normAutofit/>
          </a:bodyPr>
          <a:lstStyle/>
          <a:p>
            <a:pPr algn="ctr"/>
            <a:r>
              <a:rPr lang="sr-Cyrl-BA" sz="3600" b="1" dirty="0"/>
              <a:t>АТОМ. ЈЕЗГРО АТОМА</a:t>
            </a:r>
            <a:endParaRPr lang="en-US" sz="3600" b="1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713FBA11-DFEC-4C68-A782-5526D1D6B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02499"/>
            <a:ext cx="9872871" cy="4893501"/>
          </a:xfrm>
        </p:spPr>
        <p:txBody>
          <a:bodyPr/>
          <a:lstStyle/>
          <a:p>
            <a:pPr marL="45720" indent="0">
              <a:buNone/>
            </a:pPr>
            <a:r>
              <a:rPr lang="sr-Cyrl-BA" dirty="0">
                <a:solidFill>
                  <a:schemeClr val="tx1"/>
                </a:solidFill>
              </a:rPr>
              <a:t>Атом се састоји од:</a:t>
            </a:r>
          </a:p>
          <a:p>
            <a:r>
              <a:rPr lang="sr-Cyrl-BA" dirty="0">
                <a:solidFill>
                  <a:schemeClr val="tx1"/>
                </a:solidFill>
              </a:rPr>
              <a:t> </a:t>
            </a:r>
            <a:r>
              <a:rPr lang="sr-Cyrl-BA" b="1" dirty="0">
                <a:solidFill>
                  <a:schemeClr val="tx1"/>
                </a:solidFill>
              </a:rPr>
              <a:t>атомског језгра </a:t>
            </a:r>
            <a:r>
              <a:rPr lang="sr-Cyrl-BA" dirty="0">
                <a:solidFill>
                  <a:schemeClr val="tx1"/>
                </a:solidFill>
              </a:rPr>
              <a:t>(протони </a:t>
            </a:r>
            <a:r>
              <a:rPr lang="en-US" i="1" dirty="0">
                <a:solidFill>
                  <a:schemeClr val="tx1"/>
                </a:solidFill>
              </a:rPr>
              <a:t>p</a:t>
            </a:r>
            <a:r>
              <a:rPr lang="sr-Cyrl-BA" dirty="0">
                <a:solidFill>
                  <a:schemeClr val="tx1"/>
                </a:solidFill>
              </a:rPr>
              <a:t> и неутрони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n</a:t>
            </a:r>
            <a:r>
              <a:rPr lang="sr-Cyrl-BA" dirty="0">
                <a:solidFill>
                  <a:schemeClr val="tx1"/>
                </a:solidFill>
              </a:rPr>
              <a:t>) и</a:t>
            </a:r>
          </a:p>
          <a:p>
            <a:r>
              <a:rPr lang="sr-Cyrl-BA" dirty="0">
                <a:solidFill>
                  <a:schemeClr val="tx1"/>
                </a:solidFill>
              </a:rPr>
              <a:t> </a:t>
            </a:r>
            <a:r>
              <a:rPr lang="sr-Cyrl-BA" b="1" dirty="0">
                <a:solidFill>
                  <a:schemeClr val="tx1"/>
                </a:solidFill>
              </a:rPr>
              <a:t>електронског омотача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sr-Cyrl-BA" dirty="0">
                <a:solidFill>
                  <a:schemeClr val="tx1"/>
                </a:solidFill>
              </a:rPr>
              <a:t>(електрони </a:t>
            </a:r>
            <a:r>
              <a:rPr lang="en-US" i="1" dirty="0">
                <a:solidFill>
                  <a:schemeClr val="tx1"/>
                </a:solidFill>
              </a:rPr>
              <a:t>e</a:t>
            </a:r>
            <a:r>
              <a:rPr lang="sr-Cyrl-BA" dirty="0">
                <a:solidFill>
                  <a:schemeClr val="tx1"/>
                </a:solidFill>
              </a:rPr>
              <a:t>). </a:t>
            </a:r>
          </a:p>
          <a:p>
            <a:endParaRPr lang="sr-Cyrl-BA" dirty="0">
              <a:solidFill>
                <a:schemeClr val="tx1"/>
              </a:solidFill>
            </a:endParaRPr>
          </a:p>
          <a:p>
            <a:r>
              <a:rPr lang="sr-Cyrl-BA" dirty="0">
                <a:solidFill>
                  <a:schemeClr val="tx1"/>
                </a:solidFill>
              </a:rPr>
              <a:t>Атом је у цјелини </a:t>
            </a:r>
            <a:r>
              <a:rPr lang="sr-Cyrl-BA" u="sng" dirty="0">
                <a:solidFill>
                  <a:schemeClr val="tx1"/>
                </a:solidFill>
              </a:rPr>
              <a:t>електронеутралан</a:t>
            </a:r>
            <a:r>
              <a:rPr lang="sr-Cyrl-BA" dirty="0">
                <a:solidFill>
                  <a:schemeClr val="tx1"/>
                </a:solidFill>
              </a:rPr>
              <a:t> зато што има једнак број позитивно и негативно налектрисаних честица. </a:t>
            </a:r>
          </a:p>
          <a:p>
            <a:r>
              <a:rPr lang="sr-Cyrl-BA" dirty="0">
                <a:solidFill>
                  <a:schemeClr val="tx1"/>
                </a:solidFill>
              </a:rPr>
              <a:t>Протони и неутрони имају приближно једнаке масе, те око </a:t>
            </a:r>
            <a:r>
              <a:rPr lang="sr-Cyrl-BA" b="1" dirty="0">
                <a:solidFill>
                  <a:srgbClr val="00B0F0"/>
                </a:solidFill>
              </a:rPr>
              <a:t>1840</a:t>
            </a:r>
            <a:r>
              <a:rPr lang="sr-Cyrl-BA" dirty="0">
                <a:solidFill>
                  <a:schemeClr val="tx1"/>
                </a:solidFill>
              </a:rPr>
              <a:t> пута већу масу од масе електрона.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2">
                <a:extLst>
                  <a:ext uri="{FF2B5EF4-FFF2-40B4-BE49-F238E27FC236}">
                    <a16:creationId xmlns:a16="http://schemas.microsoft.com/office/drawing/2014/main" xmlns="" id="{011058CE-8088-4316-8C99-F7F9D572171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18160178"/>
                  </p:ext>
                </p:extLst>
              </p:nvPr>
            </p:nvGraphicFramePr>
            <p:xfrm>
              <a:off x="3444658" y="4819569"/>
              <a:ext cx="5110619" cy="1463040"/>
            </p:xfrm>
            <a:graphic>
              <a:graphicData uri="http://schemas.openxmlformats.org/drawingml/2006/table">
                <a:tbl>
                  <a:tblPr firstRow="1" bandRow="1">
                    <a:tableStyleId>{BDBED569-4797-4DF1-A0F4-6AAB3CD982D8}</a:tableStyleId>
                  </a:tblPr>
                  <a:tblGrid>
                    <a:gridCol w="2417523">
                      <a:extLst>
                        <a:ext uri="{9D8B030D-6E8A-4147-A177-3AD203B41FA5}">
                          <a16:colId xmlns:a16="http://schemas.microsoft.com/office/drawing/2014/main" xmlns="" val="448396483"/>
                        </a:ext>
                      </a:extLst>
                    </a:gridCol>
                    <a:gridCol w="2693096">
                      <a:extLst>
                        <a:ext uri="{9D8B030D-6E8A-4147-A177-3AD203B41FA5}">
                          <a16:colId xmlns:a16="http://schemas.microsoft.com/office/drawing/2014/main" xmlns="" val="3298511228"/>
                        </a:ext>
                      </a:extLst>
                    </a:gridCol>
                  </a:tblGrid>
                  <a:tr h="3191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Cyrl-BA" dirty="0"/>
                            <a:t>ЧЕСТИЦА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Cyrl-BA" dirty="0"/>
                            <a:t>МАСА </a:t>
                          </a:r>
                          <a:r>
                            <a:rPr lang="en-US" dirty="0"/>
                            <a:t>[kg]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2712373446"/>
                      </a:ext>
                    </a:extLst>
                  </a:tr>
                  <a:tr h="3191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Cyrl-BA" dirty="0"/>
                            <a:t>протон (</a:t>
                          </a:r>
                          <a:r>
                            <a:rPr lang="en-US" dirty="0"/>
                            <a:t>p)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1,672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−27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3028674833"/>
                      </a:ext>
                    </a:extLst>
                  </a:tr>
                  <a:tr h="3191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Cyrl-BA" dirty="0"/>
                            <a:t>неутрон</a:t>
                          </a:r>
                          <a:r>
                            <a:rPr lang="en-US" dirty="0"/>
                            <a:t> (n)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1,674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−27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169221899"/>
                      </a:ext>
                    </a:extLst>
                  </a:tr>
                  <a:tr h="3191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</a:t>
                          </a:r>
                          <a:r>
                            <a:rPr lang="sr-Cyrl-BA" dirty="0"/>
                            <a:t>лектрон</a:t>
                          </a:r>
                          <a:r>
                            <a:rPr lang="en-US" dirty="0"/>
                            <a:t> (e)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+mn-ea"/>
                                  </a:rPr>
                                  <m:t>9,1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−31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207505657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2">
                <a:extLst>
                  <a:ext uri="{FF2B5EF4-FFF2-40B4-BE49-F238E27FC236}">
                    <a16:creationId xmlns:a16="http://schemas.microsoft.com/office/drawing/2014/main" id="{011058CE-8088-4316-8C99-F7F9D572171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18160178"/>
                  </p:ext>
                </p:extLst>
              </p:nvPr>
            </p:nvGraphicFramePr>
            <p:xfrm>
              <a:off x="3444658" y="4819569"/>
              <a:ext cx="5110619" cy="1463040"/>
            </p:xfrm>
            <a:graphic>
              <a:graphicData uri="http://schemas.openxmlformats.org/drawingml/2006/table">
                <a:tbl>
                  <a:tblPr firstRow="1" bandRow="1">
                    <a:tableStyleId>{BDBED569-4797-4DF1-A0F4-6AAB3CD982D8}</a:tableStyleId>
                  </a:tblPr>
                  <a:tblGrid>
                    <a:gridCol w="2417523">
                      <a:extLst>
                        <a:ext uri="{9D8B030D-6E8A-4147-A177-3AD203B41FA5}">
                          <a16:colId xmlns:a16="http://schemas.microsoft.com/office/drawing/2014/main" val="448396483"/>
                        </a:ext>
                      </a:extLst>
                    </a:gridCol>
                    <a:gridCol w="2693096">
                      <a:extLst>
                        <a:ext uri="{9D8B030D-6E8A-4147-A177-3AD203B41FA5}">
                          <a16:colId xmlns:a16="http://schemas.microsoft.com/office/drawing/2014/main" val="3298511228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Cyrl-BA" dirty="0"/>
                            <a:t>ЧЕСТИЦА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Cyrl-BA" dirty="0"/>
                            <a:t>МАСА </a:t>
                          </a:r>
                          <a:r>
                            <a:rPr lang="en-US" dirty="0"/>
                            <a:t>[kg]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1237344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Cyrl-BA" dirty="0"/>
                            <a:t>протон (</a:t>
                          </a:r>
                          <a:r>
                            <a:rPr lang="en-US" dirty="0"/>
                            <a:t>p)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90045" t="-106557" r="-679" b="-2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2867483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Cyrl-BA" dirty="0"/>
                            <a:t>неутрон</a:t>
                          </a:r>
                          <a:r>
                            <a:rPr lang="en-US" dirty="0"/>
                            <a:t> (n)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90045" t="-210000" r="-679" b="-12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69221899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</a:t>
                          </a:r>
                          <a:r>
                            <a:rPr lang="sr-Cyrl-BA" dirty="0"/>
                            <a:t>лектрон</a:t>
                          </a:r>
                          <a:r>
                            <a:rPr lang="en-US" dirty="0"/>
                            <a:t> (e)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90045" t="-310000" r="-679" b="-2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7505657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303181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915C3A-DB03-4872-8308-E7AC561FE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789140"/>
            <a:ext cx="9872871" cy="5306860"/>
          </a:xfrm>
        </p:spPr>
        <p:txBody>
          <a:bodyPr/>
          <a:lstStyle/>
          <a:p>
            <a:r>
              <a:rPr lang="sr-Cyrl-BA" dirty="0">
                <a:solidFill>
                  <a:schemeClr val="tx1"/>
                </a:solidFill>
              </a:rPr>
              <a:t>Језгро чини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sr-Cyrl-BA" dirty="0">
                <a:solidFill>
                  <a:schemeClr val="tx1"/>
                </a:solidFill>
              </a:rPr>
              <a:t>скоро цјелокупуну масу атома, али су му ипак димензије око </a:t>
            </a:r>
            <a:r>
              <a:rPr lang="sr-Cyrl-BA" b="1" dirty="0">
                <a:solidFill>
                  <a:srgbClr val="00B0F0"/>
                </a:solidFill>
              </a:rPr>
              <a:t>100 хиљада</a:t>
            </a:r>
            <a:r>
              <a:rPr lang="sr-Cyrl-BA" dirty="0">
                <a:solidFill>
                  <a:schemeClr val="tx1"/>
                </a:solidFill>
              </a:rPr>
              <a:t> пута мање од димензија атома.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DAE0F83-2E0E-4837-9C5E-836BC5C1B0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4574" y="1671937"/>
            <a:ext cx="7182852" cy="411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68338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BB158956-9CAD-4CCE-AC35-1D112BE107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43000" y="739036"/>
                <a:ext cx="9872871" cy="5356964"/>
              </a:xfrm>
            </p:spPr>
            <p:txBody>
              <a:bodyPr>
                <a:normAutofit/>
              </a:bodyPr>
              <a:lstStyle/>
              <a:p>
                <a:r>
                  <a:rPr lang="sr-Cyrl-BA" dirty="0">
                    <a:solidFill>
                      <a:schemeClr val="tx1"/>
                    </a:solidFill>
                  </a:rPr>
                  <a:t>Број протона у атому представља његов </a:t>
                </a:r>
                <a:r>
                  <a:rPr lang="sr-Cyrl-BA" i="1" dirty="0">
                    <a:solidFill>
                      <a:srgbClr val="FF0000"/>
                    </a:solidFill>
                  </a:rPr>
                  <a:t>редни број (</a:t>
                </a:r>
                <a:r>
                  <a:rPr lang="en-US" i="1" dirty="0">
                    <a:solidFill>
                      <a:srgbClr val="FF0000"/>
                    </a:solidFill>
                  </a:rPr>
                  <a:t>Z)</a:t>
                </a:r>
                <a:r>
                  <a:rPr lang="sr-Cyrl-BA" i="1" dirty="0">
                    <a:solidFill>
                      <a:srgbClr val="00B0F0"/>
                    </a:solidFill>
                  </a:rPr>
                  <a:t> </a:t>
                </a:r>
                <a:r>
                  <a:rPr lang="sr-Cyrl-BA" dirty="0">
                    <a:solidFill>
                      <a:schemeClr val="tx1"/>
                    </a:solidFill>
                  </a:rPr>
                  <a:t>у периодном систему елемената. </a:t>
                </a:r>
              </a:p>
              <a:p>
                <a:endParaRPr lang="sr-Cyrl-BA" dirty="0">
                  <a:solidFill>
                    <a:schemeClr val="tx1"/>
                  </a:solidFill>
                </a:endParaRPr>
              </a:p>
              <a:p>
                <a:endParaRPr lang="sr-Cyrl-BA" dirty="0">
                  <a:solidFill>
                    <a:schemeClr val="tx1"/>
                  </a:solidFill>
                </a:endParaRPr>
              </a:p>
              <a:p>
                <a:pPr marL="45720" indent="0">
                  <a:buNone/>
                </a:pPr>
                <a:endParaRPr lang="sr-Cyrl-BA" dirty="0">
                  <a:solidFill>
                    <a:schemeClr val="tx1"/>
                  </a:solidFill>
                </a:endParaRPr>
              </a:p>
              <a:p>
                <a:r>
                  <a:rPr lang="sr-Cyrl-BA" dirty="0">
                    <a:solidFill>
                      <a:schemeClr val="tx1"/>
                    </a:solidFill>
                  </a:rPr>
                  <a:t>Укупан број протона и неутрона у језгру (нуклеони) се назива </a:t>
                </a:r>
                <a:r>
                  <a:rPr lang="sr-Cyrl-BA" i="1" dirty="0">
                    <a:solidFill>
                      <a:srgbClr val="FF0000"/>
                    </a:solidFill>
                  </a:rPr>
                  <a:t>масени број</a:t>
                </a:r>
                <a:r>
                  <a:rPr lang="en-US" i="1" dirty="0">
                    <a:solidFill>
                      <a:srgbClr val="FF0000"/>
                    </a:solidFill>
                  </a:rPr>
                  <a:t> (A)</a:t>
                </a:r>
                <a:r>
                  <a:rPr lang="en-US" i="1" dirty="0">
                    <a:solidFill>
                      <a:schemeClr val="tx1"/>
                    </a:solidFill>
                  </a:rPr>
                  <a:t>, </a:t>
                </a:r>
                <a:r>
                  <a:rPr lang="sr-Cyrl-BA" dirty="0">
                    <a:solidFill>
                      <a:schemeClr val="tx1"/>
                    </a:solidFill>
                  </a:rPr>
                  <a:t>односно: </a:t>
                </a:r>
              </a:p>
              <a:p>
                <a:endParaRPr lang="sr-Cyrl-BA" dirty="0">
                  <a:solidFill>
                    <a:schemeClr val="tx1"/>
                  </a:solidFill>
                </a:endParaRPr>
              </a:p>
              <a:p>
                <a:pPr marL="45720" indent="0">
                  <a:buNone/>
                </a:pPr>
                <a:r>
                  <a:rPr lang="sr-Cyrl-BA" dirty="0">
                    <a:solidFill>
                      <a:schemeClr val="tx1"/>
                    </a:solidFill>
                  </a:rPr>
                  <a:t>    при чему је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sr-Cyrl-BA" dirty="0">
                    <a:solidFill>
                      <a:schemeClr val="tx1"/>
                    </a:solidFill>
                  </a:rPr>
                  <a:t>- број неутрона у језгру. </a:t>
                </a:r>
              </a:p>
              <a:p>
                <a:pPr marL="4572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sr-Cyrl-BA" dirty="0">
                    <a:solidFill>
                      <a:schemeClr val="tx1"/>
                    </a:solidFill>
                  </a:rPr>
                  <a:t>Примјер атом угљеника: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B158956-9CAD-4CCE-AC35-1D112BE107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0" y="739036"/>
                <a:ext cx="9872871" cy="5356964"/>
              </a:xfrm>
              <a:blipFill>
                <a:blip r:embed="rId2"/>
                <a:stretch>
                  <a:fillRect t="-1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11FBC20-71BA-475A-8A25-03DAA04B8E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149" y="1192163"/>
            <a:ext cx="5021701" cy="1590386"/>
          </a:xfrm>
          <a:prstGeom prst="rect">
            <a:avLst/>
          </a:prstGeom>
        </p:spPr>
      </p:pic>
      <p:pic>
        <p:nvPicPr>
          <p:cNvPr id="2052" name="Picture 4" descr="원자핵. 원자핵 : 구성, 특성, 모델, 핵력. 질량 핵심 크기">
            <a:extLst>
              <a:ext uri="{FF2B5EF4-FFF2-40B4-BE49-F238E27FC236}">
                <a16:creationId xmlns:a16="http://schemas.microsoft.com/office/drawing/2014/main" xmlns="" id="{E7B33791-D192-4400-BD17-948A08E7E4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6" t="13974" r="11147" b="9004"/>
          <a:stretch/>
        </p:blipFill>
        <p:spPr bwMode="auto">
          <a:xfrm>
            <a:off x="4760361" y="4968130"/>
            <a:ext cx="1319074" cy="1150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id="{55871361-5F17-4AF3-BAC3-8810EEDD9B44}"/>
                  </a:ext>
                </a:extLst>
              </p:cNvPr>
              <p:cNvSpPr txBox="1"/>
              <p:nvPr/>
            </p:nvSpPr>
            <p:spPr>
              <a:xfrm>
                <a:off x="5271506" y="3600971"/>
                <a:ext cx="1615858" cy="461665"/>
              </a:xfrm>
              <a:prstGeom prst="rect">
                <a:avLst/>
              </a:prstGeom>
              <a:noFill/>
              <a:ln w="19050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45720" indent="0" algn="ctr"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sr-Cyrl-BA" sz="2400" dirty="0"/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5871361-5F17-4AF3-BAC3-8810EEDD9B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1506" y="3600971"/>
                <a:ext cx="1615858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190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190033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537DD5-8B52-472F-979A-2A07BC9DB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371" y="939453"/>
            <a:ext cx="10230632" cy="5344438"/>
          </a:xfrm>
        </p:spPr>
        <p:txBody>
          <a:bodyPr>
            <a:normAutofit/>
          </a:bodyPr>
          <a:lstStyle/>
          <a:p>
            <a:pPr algn="just"/>
            <a:r>
              <a:rPr lang="sr-Cyrl-BA" b="1" dirty="0">
                <a:solidFill>
                  <a:srgbClr val="00B0F0"/>
                </a:solidFill>
              </a:rPr>
              <a:t>Водоник</a:t>
            </a:r>
            <a:r>
              <a:rPr lang="sr-Cyrl-BA" dirty="0">
                <a:solidFill>
                  <a:schemeClr val="tx1"/>
                </a:solidFill>
              </a:rPr>
              <a:t> је најједноставнији атом јер се састоји од једног протона у језгру и једног електрона у електронском омотачу. </a:t>
            </a:r>
          </a:p>
          <a:p>
            <a:pPr algn="just"/>
            <a:endParaRPr lang="sr-Cyrl-BA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sr-Cyrl-BA" dirty="0">
              <a:solidFill>
                <a:schemeClr val="tx1"/>
              </a:solidFill>
            </a:endParaRPr>
          </a:p>
        </p:txBody>
      </p:sp>
      <p:pic>
        <p:nvPicPr>
          <p:cNvPr id="3076" name="Picture 4" descr="Структура атома и атомског језгра | Физика">
            <a:extLst>
              <a:ext uri="{FF2B5EF4-FFF2-40B4-BE49-F238E27FC236}">
                <a16:creationId xmlns:a16="http://schemas.microsoft.com/office/drawing/2014/main" xmlns="" id="{E2B64598-9F79-4557-8128-54592CAEAF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113" y="1925877"/>
            <a:ext cx="6263014" cy="3006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174292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FD4C27-4599-40DB-8AFB-03D6F0503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576197"/>
            <a:ext cx="9872871" cy="5519803"/>
          </a:xfrm>
        </p:spPr>
        <p:txBody>
          <a:bodyPr/>
          <a:lstStyle/>
          <a:p>
            <a:pPr algn="just"/>
            <a:r>
              <a:rPr lang="sr-Cyrl-BA" b="1" dirty="0">
                <a:solidFill>
                  <a:srgbClr val="00B0F0"/>
                </a:solidFill>
              </a:rPr>
              <a:t>ИЗОТОПИ</a:t>
            </a:r>
            <a:r>
              <a:rPr lang="sr-Cyrl-BA" b="1" dirty="0"/>
              <a:t> </a:t>
            </a:r>
            <a:r>
              <a:rPr lang="sr-Cyrl-BA" dirty="0">
                <a:solidFill>
                  <a:schemeClr val="tx1"/>
                </a:solidFill>
              </a:rPr>
              <a:t>= хемијски елементи који имају исти број протона, а различит број неутрона.</a:t>
            </a:r>
          </a:p>
          <a:p>
            <a:pPr algn="just"/>
            <a:r>
              <a:rPr lang="sr-Cyrl-BA" dirty="0">
                <a:solidFill>
                  <a:schemeClr val="tx1"/>
                </a:solidFill>
              </a:rPr>
              <a:t>Водоник има два изотопа – деутеријум и трицијум.</a:t>
            </a:r>
          </a:p>
          <a:p>
            <a:pPr algn="just"/>
            <a:endParaRPr lang="sr-Cyrl-BA" dirty="0">
              <a:solidFill>
                <a:schemeClr val="tx1"/>
              </a:solidFill>
            </a:endParaRPr>
          </a:p>
          <a:p>
            <a:pPr algn="just"/>
            <a:endParaRPr lang="sr-Cyrl-BA" dirty="0">
              <a:solidFill>
                <a:schemeClr val="tx1"/>
              </a:solidFill>
            </a:endParaRPr>
          </a:p>
          <a:p>
            <a:pPr algn="just"/>
            <a:endParaRPr lang="sr-Cyrl-BA" dirty="0">
              <a:solidFill>
                <a:schemeClr val="tx1"/>
              </a:solidFill>
            </a:endParaRPr>
          </a:p>
          <a:p>
            <a:pPr algn="just"/>
            <a:endParaRPr lang="sr-Cyrl-BA" dirty="0">
              <a:solidFill>
                <a:schemeClr val="tx1"/>
              </a:solidFill>
            </a:endParaRPr>
          </a:p>
          <a:p>
            <a:pPr algn="just"/>
            <a:endParaRPr lang="sr-Cyrl-BA" dirty="0">
              <a:solidFill>
                <a:schemeClr val="tx1"/>
              </a:solidFill>
            </a:endParaRPr>
          </a:p>
          <a:p>
            <a:r>
              <a:rPr lang="sr-Cyrl-BA" dirty="0">
                <a:solidFill>
                  <a:schemeClr val="tx1"/>
                </a:solidFill>
              </a:rPr>
              <a:t>Између протона владају одбојне електричне силе.</a:t>
            </a:r>
          </a:p>
          <a:p>
            <a:r>
              <a:rPr lang="sr-Cyrl-BA" b="1" dirty="0">
                <a:solidFill>
                  <a:srgbClr val="00B0F0"/>
                </a:solidFill>
              </a:rPr>
              <a:t>Нуклеарне силе </a:t>
            </a:r>
            <a:r>
              <a:rPr lang="sr-Cyrl-BA" dirty="0">
                <a:solidFill>
                  <a:schemeClr val="tx1"/>
                </a:solidFill>
              </a:rPr>
              <a:t>су силе које се јављају између сусједних нуклеона, те су привлачног карактера. Оне одржавају стабилност цјелокупног атома и дјелују само на малим растојањима (краткодометне силе). 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marL="45720" indent="0" algn="just">
              <a:buNone/>
            </a:pPr>
            <a:endParaRPr lang="en-US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/>
            <a:endParaRPr lang="sr-Cyrl-BA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4" name="Picture 6" descr="Šta su izotopi? Koje značenje ima pojam izotopa u hemiji? | Veliki ...">
            <a:extLst>
              <a:ext uri="{FF2B5EF4-FFF2-40B4-BE49-F238E27FC236}">
                <a16:creationId xmlns:a16="http://schemas.microsoft.com/office/drawing/2014/main" xmlns="" id="{0438D06B-95D6-4C25-9284-1D4F83C385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291" y="1922485"/>
            <a:ext cx="4387417" cy="190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65427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C682C2-0A19-4716-B6F6-BCD3AB62B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396658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sr-Cyrl-BA" sz="3600" b="1" dirty="0"/>
              <a:t>РАДИОАКТИВНОСТ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1F9B0D-65DA-4997-846C-EF98109A4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28175"/>
            <a:ext cx="9872871" cy="4567825"/>
          </a:xfrm>
        </p:spPr>
        <p:txBody>
          <a:bodyPr/>
          <a:lstStyle/>
          <a:p>
            <a:r>
              <a:rPr lang="sr-Cyrl-BA" b="1" dirty="0">
                <a:solidFill>
                  <a:srgbClr val="00B0F0"/>
                </a:solidFill>
              </a:rPr>
              <a:t>Природна радиактивност</a:t>
            </a:r>
            <a:r>
              <a:rPr lang="sr-Cyrl-BA" dirty="0">
                <a:solidFill>
                  <a:schemeClr val="tx1"/>
                </a:solidFill>
              </a:rPr>
              <a:t> је процес спонтаног распада нестабилних језгара при којем се емитују одређене честице или зраци. </a:t>
            </a:r>
          </a:p>
          <a:p>
            <a:r>
              <a:rPr lang="sr-Cyrl-BA" dirty="0">
                <a:solidFill>
                  <a:schemeClr val="tx1"/>
                </a:solidFill>
              </a:rPr>
              <a:t>Као резултат радиоактивног распада настаје ново, стабилније језгро при чему се емитују </a:t>
            </a:r>
            <a:r>
              <a:rPr lang="el-GR" dirty="0">
                <a:solidFill>
                  <a:srgbClr val="00B0F0"/>
                </a:solidFill>
              </a:rPr>
              <a:t>α, β, </a:t>
            </a:r>
            <a:r>
              <a:rPr lang="sr-Cyrl-BA" dirty="0">
                <a:solidFill>
                  <a:schemeClr val="tx1"/>
                </a:solidFill>
              </a:rPr>
              <a:t>или</a:t>
            </a:r>
            <a:r>
              <a:rPr lang="sr-Cyrl-BA" dirty="0">
                <a:solidFill>
                  <a:srgbClr val="00B0F0"/>
                </a:solidFill>
              </a:rPr>
              <a:t> </a:t>
            </a:r>
            <a:r>
              <a:rPr lang="el-GR" dirty="0">
                <a:solidFill>
                  <a:srgbClr val="00B0F0"/>
                </a:solidFill>
              </a:rPr>
              <a:t>γ</a:t>
            </a:r>
            <a:r>
              <a:rPr lang="sr-Cyrl-BA" dirty="0">
                <a:solidFill>
                  <a:srgbClr val="00B0F0"/>
                </a:solidFill>
              </a:rPr>
              <a:t> зраци</a:t>
            </a:r>
            <a:r>
              <a:rPr lang="sr-Cyrl-BA" dirty="0">
                <a:solidFill>
                  <a:schemeClr val="tx1"/>
                </a:solidFill>
              </a:rPr>
              <a:t>. </a:t>
            </a:r>
          </a:p>
          <a:p>
            <a:pPr marL="45720" indent="0">
              <a:buNone/>
            </a:pPr>
            <a:endParaRPr lang="sr-Cyrl-BA" dirty="0">
              <a:solidFill>
                <a:schemeClr val="tx1"/>
              </a:solidFill>
            </a:endParaRPr>
          </a:p>
          <a:p>
            <a:pPr lvl="2"/>
            <a:r>
              <a:rPr lang="el-GR" sz="2200" b="1" dirty="0">
                <a:solidFill>
                  <a:schemeClr val="tx1"/>
                </a:solidFill>
              </a:rPr>
              <a:t>α </a:t>
            </a:r>
            <a:r>
              <a:rPr lang="sr-Cyrl-BA" sz="2200" b="1" dirty="0">
                <a:solidFill>
                  <a:schemeClr val="tx1"/>
                </a:solidFill>
              </a:rPr>
              <a:t>зраци </a:t>
            </a:r>
            <a:r>
              <a:rPr lang="sr-Cyrl-BA" sz="2200" dirty="0">
                <a:solidFill>
                  <a:schemeClr val="tx1"/>
                </a:solidFill>
              </a:rPr>
              <a:t>–</a:t>
            </a:r>
            <a:r>
              <a:rPr lang="sr-Cyrl-BA" sz="2200" b="1" dirty="0">
                <a:solidFill>
                  <a:schemeClr val="tx1"/>
                </a:solidFill>
              </a:rPr>
              <a:t> </a:t>
            </a:r>
            <a:r>
              <a:rPr lang="sr-Cyrl-BA" sz="2200" dirty="0">
                <a:solidFill>
                  <a:schemeClr val="tx1"/>
                </a:solidFill>
              </a:rPr>
              <a:t>језгра атома хелијума.</a:t>
            </a:r>
          </a:p>
          <a:p>
            <a:pPr lvl="2"/>
            <a:r>
              <a:rPr lang="el-GR" sz="2200" b="1" dirty="0">
                <a:solidFill>
                  <a:schemeClr val="tx1"/>
                </a:solidFill>
              </a:rPr>
              <a:t>β </a:t>
            </a:r>
            <a:r>
              <a:rPr lang="sr-Cyrl-BA" sz="2200" b="1" dirty="0">
                <a:solidFill>
                  <a:schemeClr val="tx1"/>
                </a:solidFill>
              </a:rPr>
              <a:t>зраци </a:t>
            </a:r>
            <a:r>
              <a:rPr lang="sr-Cyrl-BA" sz="2200" dirty="0">
                <a:solidFill>
                  <a:schemeClr val="tx1"/>
                </a:solidFill>
              </a:rPr>
              <a:t>– брзи електрони.</a:t>
            </a:r>
          </a:p>
          <a:p>
            <a:pPr lvl="2"/>
            <a:r>
              <a:rPr lang="el-GR" sz="2200" b="1" dirty="0">
                <a:solidFill>
                  <a:schemeClr val="tx1"/>
                </a:solidFill>
              </a:rPr>
              <a:t>γ </a:t>
            </a:r>
            <a:r>
              <a:rPr lang="sr-Cyrl-BA" sz="2200" b="1" dirty="0">
                <a:solidFill>
                  <a:schemeClr val="tx1"/>
                </a:solidFill>
              </a:rPr>
              <a:t>зраци </a:t>
            </a:r>
            <a:r>
              <a:rPr lang="sr-Cyrl-BA" sz="2200" dirty="0">
                <a:solidFill>
                  <a:schemeClr val="tx1"/>
                </a:solidFill>
              </a:rPr>
              <a:t>– електромагнетни таласи мале </a:t>
            </a:r>
            <a:endParaRPr lang="en-US" sz="2200" dirty="0">
              <a:solidFill>
                <a:schemeClr val="tx1"/>
              </a:solidFill>
            </a:endParaRPr>
          </a:p>
          <a:p>
            <a:pPr marL="548640" lvl="2" indent="0">
              <a:buNone/>
            </a:pPr>
            <a:r>
              <a:rPr lang="en-US" sz="2200" dirty="0">
                <a:solidFill>
                  <a:schemeClr val="tx1"/>
                </a:solidFill>
              </a:rPr>
              <a:t>   </a:t>
            </a:r>
            <a:r>
              <a:rPr lang="sr-Cyrl-BA" sz="2200" dirty="0">
                <a:solidFill>
                  <a:schemeClr val="tx1"/>
                </a:solidFill>
              </a:rPr>
              <a:t>таласне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sr-Cyrl-BA" sz="2200" dirty="0">
                <a:solidFill>
                  <a:schemeClr val="tx1"/>
                </a:solidFill>
              </a:rPr>
              <a:t>дужине. </a:t>
            </a:r>
            <a:endParaRPr lang="en-US" sz="2200" dirty="0">
              <a:solidFill>
                <a:schemeClr val="tx1"/>
              </a:solidFill>
            </a:endParaRPr>
          </a:p>
        </p:txBody>
      </p:sp>
      <p:pic>
        <p:nvPicPr>
          <p:cNvPr id="5124" name="Picture 4" descr="Radioaktivnost - Vesela škola-nauči šta želiš">
            <a:extLst>
              <a:ext uri="{FF2B5EF4-FFF2-40B4-BE49-F238E27FC236}">
                <a16:creationId xmlns:a16="http://schemas.microsoft.com/office/drawing/2014/main" xmlns="" id="{6AFBDA2F-93DD-44C9-9DA8-D263B8399D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787" y="3130901"/>
            <a:ext cx="4026943" cy="219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668271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6F62568C-B532-498C-BC6D-68B6AB4971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343" y="357676"/>
            <a:ext cx="3216568" cy="32165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8F8002-6964-4A16-BCF8-570BFC0A6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sz="3600" b="1" dirty="0"/>
              <a:t>ЗАДАЋА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FE98C8-0CC6-4B00-BF08-170B33963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884557"/>
            <a:ext cx="9872871" cy="447163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sr-Cyrl-BA" dirty="0">
                <a:solidFill>
                  <a:schemeClr val="tx1"/>
                </a:solidFill>
              </a:rPr>
              <a:t>1. </a:t>
            </a:r>
            <a:r>
              <a:rPr lang="sr-Cyrl-BA" sz="2000" dirty="0">
                <a:solidFill>
                  <a:schemeClr val="tx1"/>
                </a:solidFill>
              </a:rPr>
              <a:t>Од чега се састоји атом?</a:t>
            </a:r>
          </a:p>
          <a:p>
            <a:pPr marL="45720" indent="0">
              <a:buNone/>
            </a:pPr>
            <a:r>
              <a:rPr lang="sr-Cyrl-BA" sz="2000" dirty="0">
                <a:solidFill>
                  <a:schemeClr val="tx1"/>
                </a:solidFill>
              </a:rPr>
              <a:t>2. Како називамо атоме који имају исте редне бројеве, а различите масене бројеве? </a:t>
            </a:r>
          </a:p>
          <a:p>
            <a:pPr marL="45720" indent="0">
              <a:buNone/>
            </a:pPr>
            <a:r>
              <a:rPr lang="sr-Cyrl-BA" sz="2000" dirty="0">
                <a:solidFill>
                  <a:schemeClr val="tx1"/>
                </a:solidFill>
              </a:rPr>
              <a:t>3. Како су наелектрисани протони, електрони и неутрони?</a:t>
            </a:r>
          </a:p>
          <a:p>
            <a:pPr marL="45720" indent="0">
              <a:buNone/>
            </a:pPr>
            <a:r>
              <a:rPr lang="sr-Cyrl-BA" sz="2000" dirty="0">
                <a:solidFill>
                  <a:schemeClr val="tx1"/>
                </a:solidFill>
              </a:rPr>
              <a:t>4. Зашто се протони не разлете из атомских језгара?</a:t>
            </a:r>
          </a:p>
          <a:p>
            <a:pPr marL="45720" indent="0">
              <a:buNone/>
            </a:pPr>
            <a:r>
              <a:rPr lang="sr-Cyrl-BA" sz="2000" dirty="0">
                <a:solidFill>
                  <a:schemeClr val="tx1"/>
                </a:solidFill>
              </a:rPr>
              <a:t>5. Заокружи тачан одговор: </a:t>
            </a:r>
          </a:p>
          <a:p>
            <a:pPr marL="45720" indent="0">
              <a:buNone/>
            </a:pPr>
            <a:r>
              <a:rPr lang="sr-Cyrl-BA" sz="2000" dirty="0">
                <a:solidFill>
                  <a:schemeClr val="tx1"/>
                </a:solidFill>
              </a:rPr>
              <a:t>        Бета честице могу бити:</a:t>
            </a:r>
          </a:p>
          <a:p>
            <a:pPr marL="45720" indent="0">
              <a:buNone/>
            </a:pPr>
            <a:r>
              <a:rPr lang="sr-Cyrl-BA" sz="2000" dirty="0">
                <a:solidFill>
                  <a:schemeClr val="tx1"/>
                </a:solidFill>
              </a:rPr>
              <a:t>        а) језгра хелијума;        б) протони;          в) неутрони;         г) електрони.</a:t>
            </a:r>
          </a:p>
          <a:p>
            <a:pPr marL="45720" indent="0">
              <a:buClrTx/>
              <a:buNone/>
            </a:pPr>
            <a:r>
              <a:rPr lang="sr-Cyrl-BA" sz="2000" dirty="0">
                <a:solidFill>
                  <a:schemeClr val="tx1"/>
                </a:solidFill>
              </a:rPr>
              <a:t>6. Неутралан атом хлора има масени број 35, а редни број 17. Одреди број електрона, протона и неутрона. </a:t>
            </a:r>
          </a:p>
          <a:p>
            <a:pPr marL="45720" indent="0">
              <a:buNone/>
            </a:pPr>
            <a:endParaRPr lang="sr-Cyrl-BA" dirty="0">
              <a:solidFill>
                <a:schemeClr val="tx1"/>
              </a:solidFill>
            </a:endParaRPr>
          </a:p>
          <a:p>
            <a:pPr marL="502920" indent="-457200">
              <a:buAutoNum type="arabicPeriod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277357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F93FEF-7F27-4620-81DA-4F0014EDC0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dirty="0"/>
              <a:t>ХВАЛА НА ПАЖЊИ!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75521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Basis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141</TotalTime>
  <Words>416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Cambria Math</vt:lpstr>
      <vt:lpstr>Corbel</vt:lpstr>
      <vt:lpstr>Basis</vt:lpstr>
      <vt:lpstr>PowerPoint Presentation</vt:lpstr>
      <vt:lpstr>АТОМ. ЈЕЗГРО АТОМА</vt:lpstr>
      <vt:lpstr>PowerPoint Presentation</vt:lpstr>
      <vt:lpstr>PowerPoint Presentation</vt:lpstr>
      <vt:lpstr>PowerPoint Presentation</vt:lpstr>
      <vt:lpstr>PowerPoint Presentation</vt:lpstr>
      <vt:lpstr>РАДИОАКТИВНОСТ</vt:lpstr>
      <vt:lpstr>ЗАДАЋА</vt:lpstr>
      <vt:lpstr>ХВАЛА НА ПАЖЊИ!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Nikola Pilipovic</dc:creator>
  <cp:lastModifiedBy>Dragan</cp:lastModifiedBy>
  <cp:revision>22</cp:revision>
  <dcterms:created xsi:type="dcterms:W3CDTF">2020-05-13T20:49:54Z</dcterms:created>
  <dcterms:modified xsi:type="dcterms:W3CDTF">2020-05-31T10:29:49Z</dcterms:modified>
</cp:coreProperties>
</file>