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67" r:id="rId3"/>
    <p:sldId id="268" r:id="rId4"/>
    <p:sldId id="276" r:id="rId5"/>
    <p:sldId id="269" r:id="rId6"/>
    <p:sldId id="270" r:id="rId7"/>
    <p:sldId id="272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14" autoAdjust="0"/>
    <p:restoredTop sz="86416"/>
  </p:normalViewPr>
  <p:slideViewPr>
    <p:cSldViewPr snapToGrid="0">
      <p:cViewPr varScale="1">
        <p:scale>
          <a:sx n="65" d="100"/>
          <a:sy n="65" d="100"/>
        </p:scale>
        <p:origin x="6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9046-D62F-49D8-96B7-3C014DC234D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4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 descr="Group of several flowers across the bottom of the slide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Freeform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Free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Freeform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Free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Freeform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Freeform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47" name="Freeform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Free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58" name="Free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" name="Freeform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0" name="Freeform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Free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" name="Freeform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Freeform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92" name="Freeform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Freeform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03" name="Freeform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 descr="Group of flowers on the left side of slide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Freeform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Freeform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0" name="Freeform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Freeform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Freeform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Freeform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grpSp>
        <p:nvGrpSpPr>
          <p:cNvPr id="83" name="Group 82" descr="Group of flowers on the right side of slide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Freeform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9" name="Group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Freeform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Freeform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 descr="Single flower on the right side of slide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Freeform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2" name="Group 61" descr="Group of flowers on the left side of slide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Freeform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Oval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9" name="Group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Freeform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Oval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Freeform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AB6F22D-34FA-43A4-B48A-40A230D6062C}" type="datetime1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0">
              <a:schemeClr val="bg1">
                <a:lumMod val="60000"/>
                <a:lumOff val="40000"/>
              </a:schemeClr>
            </a:gs>
            <a:gs pos="44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005840"/>
            <a:ext cx="10325100" cy="408154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latin typeface="Times New Roman" charset="0"/>
                <a:ea typeface="Times New Roman" charset="0"/>
                <a:cs typeface="Times New Roman" charset="0"/>
              </a:rPr>
              <a:t>ПРАВИЛНО ЧИТАЊЕ</a:t>
            </a:r>
            <a:br>
              <a:rPr lang="en-US" sz="4000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4000" b="1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4000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4000" b="1" dirty="0" smtClean="0">
                <a:latin typeface="Times New Roman" charset="0"/>
                <a:ea typeface="Times New Roman" charset="0"/>
                <a:cs typeface="Times New Roman" charset="0"/>
              </a:rPr>
              <a:t>                        Учитељица: Нада Васиљевић</a:t>
            </a:r>
            <a:r>
              <a:rPr lang="en-US" sz="40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4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0" y="6434355"/>
            <a:ext cx="2971800" cy="309345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Times New Roman" charset="0"/>
                <a:ea typeface="Times New Roman" charset="0"/>
                <a:cs typeface="Times New Roman" charset="0"/>
              </a:rPr>
              <a:t>СРПСКИ ЈЕЗИК ЗА 4. РАЗРЕД</a:t>
            </a:r>
            <a:endParaRPr lang="en-US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041400"/>
            <a:ext cx="9144000" cy="46736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ПОНОВИЋЕМО</a:t>
            </a:r>
            <a:b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1.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Удруживањем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гласова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слова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) у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смисаону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цјелину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настаје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b="1" dirty="0" err="1" smtClean="0">
                <a:latin typeface="Times New Roman" charset="0"/>
                <a:ea typeface="Times New Roman" charset="0"/>
                <a:cs typeface="Times New Roman" charset="0"/>
              </a:rPr>
              <a:t>ријеч</a:t>
            </a:r>
            <a:r>
              <a:rPr lang="en-US" sz="3100" b="1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br>
              <a:rPr lang="en-US" sz="3100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b="1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3100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2.</a:t>
            </a:r>
            <a:r>
              <a:rPr lang="en-US" sz="31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Спајaњем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у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веће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језичке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цјелине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настају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b="1" dirty="0" err="1" smtClean="0">
                <a:latin typeface="Times New Roman" charset="0"/>
                <a:ea typeface="Times New Roman" charset="0"/>
                <a:cs typeface="Times New Roman" charset="0"/>
              </a:rPr>
              <a:t>реченице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b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3.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Удруживањем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реченица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настаје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b="1" dirty="0" err="1" smtClean="0">
                <a:latin typeface="Times New Roman" charset="0"/>
                <a:ea typeface="Times New Roman" charset="0"/>
                <a:cs typeface="Times New Roman" charset="0"/>
              </a:rPr>
              <a:t>текст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прича</a:t>
            </a:r>
            <a:r>
              <a:rPr lang="is-IS" sz="3100" dirty="0" smtClean="0"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r>
              <a:rPr lang="en-US" sz="31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31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69300" y="6172200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СРПСКИ ЈЕЗИК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65652"/>
            <a:ext cx="9144000" cy="4717548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dirty="0" err="1">
                <a:latin typeface="Times New Roman" charset="0"/>
                <a:ea typeface="Times New Roman" charset="0"/>
                <a:cs typeface="Times New Roman" charset="0"/>
              </a:rPr>
              <a:t>П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рочитаћемо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наредни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текст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али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тако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наше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читање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буде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изражајно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b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sz="3100" dirty="0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зражајно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читање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подразумијева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наглашавање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одређених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реченицама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чиме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постиже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бољи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доживљај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текста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b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Наглашавање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постижемо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висином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јачином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тона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Те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ћемо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назвати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b="1" dirty="0" err="1" smtClean="0">
                <a:latin typeface="Times New Roman" charset="0"/>
                <a:ea typeface="Times New Roman" charset="0"/>
                <a:cs typeface="Times New Roman" charset="0"/>
              </a:rPr>
              <a:t>наглашене</a:t>
            </a:r>
            <a:r>
              <a:rPr lang="en-US" sz="31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b="1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b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00" y="6261100"/>
            <a:ext cx="2916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СРПСКИ ЈЕЗИК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6854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200" y="622300"/>
            <a:ext cx="10071100" cy="5600700"/>
          </a:xfrm>
        </p:spPr>
        <p:txBody>
          <a:bodyPr>
            <a:normAutofit fontScale="90000"/>
          </a:bodyPr>
          <a:lstStyle/>
          <a:p>
            <a:r>
              <a:rPr lang="uk-UA" sz="2800" b="1" dirty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latin typeface="Times New Roman" charset="0"/>
                <a:ea typeface="Times New Roman" charset="0"/>
                <a:cs typeface="Times New Roman" charset="0"/>
              </a:rPr>
              <a:t>тексту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latin typeface="Times New Roman" charset="0"/>
                <a:ea typeface="Times New Roman" charset="0"/>
                <a:cs typeface="Times New Roman" charset="0"/>
              </a:rPr>
              <a:t>ћемо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latin typeface="Times New Roman" charset="0"/>
                <a:ea typeface="Times New Roman" charset="0"/>
                <a:cs typeface="Times New Roman" charset="0"/>
              </a:rPr>
              <a:t>уочити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latin typeface="Times New Roman" charset="0"/>
                <a:ea typeface="Times New Roman" charset="0"/>
                <a:cs typeface="Times New Roman" charset="0"/>
              </a:rPr>
              <a:t>наглашене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затим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оне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које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нису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наглашене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b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Устао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једног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јутра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медвјед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Дундо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врло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рано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Отрча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брзо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поток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огледну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виру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Вјероватно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био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задовољан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својом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сликом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јер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гласно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насмијао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отрчао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шуму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пјевајући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медвједа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Брунда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повелика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бунда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вриједи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сувог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злата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хиљаду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дуката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Сва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ће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чарна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шума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сићи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њим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ума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вјеверица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лијепа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лија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дугог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репа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83600" y="6527800"/>
            <a:ext cx="2933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СРПСКИ ЈЕЗИК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08866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200" y="622300"/>
            <a:ext cx="10071100" cy="5600700"/>
          </a:xfrm>
        </p:spPr>
        <p:txBody>
          <a:bodyPr>
            <a:normAutofit fontScale="90000"/>
          </a:bodyPr>
          <a:lstStyle/>
          <a:p>
            <a:r>
              <a:rPr lang="uk-UA" sz="2800" b="1" dirty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latin typeface="Times New Roman" charset="0"/>
                <a:ea typeface="Times New Roman" charset="0"/>
                <a:cs typeface="Times New Roman" charset="0"/>
              </a:rPr>
              <a:t>тексту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latin typeface="Times New Roman" charset="0"/>
                <a:ea typeface="Times New Roman" charset="0"/>
                <a:cs typeface="Times New Roman" charset="0"/>
              </a:rPr>
              <a:t>ћемо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latin typeface="Times New Roman" charset="0"/>
                <a:ea typeface="Times New Roman" charset="0"/>
                <a:cs typeface="Times New Roman" charset="0"/>
              </a:rPr>
              <a:t>уочити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latin typeface="Times New Roman" charset="0"/>
                <a:ea typeface="Times New Roman" charset="0"/>
                <a:cs typeface="Times New Roman" charset="0"/>
              </a:rPr>
              <a:t>наглашене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затим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оне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које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нису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наглашене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b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Устао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једног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јутра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медвјед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Дундо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врло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рано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Отрча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брзо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поток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огледну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виру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Вјероватно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био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задовољан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својом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сликом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јер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гласно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насмијао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отрчао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шуму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пјевајући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медвједа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Брунда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повелика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бунда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вриједи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сувог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злата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хиљаду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дуката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Сва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ће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чарна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шума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сићи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њим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ума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вјеверица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лијепа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лија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дугог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репа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83600" y="6527800"/>
            <a:ext cx="2933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СРПСКИ ЈЕЗИК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34565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575800" cy="42545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Дакле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b="1" dirty="0" err="1" smtClean="0">
                <a:latin typeface="Times New Roman" charset="0"/>
                <a:ea typeface="Times New Roman" charset="0"/>
                <a:cs typeface="Times New Roman" charset="0"/>
              </a:rPr>
              <a:t>наглашене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јутра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поток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огледну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виру</a:t>
            </a:r>
            <a:r>
              <a:rPr lang="en-US" smtClean="0">
                <a:latin typeface="Times New Roman" charset="0"/>
                <a:ea typeface="Times New Roman" charset="0"/>
                <a:cs typeface="Times New Roman" charset="0"/>
              </a:rPr>
              <a:t>, вјероватно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гласно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отрчао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шуму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медвједа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сва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њим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ума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dirty="0" err="1" smtClean="0">
                <a:latin typeface="Times New Roman" charset="0"/>
                <a:ea typeface="Times New Roman" charset="0"/>
                <a:cs typeface="Times New Roman" charset="0"/>
              </a:rPr>
              <a:t>Ненаглашене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једног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ће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примјерима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смо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уочили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гдје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налазе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ненаглашене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реченицама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*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Налазе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ИСПРЕД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ИЗА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наглашених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43900" y="6235700"/>
            <a:ext cx="2959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СРПСКИ ЈЕЗИК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8739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797" y="1007390"/>
            <a:ext cx="9715500" cy="192179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Погледаћемо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још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неке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примјере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3200" dirty="0" smtClean="0">
                <a:latin typeface="Times New Roman" charset="0"/>
                <a:ea typeface="Times New Roman" charset="0"/>
                <a:cs typeface="Times New Roman" charset="0"/>
              </a:rPr>
              <a:t>правилног изговарања наглашених и ненаглашених ријечи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32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32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80400" y="6400800"/>
            <a:ext cx="2959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СРПСКИ ЈЕЗИК ЗА 4. РАЗРЕД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2796" y="2357874"/>
            <a:ext cx="98104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зид, до сутра, до мене, око куће, са мном, уз тебе,  и ја, са њим,  у теби,  у суботу,  не пада, крај тебе.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2797" y="4311759"/>
            <a:ext cx="98104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latin typeface="Times New Roman" charset="0"/>
                <a:ea typeface="Times New Roman" charset="0"/>
                <a:cs typeface="Times New Roman" charset="0"/>
              </a:rPr>
              <a:t>д</a:t>
            </a:r>
            <a:r>
              <a:rPr lang="sr-Cyrl-CS" sz="3200" dirty="0">
                <a:latin typeface="Times New Roman" charset="0"/>
                <a:ea typeface="Times New Roman" charset="0"/>
                <a:cs typeface="Times New Roman" charset="0"/>
              </a:rPr>
              <a:t>оћи ћу, </a:t>
            </a:r>
            <a:r>
              <a:rPr lang="hr-HR" sz="3200" dirty="0">
                <a:latin typeface="Times New Roman" charset="0"/>
                <a:ea typeface="Times New Roman" charset="0"/>
                <a:cs typeface="Times New Roman" charset="0"/>
              </a:rPr>
              <a:t>ми смо</a:t>
            </a:r>
            <a:r>
              <a:rPr lang="sr-Cyrl-CS" sz="32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hr-HR" sz="3200" dirty="0">
                <a:latin typeface="Times New Roman" charset="0"/>
                <a:ea typeface="Times New Roman" charset="0"/>
                <a:cs typeface="Times New Roman" charset="0"/>
              </a:rPr>
              <a:t>вратио се</a:t>
            </a:r>
            <a:r>
              <a:rPr lang="sr-Cyrl-CS" sz="3200" dirty="0">
                <a:latin typeface="Times New Roman" charset="0"/>
                <a:ea typeface="Times New Roman" charset="0"/>
                <a:cs typeface="Times New Roman" charset="0"/>
              </a:rPr>
              <a:t>, видимо се, чујемо</a:t>
            </a:r>
            <a:r>
              <a:rPr lang="hr-HR" sz="3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CS" sz="3200" dirty="0">
                <a:latin typeface="Times New Roman" charset="0"/>
                <a:ea typeface="Times New Roman" charset="0"/>
                <a:cs typeface="Times New Roman" charset="0"/>
              </a:rPr>
              <a:t>се, идемо ли, хоћемо ли, тражим га, </a:t>
            </a:r>
            <a:r>
              <a:rPr lang="hr-HR" sz="3200" dirty="0">
                <a:latin typeface="Times New Roman" charset="0"/>
                <a:ea typeface="Times New Roman" charset="0"/>
                <a:cs typeface="Times New Roman" charset="0"/>
              </a:rPr>
              <a:t>спавао бих.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8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045706" y="260458"/>
            <a:ext cx="9715500" cy="5410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ЗАДАТАК ЗА САМОСТАЛАН РАД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Прочитај с правилним наглашавањем ријечи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Учитељица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по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учионици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шета</a:t>
            </a: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од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дјетета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до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дјетета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грију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дјечије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очи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sz="24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з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њих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радост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точи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З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оране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Зоране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т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јутрос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ниси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умио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Како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си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то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заборавио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Умио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сам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Опрао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сам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сапуном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руке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лице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вјерујте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учитељице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!		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			(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Одломак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из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пјесме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„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Гарави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дјечак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”)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6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9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9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9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9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9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80400" y="650240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СРПСКИ ЈЕЗИК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WERS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rple flowers on blue (widescreen).potx" id="{828F1CAB-9298-4592-9282-F8DFCE9B5AAD}" vid="{F1565BE0-C58B-47E2-98D9-9569E7AA0A86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Purple flowers on blue (widescreen)</Template>
  <TotalTime>1071</TotalTime>
  <Words>221</Words>
  <Application>Microsoft Office PowerPoint</Application>
  <PresentationFormat>Widescreen</PresentationFormat>
  <Paragraphs>39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Schoolbook</vt:lpstr>
      <vt:lpstr>Times New Roman</vt:lpstr>
      <vt:lpstr>FLOWERS 16X9</vt:lpstr>
      <vt:lpstr>ПРАВИЛНО ЧИТАЊЕ                          Учитељица: Нада Васиљевић </vt:lpstr>
      <vt:lpstr>ПОНОВИЋЕМО  1. Удруживањем гласова (слова) у смисаону цјелину настаје ријеч.  2. Спајaњем ријечи у веће језичке цјелине настају реченице.  3. Удруживањем реченица, настаје текст, прича…  </vt:lpstr>
      <vt:lpstr> Прочитаћемо наредни текст, али тако да наше читање буде изражајно.  Изражајно читање подразумијева наглашавање одређених ријечи у реченицама, чиме се постиже бољи доживљај текста.  Наглашавање ријечи постижемо висином и јачином тона. Те ријечи ћемо назвати наглашене ријечи.   </vt:lpstr>
      <vt:lpstr>У тексту ћемо уочити наглашене ријечи, а затим и оне које нису наглашене:  Устао једног јутра медвјед Дундо врло рано. Отрча брзо на поток и огледну се у виру. Вјероватно је био задовољан својом сликом, јер се гласно насмијао и отрчао у шуму пјевајући:   У медвједа Брунда  повелика бунда,  вриједи сувог злата,  хиљаду дуката.   Сва ће чарна шума  сићи за њим с ума:  вјеверица лијепа,   лија дугог репа.</vt:lpstr>
      <vt:lpstr>У тексту ћемо уочити наглашене ријечи, а затим и оне које нису наглашене:  Устао једног јутра медвјед Дундо врло рано. Отрча брзо на поток и огледну се у виру. Вјероватно је био задовољан својом сликом, јер се гласно насмијао и отрчао у шуму пјевајући:   У медвједа Брунда  повелика бунда,  вриједи сувог злата,  хиљаду дуката.   Сва ће чарна шума  сићи за њим с ума:  вјеверица лијепа,   лија дугог репа.</vt:lpstr>
      <vt:lpstr>  Дакле, наглашене ријечи су: јутра, поток, огледну, виру, вјероватно, гласно, отрчао, шуму, медвједа, сва, њим и ума.   Ненаглашене су: једног, на, се, у, је, и, у, ће, за и с.  У примјерима смо уочили гдје се налазе ненаглашене ријечи у реченицама.   * Налазе се ИСПРЕД или ИЗА наглашених ријечи. </vt:lpstr>
      <vt:lpstr>Погледаћемо још неке примјере правилног изговарања наглашених и ненаглашених ријечи. 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Microsoft Office User</dc:creator>
  <cp:lastModifiedBy>Dragan</cp:lastModifiedBy>
  <cp:revision>26</cp:revision>
  <dcterms:created xsi:type="dcterms:W3CDTF">2020-05-12T14:21:36Z</dcterms:created>
  <dcterms:modified xsi:type="dcterms:W3CDTF">2020-05-20T15:29:42Z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