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3D8A-A316-4E42-8B26-8F53036FF331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608A-965A-43A7-9A85-8C48BDA14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0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3D8A-A316-4E42-8B26-8F53036FF331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608A-965A-43A7-9A85-8C48BDA14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4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3D8A-A316-4E42-8B26-8F53036FF331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608A-965A-43A7-9A85-8C48BDA14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8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3D8A-A316-4E42-8B26-8F53036FF331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608A-965A-43A7-9A85-8C48BDA14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4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3D8A-A316-4E42-8B26-8F53036FF331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608A-965A-43A7-9A85-8C48BDA14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6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3D8A-A316-4E42-8B26-8F53036FF331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608A-965A-43A7-9A85-8C48BDA14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2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3D8A-A316-4E42-8B26-8F53036FF331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608A-965A-43A7-9A85-8C48BDA14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8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3D8A-A316-4E42-8B26-8F53036FF331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608A-965A-43A7-9A85-8C48BDA14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3D8A-A316-4E42-8B26-8F53036FF331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608A-965A-43A7-9A85-8C48BDA14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3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3D8A-A316-4E42-8B26-8F53036FF331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608A-965A-43A7-9A85-8C48BDA14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2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3D8A-A316-4E42-8B26-8F53036FF331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608A-965A-43A7-9A85-8C48BDA14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5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C3D8A-A316-4E42-8B26-8F53036FF331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D608A-965A-43A7-9A85-8C48BDA14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0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>
                <a:solidFill>
                  <a:schemeClr val="bg1"/>
                </a:solidFill>
                <a:latin typeface="+mn-lt"/>
              </a:rPr>
              <a:t>СРПСКИ ЈЕЗИК</a:t>
            </a:r>
            <a:endParaRPr lang="en-US" sz="4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                                    </a:t>
            </a:r>
            <a:r>
              <a:rPr lang="sr-Cyrl-RS" sz="4400" dirty="0" smtClean="0">
                <a:solidFill>
                  <a:schemeClr val="bg1"/>
                </a:solidFill>
              </a:rPr>
              <a:t>СИНОНИМИ</a:t>
            </a:r>
          </a:p>
          <a:p>
            <a:pPr marL="0" indent="0">
              <a:buNone/>
            </a:pPr>
            <a:r>
              <a:rPr lang="sr-Cyrl-RS" sz="4400" dirty="0">
                <a:solidFill>
                  <a:schemeClr val="bg1"/>
                </a:solidFill>
              </a:rPr>
              <a:t> </a:t>
            </a:r>
            <a:r>
              <a:rPr lang="sr-Cyrl-RS" sz="4400" dirty="0" smtClean="0">
                <a:solidFill>
                  <a:schemeClr val="bg1"/>
                </a:solidFill>
              </a:rPr>
              <a:t>                                         </a:t>
            </a:r>
          </a:p>
          <a:p>
            <a:pPr marL="0" indent="0">
              <a:buNone/>
            </a:pPr>
            <a:r>
              <a:rPr lang="sr-Cyrl-RS" sz="4400" dirty="0">
                <a:solidFill>
                  <a:schemeClr val="bg1"/>
                </a:solidFill>
              </a:rPr>
              <a:t> </a:t>
            </a:r>
            <a:r>
              <a:rPr lang="sr-Cyrl-RS" sz="4400" dirty="0" smtClean="0">
                <a:solidFill>
                  <a:schemeClr val="bg1"/>
                </a:solidFill>
              </a:rPr>
              <a:t>                                                        </a:t>
            </a:r>
          </a:p>
          <a:p>
            <a:pPr marL="0" indent="0">
              <a:buNone/>
            </a:pPr>
            <a:r>
              <a:rPr lang="sr-Cyrl-RS" sz="4400" dirty="0">
                <a:solidFill>
                  <a:schemeClr val="bg1"/>
                </a:solidFill>
              </a:rPr>
              <a:t> </a:t>
            </a:r>
            <a:r>
              <a:rPr lang="sr-Cyrl-RS" sz="4400" dirty="0" smtClean="0">
                <a:solidFill>
                  <a:schemeClr val="bg1"/>
                </a:solidFill>
              </a:rPr>
              <a:t>                                                          </a:t>
            </a:r>
            <a:r>
              <a:rPr lang="sr-Cyrl-RS" sz="2400" dirty="0" smtClean="0">
                <a:solidFill>
                  <a:schemeClr val="bg1"/>
                </a:solidFill>
              </a:rPr>
              <a:t>Славица Пресељ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25134" y="5322627"/>
            <a:ext cx="2320119" cy="4913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2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18" y="365126"/>
            <a:ext cx="10548582" cy="740344"/>
          </a:xfrm>
        </p:spPr>
        <p:txBody>
          <a:bodyPr>
            <a:normAutofit fontScale="90000"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Прочитај одломак из текста „ Башта сљезове боје“ означи атрибуте.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445" y="1252024"/>
            <a:ext cx="9608235" cy="5605976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Учитељица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ми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приђе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сасвим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близу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љутито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узрики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моје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лице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повуче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уво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r-Cyrl-RS" sz="24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Кажи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ти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своме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мудром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дједу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то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није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истина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Вук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је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сив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Сив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запамти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r-Cyrl-RS" sz="24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r-Cyrl-R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Скоро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плачући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отклипсао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сам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тога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дана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кући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шмрцајући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испричао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дједу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све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што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школи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догодило</a:t>
            </a:r>
            <a:r>
              <a:rPr lang="en-US" sz="2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r-Cyrl-RS" sz="2400" dirty="0" smtClean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Ни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слутио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нисам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каква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ће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бура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око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тога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подићи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r-Cyrl-RS" sz="2400" dirty="0" smtClean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 err="1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Шта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Пред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читавим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разредом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његовог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унука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миљенца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теглити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уши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уважену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старину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поспрдно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назвати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мудрим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боље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речено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будалом</a:t>
            </a:r>
            <a:r>
              <a:rPr lang="sr-Cyrl-R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Дотле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ли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смо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дошли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? И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још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рећи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вук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није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зелен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већ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некакав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...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хм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! Е,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то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тек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тако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проћи</a:t>
            </a: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488906" y="1392072"/>
            <a:ext cx="736979" cy="259308"/>
          </a:xfrm>
          <a:prstGeom prst="round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944203" y="2417927"/>
            <a:ext cx="1012207" cy="284329"/>
          </a:xfrm>
          <a:prstGeom prst="round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883391" y="5434084"/>
            <a:ext cx="1066799" cy="270680"/>
          </a:xfrm>
          <a:prstGeom prst="round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595582" y="4997356"/>
            <a:ext cx="1025855" cy="284328"/>
          </a:xfrm>
          <a:prstGeom prst="round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540007" y="5434084"/>
            <a:ext cx="1025855" cy="284328"/>
          </a:xfrm>
          <a:prstGeom prst="round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sr-Cyrl-RS" sz="2800" dirty="0">
                <a:solidFill>
                  <a:schemeClr val="bg1"/>
                </a:solidFill>
                <a:latin typeface="+mn-lt"/>
              </a:rPr>
              <a:t>С</a:t>
            </a:r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ликовите народне изразе из Ћопићеве приче замијенићемо</a:t>
            </a:r>
            <a:br>
              <a:rPr lang="sr-Cyrl-RS" sz="2800" dirty="0" smtClean="0">
                <a:solidFill>
                  <a:schemeClr val="bg1"/>
                </a:solidFill>
                <a:latin typeface="+mn-lt"/>
              </a:rPr>
            </a:br>
            <a:r>
              <a:rPr lang="sr-Latn-RS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ријечима истог или сличног значења.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80491"/>
            <a:ext cx="2355166" cy="39964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у</a:t>
            </a:r>
            <a:r>
              <a:rPr lang="sr-Cyrl-RS" dirty="0" smtClean="0">
                <a:solidFill>
                  <a:schemeClr val="bg1"/>
                </a:solidFill>
              </a:rPr>
              <a:t>зрикити -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отклипсати -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ш</a:t>
            </a:r>
            <a:r>
              <a:rPr lang="sr-Cyrl-RS" dirty="0" smtClean="0">
                <a:solidFill>
                  <a:schemeClr val="bg1"/>
                </a:solidFill>
              </a:rPr>
              <a:t>мрцајући -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м</a:t>
            </a:r>
            <a:r>
              <a:rPr lang="sr-Cyrl-RS" dirty="0" smtClean="0">
                <a:solidFill>
                  <a:schemeClr val="bg1"/>
                </a:solidFill>
              </a:rPr>
              <a:t>иљенац -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с</a:t>
            </a:r>
            <a:r>
              <a:rPr lang="sr-Cyrl-RS" dirty="0" smtClean="0">
                <a:solidFill>
                  <a:schemeClr val="bg1"/>
                </a:solidFill>
              </a:rPr>
              <a:t>тарина -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п</a:t>
            </a:r>
            <a:r>
              <a:rPr lang="sr-Cyrl-RS" dirty="0" smtClean="0">
                <a:solidFill>
                  <a:schemeClr val="bg1"/>
                </a:solidFill>
              </a:rPr>
              <a:t>оспрдно -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т</a:t>
            </a:r>
            <a:r>
              <a:rPr lang="sr-Cyrl-RS" dirty="0" smtClean="0">
                <a:solidFill>
                  <a:schemeClr val="bg1"/>
                </a:solidFill>
              </a:rPr>
              <a:t>еглити -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д</a:t>
            </a:r>
            <a:r>
              <a:rPr lang="sr-Cyrl-RS" dirty="0" smtClean="0">
                <a:solidFill>
                  <a:schemeClr val="bg1"/>
                </a:solidFill>
              </a:rPr>
              <a:t>оперјати -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д</a:t>
            </a:r>
            <a:r>
              <a:rPr lang="sr-Cyrl-RS" dirty="0" smtClean="0">
                <a:solidFill>
                  <a:schemeClr val="bg1"/>
                </a:solidFill>
              </a:rPr>
              <a:t>јечурлија -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3366" y="2180491"/>
            <a:ext cx="8160434" cy="39964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RS" dirty="0">
                <a:solidFill>
                  <a:srgbClr val="FFFF00"/>
                </a:solidFill>
              </a:rPr>
              <a:t>з</a:t>
            </a:r>
            <a:r>
              <a:rPr lang="sr-Cyrl-RS" dirty="0" smtClean="0">
                <a:solidFill>
                  <a:srgbClr val="FFFF00"/>
                </a:solidFill>
              </a:rPr>
              <a:t>агледати се</a:t>
            </a:r>
          </a:p>
          <a:p>
            <a:pPr marL="0" indent="0">
              <a:buNone/>
            </a:pPr>
            <a:r>
              <a:rPr lang="sr-Cyrl-RS" dirty="0">
                <a:solidFill>
                  <a:srgbClr val="FFFF00"/>
                </a:solidFill>
              </a:rPr>
              <a:t>о</a:t>
            </a:r>
            <a:r>
              <a:rPr lang="sr-Cyrl-RS" dirty="0" smtClean="0">
                <a:solidFill>
                  <a:srgbClr val="FFFF00"/>
                </a:solidFill>
              </a:rPr>
              <a:t>двући се</a:t>
            </a:r>
          </a:p>
          <a:p>
            <a:pPr marL="0" indent="0">
              <a:buNone/>
            </a:pPr>
            <a:r>
              <a:rPr lang="sr-Cyrl-RS" dirty="0">
                <a:solidFill>
                  <a:srgbClr val="FFFF00"/>
                </a:solidFill>
              </a:rPr>
              <a:t>п</a:t>
            </a:r>
            <a:r>
              <a:rPr lang="sr-Cyrl-RS" dirty="0" smtClean="0">
                <a:solidFill>
                  <a:srgbClr val="FFFF00"/>
                </a:solidFill>
              </a:rPr>
              <a:t>лачући</a:t>
            </a:r>
          </a:p>
          <a:p>
            <a:pPr marL="0" indent="0">
              <a:buNone/>
            </a:pPr>
            <a:r>
              <a:rPr lang="sr-Cyrl-RS" dirty="0">
                <a:solidFill>
                  <a:srgbClr val="FFFF00"/>
                </a:solidFill>
              </a:rPr>
              <a:t>м</a:t>
            </a:r>
            <a:r>
              <a:rPr lang="sr-Cyrl-RS" dirty="0" smtClean="0">
                <a:solidFill>
                  <a:srgbClr val="FFFF00"/>
                </a:solidFill>
              </a:rPr>
              <a:t>иљеник</a:t>
            </a:r>
          </a:p>
          <a:p>
            <a:pPr marL="0" indent="0">
              <a:buNone/>
            </a:pPr>
            <a:r>
              <a:rPr lang="sr-Cyrl-RS" dirty="0">
                <a:solidFill>
                  <a:srgbClr val="FFFF00"/>
                </a:solidFill>
              </a:rPr>
              <a:t>с</a:t>
            </a:r>
            <a:r>
              <a:rPr lang="sr-Cyrl-RS" dirty="0" smtClean="0">
                <a:solidFill>
                  <a:srgbClr val="FFFF00"/>
                </a:solidFill>
              </a:rPr>
              <a:t>тарац</a:t>
            </a:r>
          </a:p>
          <a:p>
            <a:pPr marL="0" indent="0">
              <a:buNone/>
            </a:pPr>
            <a:r>
              <a:rPr lang="sr-Cyrl-RS" dirty="0">
                <a:solidFill>
                  <a:srgbClr val="FFFF00"/>
                </a:solidFill>
              </a:rPr>
              <a:t>п</a:t>
            </a:r>
            <a:r>
              <a:rPr lang="sr-Cyrl-RS" dirty="0" smtClean="0">
                <a:solidFill>
                  <a:srgbClr val="FFFF00"/>
                </a:solidFill>
              </a:rPr>
              <a:t>одругљиво</a:t>
            </a:r>
          </a:p>
          <a:p>
            <a:pPr marL="0" indent="0">
              <a:buNone/>
            </a:pPr>
            <a:r>
              <a:rPr lang="sr-Cyrl-RS" dirty="0">
                <a:solidFill>
                  <a:srgbClr val="FFFF00"/>
                </a:solidFill>
              </a:rPr>
              <a:t>в</a:t>
            </a:r>
            <a:r>
              <a:rPr lang="sr-Cyrl-RS" dirty="0" smtClean="0">
                <a:solidFill>
                  <a:srgbClr val="FFFF00"/>
                </a:solidFill>
              </a:rPr>
              <a:t>ући</a:t>
            </a:r>
          </a:p>
          <a:p>
            <a:pPr marL="0" indent="0">
              <a:buNone/>
            </a:pPr>
            <a:r>
              <a:rPr lang="sr-Cyrl-RS" dirty="0">
                <a:solidFill>
                  <a:srgbClr val="FFFF00"/>
                </a:solidFill>
              </a:rPr>
              <a:t>д</a:t>
            </a:r>
            <a:r>
              <a:rPr lang="sr-Cyrl-RS" dirty="0" smtClean="0">
                <a:solidFill>
                  <a:srgbClr val="FFFF00"/>
                </a:solidFill>
              </a:rPr>
              <a:t>оћи</a:t>
            </a:r>
          </a:p>
          <a:p>
            <a:pPr marL="0" indent="0">
              <a:buNone/>
            </a:pPr>
            <a:r>
              <a:rPr lang="sr-Cyrl-RS" dirty="0" smtClean="0">
                <a:solidFill>
                  <a:srgbClr val="FFFF00"/>
                </a:solidFill>
              </a:rPr>
              <a:t>дјеца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91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317" y="422031"/>
            <a:ext cx="10664483" cy="5754932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Ћопић свој хумор проналази у природи и менталитету својих јунака. Да би нам приближио њихове особине, понекад ситне мане и недостатке, писац се служи необичним народним изразима. 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Ријечи истог или сличног значења богате наш рјечник, а кориштењем таквих ријечи избјегавамо понављање у причању или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  писању. На тај начин наше излагање постаје занимљиво и 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  сликовито. 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 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4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422031"/>
            <a:ext cx="10622280" cy="5754932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Упореди реченице: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dirty="0" smtClean="0">
                <a:solidFill>
                  <a:schemeClr val="bg1"/>
                </a:solidFill>
              </a:rPr>
              <a:t>А, ти </a:t>
            </a:r>
            <a:r>
              <a:rPr lang="sr-Cyrl-RS" dirty="0" smtClean="0">
                <a:solidFill>
                  <a:srgbClr val="FFFF00"/>
                </a:solidFill>
              </a:rPr>
              <a:t>језичко</a:t>
            </a:r>
            <a:r>
              <a:rPr lang="sr-Cyrl-RS" dirty="0" smtClean="0">
                <a:solidFill>
                  <a:schemeClr val="bg1"/>
                </a:solidFill>
              </a:rPr>
              <a:t>,</a:t>
            </a:r>
            <a:r>
              <a:rPr lang="sr-Cyrl-RS" dirty="0" smtClean="0">
                <a:solidFill>
                  <a:srgbClr val="FFFF00"/>
                </a:solidFill>
              </a:rPr>
              <a:t>нек</a:t>
            </a:r>
            <a:r>
              <a:rPr lang="sr-Cyrl-RS" dirty="0" smtClean="0">
                <a:solidFill>
                  <a:schemeClr val="bg1"/>
                </a:solidFill>
              </a:rPr>
              <a:t> те ја још једном чујем да </a:t>
            </a:r>
            <a:r>
              <a:rPr lang="sr-Cyrl-RS" dirty="0" smtClean="0">
                <a:solidFill>
                  <a:srgbClr val="FFFF00"/>
                </a:solidFill>
              </a:rPr>
              <a:t>блејиш</a:t>
            </a:r>
            <a:r>
              <a:rPr lang="sr-Cyrl-RS" dirty="0" smtClean="0">
                <a:solidFill>
                  <a:schemeClr val="bg1"/>
                </a:solidFill>
              </a:rPr>
              <a:t> какав је ко, па ћу ти ја показати.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dirty="0" smtClean="0">
                <a:solidFill>
                  <a:schemeClr val="bg1"/>
                </a:solidFill>
              </a:rPr>
              <a:t>А, ти </a:t>
            </a:r>
            <a:r>
              <a:rPr lang="sr-Cyrl-RS" dirty="0" smtClean="0">
                <a:solidFill>
                  <a:srgbClr val="FF0000"/>
                </a:solidFill>
              </a:rPr>
              <a:t>причалице</a:t>
            </a:r>
            <a:r>
              <a:rPr lang="sr-Cyrl-RS" dirty="0" smtClean="0">
                <a:solidFill>
                  <a:schemeClr val="bg1"/>
                </a:solidFill>
              </a:rPr>
              <a:t>, </a:t>
            </a:r>
            <a:r>
              <a:rPr lang="sr-Cyrl-RS" dirty="0" smtClean="0">
                <a:solidFill>
                  <a:srgbClr val="FF0000"/>
                </a:solidFill>
              </a:rPr>
              <a:t>да</a:t>
            </a:r>
            <a:r>
              <a:rPr lang="sr-Cyrl-RS" dirty="0" smtClean="0">
                <a:solidFill>
                  <a:schemeClr val="bg1"/>
                </a:solidFill>
              </a:rPr>
              <a:t> те ја још једном чујем да </a:t>
            </a:r>
            <a:r>
              <a:rPr lang="sr-Cyrl-RS" dirty="0" smtClean="0">
                <a:solidFill>
                  <a:srgbClr val="FF0000"/>
                </a:solidFill>
              </a:rPr>
              <a:t>говориш</a:t>
            </a:r>
            <a:r>
              <a:rPr lang="sr-Cyrl-RS" dirty="0" smtClean="0">
                <a:solidFill>
                  <a:schemeClr val="bg1"/>
                </a:solidFill>
              </a:rPr>
              <a:t> какав је ко, па ћу ти ја показати.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>
              <a:solidFill>
                <a:srgbClr val="FFFF00"/>
              </a:solidFill>
            </a:endParaRPr>
          </a:p>
          <a:p>
            <a:r>
              <a:rPr lang="sr-Cyrl-RS" dirty="0" smtClean="0">
                <a:solidFill>
                  <a:srgbClr val="FFFF00"/>
                </a:solidFill>
              </a:rPr>
              <a:t>У нашем језику има много ријечи које имају различит облик, а исто или слично значење.</a:t>
            </a:r>
          </a:p>
          <a:p>
            <a:r>
              <a:rPr lang="sr-Cyrl-RS" dirty="0" smtClean="0">
                <a:solidFill>
                  <a:srgbClr val="FFFF00"/>
                </a:solidFill>
              </a:rPr>
              <a:t>Такве ријечи називамо синонимима.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20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sr-Cyrl-RS" dirty="0" smtClean="0">
                <a:solidFill>
                  <a:schemeClr val="bg1"/>
                </a:solidFill>
              </a:rPr>
              <a:t>  Идем својој кући.            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325" y="1718421"/>
            <a:ext cx="10397888" cy="4896692"/>
          </a:xfrm>
        </p:spPr>
        <p:txBody>
          <a:bodyPr/>
          <a:lstStyle/>
          <a:p>
            <a:pPr marL="0" indent="0">
              <a:buNone/>
            </a:pPr>
            <a:r>
              <a:rPr lang="sr-Latn-RS" dirty="0" smtClean="0"/>
              <a:t>      </a:t>
            </a:r>
            <a:r>
              <a:rPr lang="sr-Cyrl-RS" dirty="0" smtClean="0"/>
              <a:t>   </a:t>
            </a:r>
            <a:r>
              <a:rPr lang="sr-Cyrl-RS" dirty="0" smtClean="0">
                <a:solidFill>
                  <a:srgbClr val="FFFF00"/>
                </a:solidFill>
              </a:rPr>
              <a:t>брвнара                                                           зграда</a:t>
            </a:r>
          </a:p>
          <a:p>
            <a:endParaRPr lang="sr-Cyrl-RS" dirty="0"/>
          </a:p>
          <a:p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                                                  </a:t>
            </a:r>
            <a:r>
              <a:rPr lang="sr-Cyrl-RS" dirty="0" smtClean="0">
                <a:solidFill>
                  <a:srgbClr val="FFFF00"/>
                </a:solidFill>
              </a:rPr>
              <a:t>КУЋА         </a:t>
            </a:r>
          </a:p>
          <a:p>
            <a:pPr marL="0" indent="0">
              <a:buNone/>
            </a:pPr>
            <a:r>
              <a:rPr lang="sr-Cyrl-RS" dirty="0">
                <a:solidFill>
                  <a:srgbClr val="FFFF00"/>
                </a:solidFill>
              </a:rPr>
              <a:t> </a:t>
            </a:r>
            <a:r>
              <a:rPr lang="sr-Cyrl-RS" dirty="0" smtClean="0">
                <a:solidFill>
                  <a:srgbClr val="FFFF00"/>
                </a:solidFill>
              </a:rPr>
              <a:t>          дворац                                                               солитер</a:t>
            </a:r>
            <a:endParaRPr lang="sr-Cyrl-RS" dirty="0">
              <a:solidFill>
                <a:srgbClr val="FFFF00"/>
              </a:solidFill>
            </a:endParaRPr>
          </a:p>
        </p:txBody>
      </p:sp>
      <p:pic>
        <p:nvPicPr>
          <p:cNvPr id="1026" name="Picture 2" descr="Etno brvnare Zlatibor - Etno Selo Boškova Voda, odmor u prirodi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652" y="2110556"/>
            <a:ext cx="2600224" cy="1824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9949" y="2110556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2652" y="4644243"/>
            <a:ext cx="2619375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8538" y="4739493"/>
            <a:ext cx="2781300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86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Сљедеће ријечи можемо рећи на више начина:</a:t>
            </a:r>
            <a:br>
              <a:rPr lang="sr-Cyrl-RS" sz="2800" dirty="0" smtClean="0">
                <a:solidFill>
                  <a:schemeClr val="bg1"/>
                </a:solidFill>
                <a:latin typeface="+mn-lt"/>
              </a:rPr>
            </a:b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2450"/>
            <a:ext cx="2130083" cy="4354513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јести -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смијати се -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в</a:t>
            </a:r>
            <a:r>
              <a:rPr lang="sr-Cyrl-RS" dirty="0" smtClean="0">
                <a:solidFill>
                  <a:schemeClr val="bg1"/>
                </a:solidFill>
              </a:rPr>
              <a:t>есео -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к</a:t>
            </a:r>
            <a:r>
              <a:rPr lang="sr-Cyrl-RS" dirty="0" smtClean="0">
                <a:solidFill>
                  <a:schemeClr val="bg1"/>
                </a:solidFill>
              </a:rPr>
              <a:t>оњ -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м</a:t>
            </a:r>
            <a:r>
              <a:rPr lang="sr-Cyrl-RS" dirty="0" smtClean="0">
                <a:solidFill>
                  <a:schemeClr val="bg1"/>
                </a:solidFill>
              </a:rPr>
              <a:t>рак -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л</a:t>
            </a:r>
            <a:r>
              <a:rPr lang="sr-Cyrl-RS" dirty="0" smtClean="0">
                <a:solidFill>
                  <a:schemeClr val="bg1"/>
                </a:solidFill>
              </a:rPr>
              <a:t>ађа -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т</a:t>
            </a:r>
            <a:r>
              <a:rPr lang="sr-Cyrl-RS" dirty="0" smtClean="0">
                <a:solidFill>
                  <a:schemeClr val="bg1"/>
                </a:solidFill>
              </a:rPr>
              <a:t>рапав -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х</a:t>
            </a:r>
            <a:r>
              <a:rPr lang="sr-Cyrl-RS" dirty="0" smtClean="0">
                <a:solidFill>
                  <a:schemeClr val="bg1"/>
                </a:solidFill>
              </a:rPr>
              <a:t>одати -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63704" y="1822450"/>
            <a:ext cx="8807548" cy="4351338"/>
          </a:xfrm>
        </p:spPr>
        <p:txBody>
          <a:bodyPr/>
          <a:lstStyle/>
          <a:p>
            <a:pPr marL="0" indent="0">
              <a:buNone/>
            </a:pPr>
            <a:r>
              <a:rPr lang="sr-Cyrl-RS" dirty="0">
                <a:solidFill>
                  <a:srgbClr val="FFFF00"/>
                </a:solidFill>
              </a:rPr>
              <a:t>х</a:t>
            </a:r>
            <a:r>
              <a:rPr lang="sr-Cyrl-RS" dirty="0" smtClean="0">
                <a:solidFill>
                  <a:srgbClr val="FFFF00"/>
                </a:solidFill>
              </a:rPr>
              <a:t>ранити се, обједовати, ручати</a:t>
            </a:r>
          </a:p>
          <a:p>
            <a:pPr marL="0" indent="0">
              <a:buNone/>
            </a:pPr>
            <a:r>
              <a:rPr lang="sr-Cyrl-RS" dirty="0" smtClean="0">
                <a:solidFill>
                  <a:srgbClr val="FFFF00"/>
                </a:solidFill>
              </a:rPr>
              <a:t>засмијати се, осмјехивати се, церити се</a:t>
            </a:r>
          </a:p>
          <a:p>
            <a:pPr marL="0" indent="0">
              <a:buNone/>
            </a:pPr>
            <a:r>
              <a:rPr lang="sr-Cyrl-RS" dirty="0">
                <a:solidFill>
                  <a:srgbClr val="FFFF00"/>
                </a:solidFill>
              </a:rPr>
              <a:t>р</a:t>
            </a:r>
            <a:r>
              <a:rPr lang="sr-Cyrl-RS" dirty="0" smtClean="0">
                <a:solidFill>
                  <a:srgbClr val="FFFF00"/>
                </a:solidFill>
              </a:rPr>
              <a:t>адостан, расположен, раздраган</a:t>
            </a:r>
          </a:p>
          <a:p>
            <a:pPr marL="0" indent="0">
              <a:buNone/>
            </a:pPr>
            <a:r>
              <a:rPr lang="sr-Cyrl-RS" dirty="0">
                <a:solidFill>
                  <a:srgbClr val="FFFF00"/>
                </a:solidFill>
              </a:rPr>
              <a:t>к</a:t>
            </a:r>
            <a:r>
              <a:rPr lang="sr-Cyrl-RS" dirty="0" smtClean="0">
                <a:solidFill>
                  <a:srgbClr val="FFFF00"/>
                </a:solidFill>
              </a:rPr>
              <a:t>љусе, рага, парип</a:t>
            </a:r>
          </a:p>
          <a:p>
            <a:pPr marL="0" indent="0">
              <a:buNone/>
            </a:pPr>
            <a:r>
              <a:rPr lang="sr-Cyrl-RS" dirty="0">
                <a:solidFill>
                  <a:srgbClr val="FFFF00"/>
                </a:solidFill>
              </a:rPr>
              <a:t>с</a:t>
            </a:r>
            <a:r>
              <a:rPr lang="sr-Cyrl-RS" dirty="0" smtClean="0">
                <a:solidFill>
                  <a:srgbClr val="FFFF00"/>
                </a:solidFill>
              </a:rPr>
              <a:t>умрак, тама, помрчина</a:t>
            </a:r>
          </a:p>
          <a:p>
            <a:pPr marL="0" indent="0">
              <a:buNone/>
            </a:pPr>
            <a:r>
              <a:rPr lang="sr-Cyrl-RS" dirty="0">
                <a:solidFill>
                  <a:srgbClr val="FFFF00"/>
                </a:solidFill>
              </a:rPr>
              <a:t>ч</a:t>
            </a:r>
            <a:r>
              <a:rPr lang="sr-Cyrl-RS" dirty="0" smtClean="0">
                <a:solidFill>
                  <a:srgbClr val="FFFF00"/>
                </a:solidFill>
              </a:rPr>
              <a:t>амац, брод</a:t>
            </a:r>
          </a:p>
          <a:p>
            <a:pPr marL="0" indent="0">
              <a:buNone/>
            </a:pPr>
            <a:r>
              <a:rPr lang="sr-Cyrl-RS" dirty="0">
                <a:solidFill>
                  <a:srgbClr val="FFFF00"/>
                </a:solidFill>
              </a:rPr>
              <a:t>с</a:t>
            </a:r>
            <a:r>
              <a:rPr lang="sr-Cyrl-RS" dirty="0" smtClean="0">
                <a:solidFill>
                  <a:srgbClr val="FFFF00"/>
                </a:solidFill>
              </a:rPr>
              <a:t>мотан, неспретан</a:t>
            </a:r>
          </a:p>
          <a:p>
            <a:pPr marL="0" indent="0">
              <a:buNone/>
            </a:pPr>
            <a:r>
              <a:rPr lang="sr-Cyrl-RS" dirty="0">
                <a:solidFill>
                  <a:srgbClr val="FFFF00"/>
                </a:solidFill>
              </a:rPr>
              <a:t>и</a:t>
            </a:r>
            <a:r>
              <a:rPr lang="sr-Cyrl-RS" dirty="0" smtClean="0">
                <a:solidFill>
                  <a:srgbClr val="FFFF00"/>
                </a:solidFill>
              </a:rPr>
              <a:t>ћи, корачати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73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                        </a:t>
            </a:r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По два имена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          Вика или дрека,                               Свеска или тека,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         ћебе или дека.                                  смрча или смрека</a:t>
            </a:r>
          </a:p>
          <a:p>
            <a:pPr marL="0" indent="0">
              <a:buNone/>
            </a:pPr>
            <a:endParaRPr lang="sr-Cyrl-R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          Сестра или сека,                                Деда или дека,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         мрља или флека.                               одјек или јека</a:t>
            </a:r>
          </a:p>
          <a:p>
            <a:pPr marL="0" indent="0">
              <a:buNone/>
            </a:pPr>
            <a:endParaRPr lang="sr-Cyrl-R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                                                                          Душан Радовић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                                 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15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Задаци за самосталан рад: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Cyrl-RS" dirty="0" smtClean="0">
                <a:solidFill>
                  <a:schemeClr val="bg1"/>
                </a:solidFill>
              </a:rPr>
              <a:t>Уз наведене ријечи напиши ријечи истог или сличног значења.</a:t>
            </a:r>
            <a:endParaRPr lang="sr-Cyrl-R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 студ _______________                 срдит ___________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 суморан ___________                  пајац ___________ 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избавити ___________                 наумити ________ 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аждаја _____________                 куњати _________ 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н</a:t>
            </a:r>
            <a:r>
              <a:rPr lang="sr-Cyrl-RS" dirty="0" smtClean="0">
                <a:solidFill>
                  <a:schemeClr val="bg1"/>
                </a:solidFill>
              </a:rPr>
              <a:t>ехотице ____________                 гора ___________ 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лелекати ____________                 тршав _________ 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и</a:t>
            </a:r>
            <a:r>
              <a:rPr lang="sr-Cyrl-RS" dirty="0" smtClean="0">
                <a:solidFill>
                  <a:schemeClr val="bg1"/>
                </a:solidFill>
              </a:rPr>
              <a:t>скобељати се ________               уговорити _______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3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</TotalTime>
  <Words>477</Words>
  <Application>Microsoft Office PowerPoint</Application>
  <PresentationFormat>Widescreen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СРПСКИ ЈЕЗИК</vt:lpstr>
      <vt:lpstr>Прочитај одломак из текста „ Башта сљезове боје“ означи атрибуте.</vt:lpstr>
      <vt:lpstr> Сликовите народне изразе из Ћопићеве приче замијенићемо  ријечима истог или сличног значења.</vt:lpstr>
      <vt:lpstr>PowerPoint Presentation</vt:lpstr>
      <vt:lpstr>PowerPoint Presentation</vt:lpstr>
      <vt:lpstr>  Идем својој кући.                          </vt:lpstr>
      <vt:lpstr>Сљедеће ријечи можемо рећи на више начина: </vt:lpstr>
      <vt:lpstr>                        По два имена</vt:lpstr>
      <vt:lpstr>Задаци за самосталан рад: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</dc:title>
  <dc:creator>Windows User</dc:creator>
  <cp:lastModifiedBy>Dragan</cp:lastModifiedBy>
  <cp:revision>35</cp:revision>
  <dcterms:created xsi:type="dcterms:W3CDTF">2020-05-11T12:13:16Z</dcterms:created>
  <dcterms:modified xsi:type="dcterms:W3CDTF">2020-05-25T18:59:22Z</dcterms:modified>
</cp:coreProperties>
</file>