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E20071"/>
    <a:srgbClr val="E20087"/>
    <a:srgbClr val="FFABCB"/>
    <a:srgbClr val="EF720B"/>
    <a:srgbClr val="F79B4F"/>
    <a:srgbClr val="6F4001"/>
    <a:srgbClr val="CC9900"/>
    <a:srgbClr val="F7E289"/>
    <a:srgbClr val="FF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360065"/>
            <a:ext cx="6400800" cy="91623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7410" y="527605"/>
            <a:ext cx="3664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6000" b="1" dirty="0">
                <a:solidFill>
                  <a:srgbClr val="FFFF00"/>
                </a:solidFill>
              </a:rPr>
              <a:t>Рибе</a:t>
            </a:r>
            <a:endParaRPr lang="hr-HR" sz="6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705" y="5872280"/>
            <a:ext cx="3206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>
                <a:solidFill>
                  <a:srgbClr val="FFFF00"/>
                </a:solidFill>
              </a:rPr>
              <a:t>Наставник: Наталија Срдић</a:t>
            </a:r>
            <a:endParaRPr lang="hr-H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1443835"/>
            <a:ext cx="839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>
                <a:solidFill>
                  <a:srgbClr val="FFFF00"/>
                </a:solidFill>
              </a:rPr>
              <a:t>Исхрана</a:t>
            </a:r>
          </a:p>
          <a:p>
            <a:r>
              <a:rPr lang="sr-Cyrl-CS" sz="2400" dirty="0">
                <a:solidFill>
                  <a:srgbClr val="FFFF00"/>
                </a:solidFill>
              </a:rPr>
              <a:t>Биљоједи, месоједи, сваштоједи</a:t>
            </a:r>
          </a:p>
          <a:p>
            <a:r>
              <a:rPr lang="sr-Cyrl-CS" sz="2400" dirty="0">
                <a:solidFill>
                  <a:srgbClr val="FFFF00"/>
                </a:solidFill>
              </a:rPr>
              <a:t>Уста, ждријело, једњак, желудац, цријево</a:t>
            </a:r>
          </a:p>
          <a:p>
            <a:r>
              <a:rPr lang="sr-Cyrl-CS" sz="2400" dirty="0">
                <a:solidFill>
                  <a:srgbClr val="FFFF00"/>
                </a:solidFill>
              </a:rPr>
              <a:t>Биљоједи немају прави желудац</a:t>
            </a:r>
          </a:p>
          <a:p>
            <a:r>
              <a:rPr lang="sr-Cyrl-CS" sz="2400" dirty="0">
                <a:solidFill>
                  <a:srgbClr val="FFFF00"/>
                </a:solidFill>
              </a:rPr>
              <a:t>Јетра, панкреас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" y="4039820"/>
            <a:ext cx="8942361" cy="28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1138425"/>
            <a:ext cx="4428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Крвни систем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Затворен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Срце и крвни судови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Срце је грађено од једне коморе и једне предкоморе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1704"/>
            <a:ext cx="9000444" cy="32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2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65" y="1443835"/>
            <a:ext cx="610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Систем за дисаље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Шкрге су грађене од танких листића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Рибљи мјехур је испуњен гасовима и омогућава кретање и мировање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3276295"/>
            <a:ext cx="8551479" cy="3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7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4903" cy="3123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6" y="3123590"/>
            <a:ext cx="6011114" cy="37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1138425"/>
            <a:ext cx="6871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>
                <a:solidFill>
                  <a:srgbClr val="FFFF00"/>
                </a:solidFill>
              </a:rPr>
              <a:t>Нервни систем- мозак, кичмена мождина и нервни</a:t>
            </a:r>
          </a:p>
          <a:p>
            <a:r>
              <a:rPr lang="sr-Cyrl-CS" sz="2000" dirty="0">
                <a:solidFill>
                  <a:srgbClr val="FFFF00"/>
                </a:solidFill>
              </a:rPr>
              <a:t>Излучивање преко бубрега који се налазе за обе страна леђа</a:t>
            </a:r>
          </a:p>
          <a:p>
            <a:r>
              <a:rPr lang="sr-Cyrl-CS" sz="2000" dirty="0">
                <a:solidFill>
                  <a:srgbClr val="FFFF00"/>
                </a:solidFill>
              </a:rPr>
              <a:t>Размножавање је полно, одвојених су полова</a:t>
            </a:r>
          </a:p>
          <a:p>
            <a:r>
              <a:rPr lang="sr-Cyrl-CS" sz="2000" dirty="0">
                <a:solidFill>
                  <a:srgbClr val="FFFF00"/>
                </a:solidFill>
              </a:rPr>
              <a:t>Мријест- период размножавања</a:t>
            </a:r>
          </a:p>
          <a:p>
            <a:r>
              <a:rPr lang="sr-Cyrl-CS" sz="2000" dirty="0">
                <a:solidFill>
                  <a:srgbClr val="FFFF00"/>
                </a:solidFill>
              </a:rPr>
              <a:t>Икра- јаја женке</a:t>
            </a:r>
          </a:p>
          <a:p>
            <a:r>
              <a:rPr lang="sr-Cyrl-CS" sz="2000" dirty="0">
                <a:solidFill>
                  <a:srgbClr val="FFFF00"/>
                </a:solidFill>
              </a:rPr>
              <a:t>Млијеч- полне ћелија мужијака</a:t>
            </a:r>
          </a:p>
          <a:p>
            <a:r>
              <a:rPr lang="sr-Cyrl-CS" sz="2000" dirty="0">
                <a:solidFill>
                  <a:srgbClr val="FFFF00"/>
                </a:solidFill>
              </a:rPr>
              <a:t>Оплођење је спољашње</a:t>
            </a:r>
            <a:endParaRPr lang="hr-HR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0" y="2421512"/>
            <a:ext cx="5793640" cy="4436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" y="3581705"/>
            <a:ext cx="3133454" cy="32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5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1443835"/>
            <a:ext cx="397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Живе у слатким и сланим водама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Облик тијела је прилагођен средини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Тијело им је вретенасто или бочно спљоштено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1291130"/>
            <a:ext cx="5030115" cy="55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3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425"/>
            <a:ext cx="9156343" cy="57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6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1138425"/>
            <a:ext cx="488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Тијело је прекирвено крљуштима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Слузне жлијезде- заштита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475"/>
            <a:ext cx="9143999" cy="41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1291130"/>
            <a:ext cx="610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Пливају помоћу пераја које  покрећу мишићи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Парна ( грудна и трбушна)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Непарна (леђно, репно и подрепно)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1291130"/>
            <a:ext cx="549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Скелет може бити хрскавичав или коштан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" y="2128119"/>
            <a:ext cx="8593327" cy="4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3734411"/>
            <a:ext cx="4915569" cy="2716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260" y="1291129"/>
            <a:ext cx="4581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FF00"/>
                </a:solidFill>
              </a:rPr>
              <a:t>На глави се налазе очи, усни отвор, шкржни прорези, два шкржна поклопца</a:t>
            </a:r>
          </a:p>
          <a:p>
            <a:pPr algn="just"/>
            <a:r>
              <a:rPr lang="ru-RU" sz="2400" dirty="0">
                <a:solidFill>
                  <a:srgbClr val="FFFF00"/>
                </a:solidFill>
              </a:rPr>
              <a:t>Бркови имају чулну улогу</a:t>
            </a:r>
          </a:p>
          <a:p>
            <a:pPr algn="just"/>
            <a:r>
              <a:rPr lang="ru-RU" sz="2400" dirty="0">
                <a:solidFill>
                  <a:srgbClr val="FFFF00"/>
                </a:solidFill>
              </a:rPr>
              <a:t>Грабљивице имају зубе као што су ( ајкуле, штука)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1291129"/>
            <a:ext cx="3512215" cy="50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6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6" y="1199839"/>
            <a:ext cx="8704186" cy="54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1138425"/>
            <a:ext cx="6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>
                <a:solidFill>
                  <a:srgbClr val="FFFF00"/>
                </a:solidFill>
              </a:rPr>
              <a:t>Бочна линија</a:t>
            </a:r>
          </a:p>
          <a:p>
            <a:r>
              <a:rPr lang="sr-Cyrl-CS" sz="2400" dirty="0">
                <a:solidFill>
                  <a:srgbClr val="FFFF00"/>
                </a:solidFill>
              </a:rPr>
              <a:t>Чулна улога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2" y="2665475"/>
            <a:ext cx="9186141" cy="41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6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185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43</cp:revision>
  <dcterms:created xsi:type="dcterms:W3CDTF">2013-08-21T19:17:07Z</dcterms:created>
  <dcterms:modified xsi:type="dcterms:W3CDTF">2020-02-05T21:36:24Z</dcterms:modified>
</cp:coreProperties>
</file>