
<file path=[Content_Types].xml><?xml version="1.0" encoding="utf-8"?>
<Types xmlns="http://schemas.openxmlformats.org/package/2006/content-types">
  <Default Extension="png" ContentType="image/png"/>
  <Default Extension="aac" ContentType="audio/aac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2" r:id="rId4"/>
    <p:sldId id="261" r:id="rId5"/>
    <p:sldId id="260" r:id="rId6"/>
    <p:sldId id="263" r:id="rId7"/>
    <p:sldId id="266" r:id="rId8"/>
    <p:sldId id="259" r:id="rId9"/>
    <p:sldId id="267" r:id="rId10"/>
    <p:sldId id="258" r:id="rId11"/>
    <p:sldId id="264" r:id="rId12"/>
    <p:sldId id="269" r:id="rId13"/>
    <p:sldId id="270" r:id="rId14"/>
    <p:sldId id="265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434" autoAdjust="0"/>
  </p:normalViewPr>
  <p:slideViewPr>
    <p:cSldViewPr snapToGrid="0">
      <p:cViewPr varScale="1">
        <p:scale>
          <a:sx n="71" d="100"/>
          <a:sy n="71" d="100"/>
        </p:scale>
        <p:origin x="61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ED522-702E-4A26-8F1B-68B408C04A60}" type="datetimeFigureOut">
              <a:rPr lang="sr-Latn-RS" smtClean="0"/>
              <a:t>9.3.2020.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F3F47-5357-4CDA-8F96-23C0716DD15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81771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F3F47-5357-4CDA-8F96-23C0716DD15A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31899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F3F47-5357-4CDA-8F96-23C0716DD15A}" type="slidenum">
              <a:rPr lang="sr-Latn-RS" smtClean="0"/>
              <a:t>11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34333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aac"/><Relationship Id="rId1" Type="http://schemas.microsoft.com/office/2007/relationships/media" Target="../media/media2.aac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ПСАЛМИ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RS" sz="2400" dirty="0" smtClean="0"/>
              <a:t>-молитве и </a:t>
            </a:r>
            <a:r>
              <a:rPr lang="sr-Cyrl-RS" sz="2400" dirty="0" err="1" smtClean="0"/>
              <a:t>пјесме</a:t>
            </a:r>
            <a:r>
              <a:rPr lang="sr-Cyrl-RS" sz="2400" dirty="0" smtClean="0"/>
              <a:t> Богу-</a:t>
            </a:r>
            <a:endParaRPr lang="sr-Latn-RS" sz="2400" dirty="0"/>
          </a:p>
        </p:txBody>
      </p:sp>
      <p:pic>
        <p:nvPicPr>
          <p:cNvPr id="4" name="135. Psalam - Slavite Gospoda (Praise the Lord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03267" y="4673599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51881" y="5098533"/>
            <a:ext cx="4176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Припремио </a:t>
            </a:r>
            <a:r>
              <a:rPr lang="sr-Cyrl-RS" dirty="0" err="1" smtClean="0"/>
              <a:t>вјероучитељ</a:t>
            </a:r>
            <a:r>
              <a:rPr lang="sr-Cyrl-RS" dirty="0" smtClean="0"/>
              <a:t> Драган Ђурић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20131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">
                <p:cTn id="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868" y="873456"/>
            <a:ext cx="9601196" cy="728063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РЕКЛИ СУ О „ПСАЛТИРУ“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9809" y="1601519"/>
            <a:ext cx="5721295" cy="4268929"/>
          </a:xfrm>
        </p:spPr>
        <p:txBody>
          <a:bodyPr>
            <a:normAutofit/>
          </a:bodyPr>
          <a:lstStyle/>
          <a:p>
            <a:r>
              <a:rPr lang="sr-Cyrl-RS" dirty="0" smtClean="0"/>
              <a:t>„Све су књиге на корист </a:t>
            </a:r>
            <a:r>
              <a:rPr lang="sr-Cyrl-RS" dirty="0" err="1" smtClean="0"/>
              <a:t>човјеку</a:t>
            </a:r>
            <a:r>
              <a:rPr lang="sr-Cyrl-RS" dirty="0" smtClean="0"/>
              <a:t>…али ниједна није као Псалтир“</a:t>
            </a:r>
          </a:p>
          <a:p>
            <a:pPr marL="0" indent="0">
              <a:buNone/>
            </a:pPr>
            <a:r>
              <a:rPr lang="sr-Cyrl-RS" i="1" dirty="0" smtClean="0">
                <a:solidFill>
                  <a:srgbClr val="FF0000"/>
                </a:solidFill>
              </a:rPr>
              <a:t>                     Свети Јован Златоусти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Псалтир је јединствена књига своје врсте, и то не само међу библијским књигама него и у свој религиозној књижевности </a:t>
            </a:r>
            <a:r>
              <a:rPr lang="ru-RU" dirty="0" smtClean="0">
                <a:solidFill>
                  <a:schemeClr val="tx1"/>
                </a:solidFill>
              </a:rPr>
              <a:t>свијета</a:t>
            </a:r>
            <a:r>
              <a:rPr lang="ru-RU" dirty="0">
                <a:solidFill>
                  <a:schemeClr val="tx1"/>
                </a:solidFill>
              </a:rPr>
              <a:t>. То је молитвеник своје врсте, поезија своје врсте, музичка ритмика своје врсте, општење с Богом своје врсте. </a:t>
            </a:r>
            <a:r>
              <a:rPr lang="ru-RU" dirty="0" smtClean="0">
                <a:solidFill>
                  <a:schemeClr val="tx1"/>
                </a:solidFill>
              </a:rPr>
              <a:t>         </a:t>
            </a:r>
            <a:r>
              <a:rPr lang="ru-RU" i="1" dirty="0" smtClean="0">
                <a:solidFill>
                  <a:srgbClr val="FF0000"/>
                </a:solidFill>
              </a:rPr>
              <a:t>Свети </a:t>
            </a:r>
            <a:r>
              <a:rPr lang="ru-RU" i="1" dirty="0">
                <a:solidFill>
                  <a:srgbClr val="FF0000"/>
                </a:solidFill>
              </a:rPr>
              <a:t>владика Николај Велимировић</a:t>
            </a:r>
            <a:endParaRPr lang="sr-Latn-RS" i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2772" y="1501254"/>
            <a:ext cx="4176876" cy="4369194"/>
          </a:xfrm>
        </p:spPr>
        <p:txBody>
          <a:bodyPr>
            <a:normAutofit/>
          </a:bodyPr>
          <a:lstStyle/>
          <a:p>
            <a:r>
              <a:rPr lang="ru-RU" dirty="0"/>
              <a:t>" П с а л т и р  н и к а д а  н е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п р е с т а ј е " </a:t>
            </a:r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i="1" dirty="0" smtClean="0">
                <a:solidFill>
                  <a:srgbClr val="FF0000"/>
                </a:solidFill>
              </a:rPr>
              <a:t>Свети </a:t>
            </a:r>
            <a:r>
              <a:rPr lang="ru-RU" i="1" dirty="0">
                <a:solidFill>
                  <a:srgbClr val="FF0000"/>
                </a:solidFill>
              </a:rPr>
              <a:t>Сава Српски</a:t>
            </a:r>
            <a:endParaRPr lang="sr-Latn-RS" i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7752" y="2911521"/>
            <a:ext cx="2309072" cy="30941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31459" y="6005677"/>
            <a:ext cx="6196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solidFill>
                  <a:srgbClr val="002060"/>
                </a:solidFill>
              </a:rPr>
              <a:t>У ПОЗАДИНИ ПРЕЗЕНТАЦИЈЕ СЛУШАТЕ ПСАЛАМ 23</a:t>
            </a:r>
            <a:r>
              <a:rPr lang="sr-Cyrl-RS" dirty="0" smtClean="0"/>
              <a:t>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17846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0612" y="2435952"/>
            <a:ext cx="336176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Молитва прије вечере</a:t>
            </a:r>
          </a:p>
          <a:p>
            <a:endParaRPr lang="ru-RU" dirty="0"/>
          </a:p>
          <a:p>
            <a:r>
              <a:rPr lang="ru-RU" dirty="0" smtClean="0"/>
              <a:t>«</a:t>
            </a:r>
            <a:r>
              <a:rPr lang="ru-RU" sz="2400" b="1" dirty="0" smtClean="0"/>
              <a:t>Јешће </a:t>
            </a:r>
            <a:r>
              <a:rPr lang="ru-RU" sz="2400" b="1" dirty="0"/>
              <a:t>убоги и </a:t>
            </a:r>
            <a:r>
              <a:rPr lang="ru-RU" sz="2400" b="1" dirty="0" smtClean="0"/>
              <a:t>наситиће</a:t>
            </a:r>
          </a:p>
          <a:p>
            <a:r>
              <a:rPr lang="ru-RU" sz="2400" b="1" dirty="0" smtClean="0"/>
              <a:t> се, и </a:t>
            </a:r>
            <a:r>
              <a:rPr lang="ru-RU" sz="2400" b="1" dirty="0"/>
              <a:t>хвалиће </a:t>
            </a:r>
            <a:r>
              <a:rPr lang="ru-RU" sz="2400" b="1" dirty="0" smtClean="0"/>
              <a:t>Господа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они који Га траже;</a:t>
            </a:r>
          </a:p>
          <a:p>
            <a:r>
              <a:rPr lang="ru-RU" sz="2400" b="1" dirty="0"/>
              <a:t>жива ће бити срца </a:t>
            </a:r>
            <a:endParaRPr lang="ru-RU" sz="2400" b="1" dirty="0" smtClean="0"/>
          </a:p>
          <a:p>
            <a:r>
              <a:rPr lang="ru-RU" sz="2400" b="1" dirty="0" smtClean="0"/>
              <a:t>њихова </a:t>
            </a:r>
            <a:r>
              <a:rPr lang="ru-RU" sz="2400" b="1" dirty="0"/>
              <a:t>у век </a:t>
            </a:r>
            <a:r>
              <a:rPr lang="ru-RU" sz="2400" b="1" dirty="0" smtClean="0"/>
              <a:t>века</a:t>
            </a:r>
            <a:r>
              <a:rPr lang="ru-RU" b="1" dirty="0" smtClean="0"/>
              <a:t>».</a:t>
            </a:r>
          </a:p>
          <a:p>
            <a:endParaRPr lang="ru-RU" dirty="0"/>
          </a:p>
          <a:p>
            <a:r>
              <a:rPr lang="ru-RU" dirty="0" smtClean="0"/>
              <a:t>                              </a:t>
            </a:r>
            <a:r>
              <a:rPr lang="ru-RU" dirty="0" smtClean="0">
                <a:solidFill>
                  <a:srgbClr val="002060"/>
                </a:solidFill>
              </a:rPr>
              <a:t>ПСАЛАМ 21</a:t>
            </a:r>
            <a:endParaRPr lang="sr-Latn-RS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5460" y="694782"/>
            <a:ext cx="1105132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</a:rPr>
              <a:t>ПСАЛМИ У </a:t>
            </a:r>
          </a:p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</a:rPr>
              <a:t>СВАКОДНЕВНОЈ УПОТРЕБИ</a:t>
            </a:r>
            <a:endParaRPr lang="sr-Latn-R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1012" y="2141332"/>
            <a:ext cx="750345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2800" b="1" dirty="0" smtClean="0"/>
              <a:t>ЗАПАМТИ</a:t>
            </a:r>
            <a:r>
              <a:rPr lang="ru-RU" sz="2800" dirty="0"/>
              <a:t>: </a:t>
            </a:r>
            <a:r>
              <a:rPr lang="ru-RU" sz="3200" dirty="0" smtClean="0"/>
              <a:t>Многе </a:t>
            </a:r>
            <a:r>
              <a:rPr lang="ru-RU" sz="3200" dirty="0"/>
              <a:t>хришћанске молитве састављене су од ријечи из псалама</a:t>
            </a:r>
            <a:r>
              <a:rPr lang="ru-RU" sz="3200" dirty="0" smtClean="0"/>
              <a:t>.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endParaRPr lang="ru-RU" sz="3200" dirty="0" smtClean="0"/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3200" dirty="0" smtClean="0"/>
              <a:t>На православним богослужењима, у </a:t>
            </a:r>
            <a:r>
              <a:rPr lang="ru-RU" sz="3200" dirty="0"/>
              <a:t>цјелини, читају или пјевају се: 103. псалам и 140. на вечерњем богослужењу, а на јутрењу читају се псалми: 3</a:t>
            </a:r>
            <a:r>
              <a:rPr lang="ru-RU" sz="3200" dirty="0" smtClean="0"/>
              <a:t>, 37</a:t>
            </a:r>
            <a:r>
              <a:rPr lang="ru-RU" sz="3200" dirty="0"/>
              <a:t>, 62, 87, 102, 142. (Шестопсалмије) и 50.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231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697" y="1388534"/>
            <a:ext cx="4934668" cy="1045384"/>
          </a:xfrm>
        </p:spPr>
        <p:txBody>
          <a:bodyPr>
            <a:normAutofit/>
          </a:bodyPr>
          <a:lstStyle/>
          <a:p>
            <a:r>
              <a:rPr lang="sr-Cyrl-RS" sz="2800" b="1" dirty="0" smtClean="0"/>
              <a:t>ПРЕВОД ПСАЛТИРА</a:t>
            </a:r>
            <a:endParaRPr lang="sr-Latn-RS" sz="2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2934270"/>
            <a:ext cx="4582554" cy="3090012"/>
          </a:xfrm>
        </p:spPr>
        <p:txBody>
          <a:bodyPr/>
          <a:lstStyle/>
          <a:p>
            <a:r>
              <a:rPr lang="ru-RU" dirty="0"/>
              <a:t>►</a:t>
            </a:r>
            <a:r>
              <a:rPr lang="ru-RU" sz="2800" b="1" dirty="0"/>
              <a:t>Први превод Псалтира, са грчког на црквенословенски језик, </a:t>
            </a:r>
            <a:r>
              <a:rPr lang="ru-RU" sz="2800" b="1" dirty="0" smtClean="0"/>
              <a:t>извршили су Света </a:t>
            </a:r>
            <a:r>
              <a:rPr lang="ru-RU" sz="2800" b="1" dirty="0"/>
              <a:t>браћа Ћ</a:t>
            </a:r>
            <a:r>
              <a:rPr lang="ru-RU" sz="2800" b="1" dirty="0" smtClean="0"/>
              <a:t>ирило </a:t>
            </a:r>
            <a:r>
              <a:rPr lang="ru-RU" sz="2800" b="1" dirty="0"/>
              <a:t>и Методије.</a:t>
            </a:r>
            <a:endParaRPr lang="sr-Latn-RS" sz="2800" b="1" dirty="0"/>
          </a:p>
        </p:txBody>
      </p:sp>
      <p:pic>
        <p:nvPicPr>
          <p:cNvPr id="4098" name="Picture 2" descr="http://www.spc.rs/files/u5/2011/5/kirilo-i-metodij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776" y="618563"/>
            <a:ext cx="3724836" cy="564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53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778" y="596371"/>
            <a:ext cx="9601196" cy="882806"/>
          </a:xfrm>
        </p:spPr>
        <p:txBody>
          <a:bodyPr/>
          <a:lstStyle/>
          <a:p>
            <a:r>
              <a:rPr lang="sr-Cyrl-RS" dirty="0" smtClean="0"/>
              <a:t>ЗАНИМЉИВОСТИ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542379"/>
            <a:ext cx="4718304" cy="576262"/>
          </a:xfrm>
        </p:spPr>
        <p:txBody>
          <a:bodyPr/>
          <a:lstStyle/>
          <a:p>
            <a:endParaRPr lang="sr-Latn-R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059" y="1542379"/>
            <a:ext cx="5139645" cy="4723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► </a:t>
            </a:r>
            <a:r>
              <a:rPr lang="ru-RU" b="1" dirty="0" smtClean="0"/>
              <a:t>Већина </a:t>
            </a:r>
            <a:r>
              <a:rPr lang="ru-RU" b="1" dirty="0"/>
              <a:t>псалама има наслов.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► </a:t>
            </a:r>
            <a:r>
              <a:rPr lang="ru-RU" b="1" dirty="0" smtClean="0"/>
              <a:t>Наслов </a:t>
            </a:r>
            <a:r>
              <a:rPr lang="ru-RU" b="1" dirty="0"/>
              <a:t>немају само 34 псалма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► </a:t>
            </a:r>
            <a:r>
              <a:rPr lang="ru-RU" b="1" dirty="0" smtClean="0"/>
              <a:t>Све </a:t>
            </a:r>
            <a:r>
              <a:rPr lang="ru-RU" b="1" dirty="0"/>
              <a:t>до друге половине 19. </a:t>
            </a:r>
            <a:r>
              <a:rPr lang="ru-RU" b="1" dirty="0" smtClean="0"/>
              <a:t>вијека у руским </a:t>
            </a:r>
            <a:r>
              <a:rPr lang="ru-RU" b="1" dirty="0"/>
              <a:t>и српским </a:t>
            </a:r>
            <a:r>
              <a:rPr lang="ru-RU" b="1" dirty="0" smtClean="0"/>
              <a:t>школама, </a:t>
            </a:r>
            <a:r>
              <a:rPr lang="ru-RU" b="1" dirty="0"/>
              <a:t>учила су </a:t>
            </a:r>
            <a:r>
              <a:rPr lang="ru-RU" b="1" dirty="0" smtClean="0"/>
              <a:t>дјеца, </a:t>
            </a:r>
            <a:r>
              <a:rPr lang="ru-RU" b="1" dirty="0"/>
              <a:t>читање Псалтира и Часослова</a:t>
            </a:r>
            <a:r>
              <a:rPr lang="ru-RU" b="1" dirty="0" smtClean="0"/>
              <a:t>.</a:t>
            </a:r>
            <a:endParaRPr lang="sr-Latn-RS" b="1" dirty="0" smtClean="0"/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► </a:t>
            </a:r>
            <a:r>
              <a:rPr lang="ru-RU" b="1" dirty="0" smtClean="0"/>
              <a:t>Псалми </a:t>
            </a:r>
            <a:r>
              <a:rPr lang="ru-RU" b="1" dirty="0"/>
              <a:t>се користе </a:t>
            </a:r>
            <a:r>
              <a:rPr lang="ru-RU" b="1" dirty="0" smtClean="0"/>
              <a:t>и</a:t>
            </a:r>
            <a:r>
              <a:rPr lang="sr-Latn-RS" b="1" dirty="0" smtClean="0"/>
              <a:t> </a:t>
            </a:r>
            <a:r>
              <a:rPr lang="ru-RU" b="1" dirty="0" smtClean="0"/>
              <a:t>у хришћанском и </a:t>
            </a:r>
            <a:r>
              <a:rPr lang="sr-Cyrl-RS" b="1" dirty="0" smtClean="0"/>
              <a:t>у </a:t>
            </a:r>
            <a:r>
              <a:rPr lang="ru-RU" b="1" dirty="0" smtClean="0"/>
              <a:t>јеврејском богослужењу.</a:t>
            </a:r>
            <a:endParaRPr lang="sr-Latn-R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1447269"/>
            <a:ext cx="5061071" cy="766482"/>
          </a:xfrm>
        </p:spPr>
        <p:txBody>
          <a:bodyPr/>
          <a:lstStyle/>
          <a:p>
            <a:r>
              <a:rPr lang="sr-Cyrl-RS" dirty="0" smtClean="0"/>
              <a:t>ПСАЛТИР У МАНАСТИРИМА</a:t>
            </a:r>
            <a:endParaRPr lang="sr-Latn-R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2476499"/>
            <a:ext cx="4718304" cy="37898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►</a:t>
            </a:r>
            <a:r>
              <a:rPr lang="ru-RU" dirty="0"/>
              <a:t>Псалтир се, у православним манастирима, прочита цио у току сваке седмице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► </a:t>
            </a:r>
            <a:r>
              <a:rPr lang="ru-RU" dirty="0" smtClean="0"/>
              <a:t>Изузетно, </a:t>
            </a:r>
            <a:r>
              <a:rPr lang="ru-RU" dirty="0"/>
              <a:t>по Карејском Типику </a:t>
            </a:r>
            <a:r>
              <a:rPr lang="ru-RU" dirty="0" smtClean="0"/>
              <a:t>Светог Саве, </a:t>
            </a:r>
            <a:r>
              <a:rPr lang="ru-RU" dirty="0"/>
              <a:t>у његовој Испосници, Псалтир се </a:t>
            </a:r>
            <a:r>
              <a:rPr lang="ru-RU" dirty="0" smtClean="0"/>
              <a:t>прочитава </a:t>
            </a:r>
            <a:r>
              <a:rPr lang="ru-RU" dirty="0"/>
              <a:t>сваки Божји дан</a:t>
            </a:r>
            <a:r>
              <a:rPr lang="ru-RU" dirty="0" smtClean="0"/>
              <a:t>, у цјелости,   </a:t>
            </a:r>
            <a:r>
              <a:rPr lang="ru-RU" dirty="0"/>
              <a:t>већ 700 година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► </a:t>
            </a:r>
            <a:r>
              <a:rPr lang="ru-RU" dirty="0" smtClean="0">
                <a:solidFill>
                  <a:srgbClr val="FF0000"/>
                </a:solidFill>
              </a:rPr>
              <a:t>У </a:t>
            </a:r>
            <a:r>
              <a:rPr lang="ru-RU" dirty="0" smtClean="0"/>
              <a:t>Псалму 118, стих 8 је средина </a:t>
            </a:r>
            <a:r>
              <a:rPr lang="ru-RU" dirty="0"/>
              <a:t>Библије</a:t>
            </a:r>
            <a:r>
              <a:rPr lang="ru-RU" dirty="0" smtClean="0"/>
              <a:t>. Јер, има </a:t>
            </a:r>
            <a:r>
              <a:rPr lang="ru-RU" dirty="0"/>
              <a:t>594 </a:t>
            </a:r>
            <a:r>
              <a:rPr lang="ru-RU" dirty="0" smtClean="0"/>
              <a:t>главе прије 118. Псалма и  </a:t>
            </a:r>
            <a:r>
              <a:rPr lang="ru-RU" dirty="0"/>
              <a:t>594 </a:t>
            </a:r>
            <a:r>
              <a:rPr lang="ru-RU" dirty="0" smtClean="0"/>
              <a:t>главе послије 118. Псалма.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10425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7583" y="2910625"/>
            <a:ext cx="474730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sz="3200" b="1" dirty="0" smtClean="0"/>
              <a:t>Боље </a:t>
            </a:r>
            <a:r>
              <a:rPr lang="ru-RU" sz="3200" b="1" dirty="0"/>
              <a:t>је мало у праведника, </a:t>
            </a:r>
            <a:r>
              <a:rPr lang="ru-RU" sz="3200" b="1" dirty="0" smtClean="0"/>
              <a:t>него ли </a:t>
            </a:r>
            <a:r>
              <a:rPr lang="ru-RU" sz="3200" b="1" dirty="0"/>
              <a:t>велико богатство </a:t>
            </a:r>
            <a:r>
              <a:rPr lang="ru-RU" sz="3200" b="1" dirty="0" smtClean="0"/>
              <a:t>грешника</a:t>
            </a:r>
            <a:r>
              <a:rPr lang="ru-RU" dirty="0" smtClean="0"/>
              <a:t>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                                   Псалам 36, 16 стих</a:t>
            </a:r>
            <a:endParaRPr lang="sr-Latn-RS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3751" y="932473"/>
            <a:ext cx="96183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МУДРОСТИ ИЗ ПСАЛТИРА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70494" y="2018026"/>
            <a:ext cx="52159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</a:t>
            </a:r>
            <a:r>
              <a:rPr lang="ru-RU" sz="3200" b="1" dirty="0" smtClean="0"/>
              <a:t>БЛАЖЕН </a:t>
            </a:r>
            <a:r>
              <a:rPr lang="ru-RU" sz="3200" b="1" dirty="0"/>
              <a:t>је који разуме сиромаха и убогога, у зли дан избавиће га </a:t>
            </a:r>
            <a:r>
              <a:rPr lang="ru-RU" sz="3200" b="1" dirty="0" smtClean="0"/>
              <a:t>Господ</a:t>
            </a:r>
            <a:r>
              <a:rPr lang="ru-RU" sz="2800" dirty="0" smtClean="0"/>
              <a:t>»</a:t>
            </a:r>
          </a:p>
          <a:p>
            <a:r>
              <a:rPr lang="ru-RU" dirty="0" smtClean="0"/>
              <a:t>                                                 </a:t>
            </a:r>
            <a:r>
              <a:rPr lang="ru-RU" dirty="0" smtClean="0">
                <a:solidFill>
                  <a:srgbClr val="002060"/>
                </a:solidFill>
              </a:rPr>
              <a:t>Псалам 40, стих 2</a:t>
            </a:r>
            <a:endParaRPr lang="sr-Latn-RS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70494" y="4545106"/>
            <a:ext cx="549984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sz="2800" b="1" dirty="0" smtClean="0"/>
              <a:t>Добро </a:t>
            </a:r>
            <a:r>
              <a:rPr lang="ru-RU" sz="2800" b="1" dirty="0"/>
              <a:t>је (већма) уздати се у Господа, него ли уздати се у </a:t>
            </a:r>
            <a:r>
              <a:rPr lang="ru-RU" sz="2800" b="1" dirty="0" smtClean="0"/>
              <a:t>човјека</a:t>
            </a:r>
            <a:r>
              <a:rPr lang="ru-RU" dirty="0" smtClean="0"/>
              <a:t>» </a:t>
            </a:r>
          </a:p>
          <a:p>
            <a:r>
              <a:rPr lang="ru-RU" dirty="0" smtClean="0"/>
              <a:t>                                      Псалам 117, 8 стих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99341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1228" y="1613646"/>
            <a:ext cx="7475806" cy="852279"/>
          </a:xfrm>
        </p:spPr>
        <p:txBody>
          <a:bodyPr/>
          <a:lstStyle/>
          <a:p>
            <a:r>
              <a:rPr lang="sr-Cyrl-RS" dirty="0" smtClean="0"/>
              <a:t>КВИЗ – </a:t>
            </a:r>
            <a:r>
              <a:rPr lang="sr-Cyrl-RS" sz="3200" dirty="0" smtClean="0"/>
              <a:t>шта смо сазнали ДАНАС</a:t>
            </a:r>
            <a:endParaRPr lang="sr-Latn-R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1228" y="2627290"/>
            <a:ext cx="7302321" cy="2743201"/>
          </a:xfrm>
        </p:spPr>
        <p:txBody>
          <a:bodyPr>
            <a:normAutofit/>
          </a:bodyPr>
          <a:lstStyle/>
          <a:p>
            <a:r>
              <a:rPr lang="sr-Cyrl-RS" b="1" dirty="0" smtClean="0"/>
              <a:t>ПРАВИЛА КВИЗА:</a:t>
            </a:r>
          </a:p>
          <a:p>
            <a:pPr marL="457200" indent="-457200">
              <a:buAutoNum type="arabicPeriod"/>
            </a:pPr>
            <a:r>
              <a:rPr lang="sr-Cyrl-RS" dirty="0" smtClean="0"/>
              <a:t>Одговоре пишете на папиру</a:t>
            </a:r>
          </a:p>
          <a:p>
            <a:pPr marL="457200" indent="-457200">
              <a:buAutoNum type="arabicPeriod"/>
            </a:pPr>
            <a:r>
              <a:rPr lang="sr-Cyrl-RS" dirty="0" smtClean="0"/>
              <a:t>Сачекате да </a:t>
            </a:r>
            <a:r>
              <a:rPr lang="sr-Cyrl-RS" dirty="0" err="1" smtClean="0"/>
              <a:t>вријеме</a:t>
            </a:r>
            <a:r>
              <a:rPr lang="sr-Cyrl-RS" dirty="0" smtClean="0"/>
              <a:t> истекне (30 секунди)</a:t>
            </a:r>
          </a:p>
          <a:p>
            <a:pPr marL="457200" indent="-457200">
              <a:buAutoNum type="arabicPeriod"/>
            </a:pPr>
            <a:r>
              <a:rPr lang="sr-Cyrl-RS" dirty="0" smtClean="0"/>
              <a:t>Када </a:t>
            </a:r>
            <a:r>
              <a:rPr lang="sr-Cyrl-RS" dirty="0" err="1" smtClean="0"/>
              <a:t>вјероучитељ</a:t>
            </a:r>
            <a:r>
              <a:rPr lang="sr-Cyrl-RS" dirty="0" smtClean="0"/>
              <a:t> каже да је </a:t>
            </a:r>
            <a:r>
              <a:rPr lang="sr-Cyrl-RS" dirty="0" err="1" smtClean="0"/>
              <a:t>вријеме</a:t>
            </a:r>
            <a:r>
              <a:rPr lang="sr-Cyrl-RS" dirty="0" smtClean="0"/>
              <a:t> истекло ПОДИГНИТЕ ПАПИР</a:t>
            </a:r>
          </a:p>
          <a:p>
            <a:pPr marL="457200" indent="-457200">
              <a:buAutoNum type="arabicPeriod"/>
            </a:pPr>
            <a:r>
              <a:rPr lang="sr-Cyrl-RS" dirty="0" smtClean="0"/>
              <a:t>Најбоља група добија ОЦЈЕНУ 5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0026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04167E-6 1.48148E-6 L -1.04167E-6 -0.07222 " pathEditMode="relative" rAng="0" ptsTypes="AA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5400" dirty="0" smtClean="0"/>
              <a:t>1. Колико </a:t>
            </a:r>
            <a:r>
              <a:rPr lang="sr-Cyrl-RS" sz="5400" dirty="0"/>
              <a:t>има псалама?</a:t>
            </a:r>
            <a:endParaRPr lang="sr-Latn-R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2138082" y="3496234"/>
            <a:ext cx="3133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 smtClean="0"/>
              <a:t>А) 120</a:t>
            </a:r>
            <a:endParaRPr lang="sr-Latn-R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397188" y="4370294"/>
            <a:ext cx="1896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Б) 130</a:t>
            </a:r>
            <a:endParaRPr lang="sr-Latn-R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409329" y="4921624"/>
            <a:ext cx="2891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В) 150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30993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/>
            </a:r>
            <a:br>
              <a:rPr lang="sr-Latn-RS" dirty="0"/>
            </a:br>
            <a:r>
              <a:rPr lang="sr-Cyrl-RS" dirty="0" smtClean="0"/>
              <a:t>2. </a:t>
            </a:r>
            <a:r>
              <a:rPr lang="ru-RU" b="1" dirty="0" smtClean="0"/>
              <a:t>У </a:t>
            </a:r>
            <a:r>
              <a:rPr lang="ru-RU" b="1" dirty="0"/>
              <a:t>псалмима се Бог, са много љубави, слави и велича</a:t>
            </a:r>
            <a:r>
              <a:rPr lang="ru-RU" dirty="0"/>
              <a:t>, па зато можемо да кажемо и да су </a:t>
            </a:r>
            <a:r>
              <a:rPr lang="ru-RU" b="1" dirty="0"/>
              <a:t>побожне пјесме у славу Божију</a:t>
            </a:r>
            <a:r>
              <a:rPr lang="ru-RU" dirty="0"/>
              <a:t>.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2223247" y="4470399"/>
            <a:ext cx="3733801" cy="612589"/>
          </a:xfrm>
        </p:spPr>
        <p:txBody>
          <a:bodyPr>
            <a:normAutofit lnSpcReduction="10000"/>
          </a:bodyPr>
          <a:lstStyle/>
          <a:p>
            <a:r>
              <a:rPr lang="sr-Cyrl-RS" sz="3600" dirty="0" smtClean="0"/>
              <a:t>ТАЧНО</a:t>
            </a:r>
            <a:endParaRPr lang="sr-Latn-R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17658" y="4470399"/>
            <a:ext cx="4087411" cy="612589"/>
          </a:xfrm>
        </p:spPr>
        <p:txBody>
          <a:bodyPr>
            <a:noAutofit/>
          </a:bodyPr>
          <a:lstStyle/>
          <a:p>
            <a:r>
              <a:rPr lang="sr-Cyrl-RS" sz="3600" dirty="0" smtClean="0"/>
              <a:t>НЕТАЧНО</a:t>
            </a:r>
            <a:endParaRPr lang="sr-Latn-RS" sz="3600" dirty="0"/>
          </a:p>
        </p:txBody>
      </p:sp>
    </p:spTree>
    <p:extLst>
      <p:ext uri="{BB962C8B-B14F-4D97-AF65-F5344CB8AC3E}">
        <p14:creationId xmlns:p14="http://schemas.microsoft.com/office/powerpoint/2010/main" val="284564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3. </a:t>
            </a:r>
            <a:r>
              <a:rPr lang="ru-RU" dirty="0"/>
              <a:t>Псалми Давидови су </a:t>
            </a:r>
            <a:r>
              <a:rPr lang="ru-RU" dirty="0" smtClean="0"/>
              <a:t>осамнаеста</a:t>
            </a:r>
            <a:r>
              <a:rPr lang="ru-RU" dirty="0"/>
              <a:t>, по реду,</a:t>
            </a:r>
            <a:br>
              <a:rPr lang="ru-RU" dirty="0"/>
            </a:br>
            <a:r>
              <a:rPr lang="ru-RU" dirty="0"/>
              <a:t>књига Светог писма Старог </a:t>
            </a:r>
            <a:r>
              <a:rPr lang="ru-RU" dirty="0" smtClean="0"/>
              <a:t>завјета.</a:t>
            </a:r>
            <a:endParaRPr lang="sr-Latn-RS" dirty="0"/>
          </a:p>
        </p:txBody>
      </p:sp>
      <p:sp>
        <p:nvSpPr>
          <p:cNvPr id="3" name="TextBox 2"/>
          <p:cNvSpPr txBox="1"/>
          <p:nvPr/>
        </p:nvSpPr>
        <p:spPr>
          <a:xfrm>
            <a:off x="1936376" y="3872753"/>
            <a:ext cx="3455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 smtClean="0"/>
              <a:t>ТАЧНО</a:t>
            </a:r>
            <a:endParaRPr lang="sr-Latn-R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983941" y="3872753"/>
            <a:ext cx="400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 smtClean="0"/>
              <a:t>НЕТАЧНО</a:t>
            </a:r>
            <a:endParaRPr lang="sr-Latn-RS" sz="3600" dirty="0"/>
          </a:p>
        </p:txBody>
      </p:sp>
    </p:spTree>
    <p:extLst>
      <p:ext uri="{BB962C8B-B14F-4D97-AF65-F5344CB8AC3E}">
        <p14:creationId xmlns:p14="http://schemas.microsoft.com/office/powerpoint/2010/main" val="12758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4. Из којег језика је настала </a:t>
            </a:r>
            <a:r>
              <a:rPr lang="sr-Cyrl-RS" dirty="0" err="1" smtClean="0"/>
              <a:t>ријеч</a:t>
            </a:r>
            <a:r>
              <a:rPr lang="sr-Cyrl-RS" dirty="0" smtClean="0"/>
              <a:t> „ПСАЛМИ“?</a:t>
            </a:r>
            <a:endParaRPr lang="sr-Latn-R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3" y="3590365"/>
            <a:ext cx="3841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А) ЛАТИНСКОГ</a:t>
            </a:r>
            <a:endParaRPr lang="sr-Latn-R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163671" y="4276165"/>
            <a:ext cx="3711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Б) ЕНГЛЕСКОГ</a:t>
            </a:r>
            <a:endParaRPr lang="sr-Latn-R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404411" y="5123329"/>
            <a:ext cx="3070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В) ГРЧКОГ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6920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4373" y="687774"/>
            <a:ext cx="6705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ШТА СУ ПСАЛМИ?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326525" y="1611104"/>
            <a:ext cx="4417452" cy="37655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/>
              <a:t>ПСАЛМИ су МОЛИТВЕ У СТИХОВИМА, </a:t>
            </a:r>
          </a:p>
          <a:p>
            <a:pPr algn="ctr"/>
            <a:r>
              <a:rPr lang="sr-Cyrl-RS" sz="2800" b="1" dirty="0" smtClean="0"/>
              <a:t>најчешће </a:t>
            </a:r>
            <a:r>
              <a:rPr lang="sr-Cyrl-RS" sz="2800" b="1" dirty="0" err="1" smtClean="0"/>
              <a:t>пјеване</a:t>
            </a:r>
            <a:r>
              <a:rPr lang="sr-Cyrl-RS" sz="2800" b="1" dirty="0" smtClean="0"/>
              <a:t> уз ХАРФУ, ГУСЛЕ или друге музичке инструменте.</a:t>
            </a:r>
            <a:endParaRPr lang="sr-Latn-RS" sz="2800" b="1" dirty="0"/>
          </a:p>
        </p:txBody>
      </p:sp>
      <p:pic>
        <p:nvPicPr>
          <p:cNvPr id="2050" name="Picture 2" descr="Резултат сл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214" y="1493759"/>
            <a:ext cx="5598017" cy="419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2353" y="5997388"/>
            <a:ext cx="1089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>
                <a:solidFill>
                  <a:srgbClr val="002060"/>
                </a:solidFill>
              </a:rPr>
              <a:t>У позадини презентације слушате ПСАЛАМ 135.</a:t>
            </a:r>
            <a:endParaRPr lang="sr-Latn-R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94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5. КОЛИКО ПСАЛАМА ЈЕ НАПИСАО ЦАР ДАВИД?</a:t>
            </a:r>
            <a:endParaRPr lang="sr-Latn-RS" dirty="0"/>
          </a:p>
        </p:txBody>
      </p:sp>
      <p:sp>
        <p:nvSpPr>
          <p:cNvPr id="3" name="TextBox 2"/>
          <p:cNvSpPr txBox="1"/>
          <p:nvPr/>
        </p:nvSpPr>
        <p:spPr>
          <a:xfrm>
            <a:off x="1707776" y="3576918"/>
            <a:ext cx="3240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А)  63</a:t>
            </a:r>
            <a:endParaRPr lang="sr-Latn-R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047565" y="4262718"/>
            <a:ext cx="3227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Б) 73</a:t>
            </a:r>
            <a:endParaRPr lang="sr-Latn-R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180729" y="4961965"/>
            <a:ext cx="2891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В) 83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254134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6. </a:t>
            </a:r>
            <a:r>
              <a:rPr lang="ru-RU" dirty="0"/>
              <a:t>Ко је први извршио превод Псалтира са грчког на црквенословенски језик?</a:t>
            </a:r>
            <a:r>
              <a:rPr lang="sr-Cyrl-RS" dirty="0" smtClean="0"/>
              <a:t> </a:t>
            </a:r>
            <a:endParaRPr lang="sr-Latn-RS" dirty="0"/>
          </a:p>
        </p:txBody>
      </p:sp>
      <p:sp>
        <p:nvSpPr>
          <p:cNvPr id="3" name="TextBox 2"/>
          <p:cNvSpPr txBox="1"/>
          <p:nvPr/>
        </p:nvSpPr>
        <p:spPr>
          <a:xfrm>
            <a:off x="1210235" y="3388659"/>
            <a:ext cx="4370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А) СВЕТА БРАЋА ЋИРИЛО И МЕТОДИЈЕ</a:t>
            </a:r>
            <a:endParaRPr lang="sr-Latn-R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4491318"/>
            <a:ext cx="4477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Б) СВЕТИ САВА</a:t>
            </a:r>
            <a:endParaRPr lang="sr-Latn-R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153835" y="5286200"/>
            <a:ext cx="423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В) ВЛАДИКА НИКОЛАЈ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141533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424" y="982132"/>
            <a:ext cx="9861174" cy="1303867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7. Као младић, Давид је по занимању био… </a:t>
            </a:r>
            <a:r>
              <a:rPr lang="ru-RU" dirty="0" smtClean="0"/>
              <a:t>?</a:t>
            </a:r>
            <a:endParaRPr lang="sr-Latn-RS" dirty="0"/>
          </a:p>
        </p:txBody>
      </p:sp>
      <p:sp>
        <p:nvSpPr>
          <p:cNvPr id="4" name="TextBox 3"/>
          <p:cNvSpPr txBox="1"/>
          <p:nvPr/>
        </p:nvSpPr>
        <p:spPr>
          <a:xfrm>
            <a:off x="1465729" y="3509682"/>
            <a:ext cx="345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А) свирач</a:t>
            </a:r>
            <a:endParaRPr lang="sr-Latn-R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141693" y="4235823"/>
            <a:ext cx="3455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Б) пастир</a:t>
            </a:r>
            <a:endParaRPr lang="sr-Latn-R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763871" y="5069541"/>
            <a:ext cx="3307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В) трговац  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236736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953" y="712694"/>
            <a:ext cx="10448365" cy="1573305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8. </a:t>
            </a:r>
            <a:r>
              <a:rPr lang="sr-Cyrl-RS" dirty="0"/>
              <a:t>Књига Псалама пуна је пророчанстава која указују на Исуса Христа, као </a:t>
            </a:r>
            <a:r>
              <a:rPr lang="sr-Cyrl-RS" b="1" dirty="0"/>
              <a:t>Месију </a:t>
            </a:r>
            <a:r>
              <a:rPr lang="sr-Cyrl-RS" dirty="0"/>
              <a:t>и</a:t>
            </a:r>
            <a:r>
              <a:rPr lang="sr-Cyrl-RS" dirty="0" smtClean="0"/>
              <a:t> …</a:t>
            </a:r>
            <a:endParaRPr lang="sr-Latn-RS" dirty="0"/>
          </a:p>
        </p:txBody>
      </p:sp>
      <p:sp>
        <p:nvSpPr>
          <p:cNvPr id="3" name="TextBox 2"/>
          <p:cNvSpPr txBox="1"/>
          <p:nvPr/>
        </p:nvSpPr>
        <p:spPr>
          <a:xfrm>
            <a:off x="1290918" y="3469340"/>
            <a:ext cx="29180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А) „СИНА ДАВИДОВОГ“</a:t>
            </a:r>
            <a:endParaRPr lang="sr-Latn-R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612341" y="4074459"/>
            <a:ext cx="39265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Б) „СИНА МОЈСИЈЕВОГ“</a:t>
            </a:r>
            <a:endParaRPr lang="sr-Latn-R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597588" y="4921624"/>
            <a:ext cx="3859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В) „СИНА СОЛОМОНОВОГ“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233698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9. ЈЕДАН ОД НАВЕДЕНИХ НИЈЕ НАПИСАО НИЈЕДАН ПСАЛАМ?</a:t>
            </a:r>
            <a:endParaRPr lang="sr-Latn-RS" dirty="0"/>
          </a:p>
        </p:txBody>
      </p:sp>
      <p:sp>
        <p:nvSpPr>
          <p:cNvPr id="3" name="TextBox 2"/>
          <p:cNvSpPr txBox="1"/>
          <p:nvPr/>
        </p:nvSpPr>
        <p:spPr>
          <a:xfrm>
            <a:off x="1196788" y="3146612"/>
            <a:ext cx="294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А) ИСУС НАВИН</a:t>
            </a:r>
            <a:endParaRPr lang="sr-Latn-R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630707" y="3885275"/>
            <a:ext cx="3792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Б) МОЈСИЈЕ</a:t>
            </a:r>
            <a:endParaRPr lang="sr-Latn-R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38483" y="4611416"/>
            <a:ext cx="2649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В)  АСАФ</a:t>
            </a:r>
            <a:endParaRPr lang="sr-Latn-R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952128" y="5257800"/>
            <a:ext cx="3944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Г) КОРЕЈЕВИ СИНОВИ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260478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12694"/>
            <a:ext cx="9601196" cy="1573305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10. </a:t>
            </a:r>
            <a:r>
              <a:rPr lang="ru-RU" dirty="0"/>
              <a:t>Ријеч „</a:t>
            </a:r>
            <a:r>
              <a:rPr lang="ru-RU" b="1" dirty="0"/>
              <a:t>псалам</a:t>
            </a:r>
            <a:r>
              <a:rPr lang="ru-RU" dirty="0"/>
              <a:t>”, долази од грчке ријечи</a:t>
            </a:r>
            <a:br>
              <a:rPr lang="ru-RU" dirty="0"/>
            </a:br>
            <a:r>
              <a:rPr lang="ru-RU" dirty="0"/>
              <a:t>„</a:t>
            </a:r>
            <a:r>
              <a:rPr lang="ru-RU" b="1" dirty="0"/>
              <a:t>псалмос</a:t>
            </a:r>
            <a:r>
              <a:rPr lang="ru-RU" dirty="0"/>
              <a:t>” у значењу: „</a:t>
            </a:r>
            <a:r>
              <a:rPr lang="ru-RU" b="1" dirty="0"/>
              <a:t>ударање о жице, струне</a:t>
            </a:r>
            <a:r>
              <a:rPr lang="ru-RU" dirty="0"/>
              <a:t>”.</a:t>
            </a:r>
            <a:r>
              <a:rPr lang="sr-Cyrl-RS" dirty="0" smtClean="0"/>
              <a:t> </a:t>
            </a:r>
            <a:endParaRPr lang="sr-Latn-RS" dirty="0"/>
          </a:p>
        </p:txBody>
      </p:sp>
      <p:sp>
        <p:nvSpPr>
          <p:cNvPr id="3" name="TextBox 2"/>
          <p:cNvSpPr txBox="1"/>
          <p:nvPr/>
        </p:nvSpPr>
        <p:spPr>
          <a:xfrm>
            <a:off x="1519518" y="3550024"/>
            <a:ext cx="4061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ТАЧНО</a:t>
            </a:r>
            <a:endParaRPr lang="sr-Latn-R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454588" y="3550024"/>
            <a:ext cx="5123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НЕТАЧНО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189836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982132"/>
            <a:ext cx="10838329" cy="1303867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11. Ко је рекао ове </a:t>
            </a:r>
            <a:r>
              <a:rPr lang="sr-Cyrl-RS" dirty="0" err="1" smtClean="0"/>
              <a:t>ријечи</a:t>
            </a:r>
            <a:r>
              <a:rPr lang="sr-Cyrl-RS" dirty="0" smtClean="0"/>
              <a:t>: „Све </a:t>
            </a:r>
            <a:r>
              <a:rPr lang="sr-Cyrl-RS" dirty="0"/>
              <a:t>су књиге на корист </a:t>
            </a:r>
            <a:r>
              <a:rPr lang="sr-Cyrl-RS" dirty="0" err="1"/>
              <a:t>човјеку</a:t>
            </a:r>
            <a:r>
              <a:rPr lang="sr-Cyrl-RS" dirty="0"/>
              <a:t>…али ниједна није као Псалтир“</a:t>
            </a:r>
            <a:br>
              <a:rPr lang="sr-Cyrl-RS" dirty="0"/>
            </a:br>
            <a:endParaRPr lang="sr-Latn-RS" dirty="0"/>
          </a:p>
        </p:txBody>
      </p:sp>
      <p:sp>
        <p:nvSpPr>
          <p:cNvPr id="3" name="TextBox 2"/>
          <p:cNvSpPr txBox="1"/>
          <p:nvPr/>
        </p:nvSpPr>
        <p:spPr>
          <a:xfrm>
            <a:off x="1156447" y="3146612"/>
            <a:ext cx="3859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А) Свети Сава српски</a:t>
            </a:r>
            <a:endParaRPr lang="sr-Latn-R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523129" y="4195482"/>
            <a:ext cx="4585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Б) Св. Владика Николај</a:t>
            </a:r>
            <a:endParaRPr lang="sr-Latn-R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454588" y="5244353"/>
            <a:ext cx="5056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В) Свети Јован Златоусти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177976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576" y="1113263"/>
            <a:ext cx="80026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12. „...</a:t>
            </a:r>
            <a:r>
              <a:rPr lang="ru-RU" sz="4000" dirty="0"/>
              <a:t>прободоше руке моје и ноге моје. Дијеле хаљине моје међу собом, и за доламу моју бацају жријеб” </a:t>
            </a:r>
            <a:endParaRPr lang="sr-Latn-RS" sz="4000" dirty="0"/>
          </a:p>
        </p:txBody>
      </p:sp>
      <p:sp>
        <p:nvSpPr>
          <p:cNvPr id="4" name="Rectangle 3"/>
          <p:cNvSpPr/>
          <p:nvPr/>
        </p:nvSpPr>
        <p:spPr>
          <a:xfrm>
            <a:off x="4192006" y="3663371"/>
            <a:ext cx="2497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А) пс.19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05500" y="4413998"/>
            <a:ext cx="2751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Б) </a:t>
            </a:r>
            <a:r>
              <a:rPr lang="sr-Cyrl-R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пс</a:t>
            </a:r>
            <a:r>
              <a:rPr lang="sr-Cyrl-R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21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25796" y="5164625"/>
            <a:ext cx="1723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В) 22</a:t>
            </a:r>
            <a:endParaRPr lang="sr-Latn-R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799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5654" y="1514901"/>
            <a:ext cx="6892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/>
              <a:t>13. Колико псалама је написао Мојсије?</a:t>
            </a:r>
            <a:endParaRPr lang="sr-Latn-RS" sz="4000" dirty="0"/>
          </a:p>
        </p:txBody>
      </p:sp>
      <p:sp>
        <p:nvSpPr>
          <p:cNvPr id="3" name="Rectangle 2"/>
          <p:cNvSpPr/>
          <p:nvPr/>
        </p:nvSpPr>
        <p:spPr>
          <a:xfrm>
            <a:off x="5429789" y="2967335"/>
            <a:ext cx="1332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А) 1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84428" y="4427022"/>
            <a:ext cx="13981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R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Б) 2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92919" y="5219184"/>
            <a:ext cx="11849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R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В) 3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95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518" y="982132"/>
            <a:ext cx="11161058" cy="177451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13.Књига </a:t>
            </a:r>
            <a:r>
              <a:rPr lang="ru-RU" dirty="0"/>
              <a:t>Псалама пуна је пророчанстава која указују на Исуса Христа, као Месију и „сина Давидовог“. </a:t>
            </a:r>
            <a:br>
              <a:rPr lang="ru-RU" dirty="0"/>
            </a:br>
            <a:r>
              <a:rPr lang="ru-RU" dirty="0"/>
              <a:t>Такви псалми називају </a:t>
            </a:r>
            <a:r>
              <a:rPr lang="ru-RU" dirty="0" smtClean="0"/>
              <a:t>се...? </a:t>
            </a:r>
            <a:endParaRPr lang="sr-Latn-RS" dirty="0"/>
          </a:p>
        </p:txBody>
      </p:sp>
      <p:sp>
        <p:nvSpPr>
          <p:cNvPr id="3" name="Rectangle 2"/>
          <p:cNvSpPr/>
          <p:nvPr/>
        </p:nvSpPr>
        <p:spPr>
          <a:xfrm>
            <a:off x="3354411" y="4193684"/>
            <a:ext cx="5205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_ _ _ _ _ _ _ _ _ _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2177" y="3639686"/>
            <a:ext cx="666974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МЕСИЈАНСКИ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564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1571222"/>
            <a:ext cx="9592732" cy="2365777"/>
          </a:xfrm>
        </p:spPr>
        <p:txBody>
          <a:bodyPr/>
          <a:lstStyle/>
          <a:p>
            <a:r>
              <a:rPr lang="ru-RU" dirty="0"/>
              <a:t>Ријеч „</a:t>
            </a:r>
            <a:r>
              <a:rPr lang="ru-RU" b="1" dirty="0"/>
              <a:t>псалам</a:t>
            </a:r>
            <a:r>
              <a:rPr lang="ru-RU" dirty="0"/>
              <a:t>”, долази од грчке ријечи</a:t>
            </a:r>
            <a:br>
              <a:rPr lang="ru-RU" dirty="0"/>
            </a:br>
            <a:r>
              <a:rPr lang="ru-RU" dirty="0"/>
              <a:t>„</a:t>
            </a:r>
            <a:r>
              <a:rPr lang="ru-RU" b="1" dirty="0"/>
              <a:t>псалмос</a:t>
            </a:r>
            <a:r>
              <a:rPr lang="ru-RU" dirty="0"/>
              <a:t>” у значењу: „</a:t>
            </a:r>
            <a:r>
              <a:rPr lang="ru-RU" b="1" dirty="0"/>
              <a:t>ударање о жице, струне</a:t>
            </a:r>
            <a:r>
              <a:rPr lang="ru-RU" dirty="0"/>
              <a:t>”.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2397" y="9601199"/>
            <a:ext cx="9592732" cy="1532467"/>
          </a:xfrm>
        </p:spPr>
        <p:txBody>
          <a:bodyPr/>
          <a:lstStyle/>
          <a:p>
            <a:endParaRPr lang="sr-Latn-RS" dirty="0"/>
          </a:p>
        </p:txBody>
      </p:sp>
      <p:sp>
        <p:nvSpPr>
          <p:cNvPr id="4" name="Rectangle 3"/>
          <p:cNvSpPr/>
          <p:nvPr/>
        </p:nvSpPr>
        <p:spPr>
          <a:xfrm>
            <a:off x="640245" y="906357"/>
            <a:ext cx="109199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ЗНАЧЕЊЕ РИЈЕЧИ „ПСАЛАМ“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5122" name="Picture 2" descr="http://www.dobrodrvo.orthodox.ru/PRAVOSLAVLJE/ZAKON%20BOZIJI/GLAVNI/03%20-%20STARI%20I%20NOVI%20ZAVET/JPEG%20SZ/51-03%20svetlij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868" y="4253725"/>
            <a:ext cx="8905875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74659" y="5274618"/>
            <a:ext cx="5885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err="1" smtClean="0">
                <a:solidFill>
                  <a:srgbClr val="002060"/>
                </a:solidFill>
              </a:rPr>
              <a:t>Одјељак</a:t>
            </a:r>
            <a:r>
              <a:rPr lang="sr-Cyrl-RS" b="1" dirty="0" smtClean="0">
                <a:solidFill>
                  <a:srgbClr val="002060"/>
                </a:solidFill>
              </a:rPr>
              <a:t> из Псалма 50-ог на црквенословенском језику</a:t>
            </a:r>
            <a:endParaRPr lang="sr-Latn-RS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2021" y="5944744"/>
            <a:ext cx="5249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У позадини презентације слушате ПСАЛАМ 135.</a:t>
            </a:r>
            <a:endParaRPr lang="sr-Latn-R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32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8963" y="1738648"/>
            <a:ext cx="48604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Харфа је највећи и најсложенији савремени интрумент са жицама које се трзају. 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/>
              <a:t>Жице </a:t>
            </a:r>
            <a:r>
              <a:rPr lang="ru-RU" sz="2000" dirty="0"/>
              <a:t>су разапете вертикално у великом тространом оквиру, који чине усправан стуб на постољу, укосо постављен широки резонатор и на горњој страни карактеристично извијен "врат" инструмента. 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/>
              <a:t>Са </a:t>
            </a:r>
            <a:r>
              <a:rPr lang="ru-RU" sz="2000" dirty="0"/>
              <a:t>својих 46 до 48 жица, харфа захвата </a:t>
            </a:r>
            <a:r>
              <a:rPr lang="ru-RU" sz="2000" dirty="0" smtClean="0"/>
              <a:t>тонски </a:t>
            </a:r>
            <a:r>
              <a:rPr lang="ru-RU" sz="2000" dirty="0"/>
              <a:t>распон од шест и по октава</a:t>
            </a:r>
            <a:r>
              <a:rPr lang="ru-RU" sz="20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/>
              <a:t> </a:t>
            </a:r>
            <a:r>
              <a:rPr lang="ru-RU" sz="2000" dirty="0"/>
              <a:t>Жице се трзају прстима обе руке, </a:t>
            </a:r>
            <a:endParaRPr lang="ru-RU" sz="2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4165869" y="680996"/>
            <a:ext cx="5742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ШТА ЈЕ ХАРФА?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397" y="1429555"/>
            <a:ext cx="2857500" cy="3362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69549" y="4919008"/>
            <a:ext cx="298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Најстарија </a:t>
            </a:r>
            <a:r>
              <a:rPr lang="ru-RU" sz="2000" dirty="0"/>
              <a:t>харфа </a:t>
            </a:r>
            <a:r>
              <a:rPr lang="ru-RU" sz="2000" dirty="0" smtClean="0"/>
              <a:t>потиче још из </a:t>
            </a:r>
            <a:r>
              <a:rPr lang="ru-RU" sz="2000" dirty="0"/>
              <a:t>древног Египта и то из 4000-те године </a:t>
            </a:r>
            <a:r>
              <a:rPr lang="ru-RU" sz="2000" dirty="0" smtClean="0"/>
              <a:t>прије Христа</a:t>
            </a:r>
            <a:endParaRPr lang="sr-Latn-R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32" y="2096733"/>
            <a:ext cx="2846231" cy="306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6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800" dirty="0" smtClean="0"/>
              <a:t>САДРЖАЈ ПСАЛАМА</a:t>
            </a:r>
            <a:endParaRPr lang="sr-Latn-R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ВЕЛИЧАЊЕ ГОСПОДА</a:t>
            </a:r>
            <a:endParaRPr lang="sr-Latn-R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У псалмима се </a:t>
            </a:r>
            <a:r>
              <a:rPr lang="ru-RU" b="1" u="sng" dirty="0"/>
              <a:t>Бог</a:t>
            </a:r>
            <a:r>
              <a:rPr lang="ru-RU" dirty="0"/>
              <a:t>, са много љубави, </a:t>
            </a:r>
            <a:r>
              <a:rPr lang="ru-RU" b="1" u="sng" dirty="0"/>
              <a:t>слави </a:t>
            </a:r>
            <a:r>
              <a:rPr lang="ru-RU" b="1" u="sng" dirty="0" smtClean="0"/>
              <a:t>и велича</a:t>
            </a:r>
            <a:r>
              <a:rPr lang="ru-RU" dirty="0"/>
              <a:t>, па зато можемо да кажемо </a:t>
            </a:r>
            <a:r>
              <a:rPr lang="ru-RU" dirty="0" smtClean="0"/>
              <a:t> </a:t>
            </a:r>
            <a:r>
              <a:rPr lang="ru-RU" dirty="0"/>
              <a:t>да су </a:t>
            </a:r>
            <a:r>
              <a:rPr lang="ru-RU" dirty="0" smtClean="0"/>
              <a:t> ПСАЛМИ и побожне </a:t>
            </a:r>
            <a:r>
              <a:rPr lang="ru-RU" dirty="0"/>
              <a:t>пјесме у славу Божију.</a:t>
            </a:r>
            <a:endParaRPr lang="sr-Latn-R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Cyrl-RS" dirty="0" smtClean="0"/>
              <a:t>КАЈАЊЕ ЗА ГРИЈЕХЕ</a:t>
            </a:r>
            <a:endParaRPr lang="sr-Latn-R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Такође, у њима се Богу </a:t>
            </a:r>
            <a:r>
              <a:rPr lang="ru-RU" b="1" u="sng" dirty="0"/>
              <a:t>исказује кајање за гријехе</a:t>
            </a:r>
            <a:r>
              <a:rPr lang="ru-RU" dirty="0"/>
              <a:t>, али се и </a:t>
            </a:r>
            <a:r>
              <a:rPr lang="ru-RU" b="1" u="sng" dirty="0"/>
              <a:t>предсказује </a:t>
            </a:r>
            <a:r>
              <a:rPr lang="ru-RU" b="1" u="sng" dirty="0" smtClean="0"/>
              <a:t>Христов долазак </a:t>
            </a:r>
            <a:r>
              <a:rPr lang="ru-RU" b="1" u="sng" dirty="0"/>
              <a:t>и страдања</a:t>
            </a:r>
            <a:r>
              <a:rPr lang="ru-RU" dirty="0"/>
              <a:t>, која ће Он претрпјети за нас.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6856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741" y="675059"/>
            <a:ext cx="10831950" cy="657536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ПИСЦИ ПСАЛАМА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1571" y="1433015"/>
            <a:ext cx="4258102" cy="4817421"/>
          </a:xfrm>
        </p:spPr>
        <p:txBody>
          <a:bodyPr>
            <a:normAutofit/>
          </a:bodyPr>
          <a:lstStyle/>
          <a:p>
            <a:r>
              <a:rPr lang="ru-RU" dirty="0" smtClean="0"/>
              <a:t>Псалама, укупно</a:t>
            </a:r>
            <a:r>
              <a:rPr lang="ru-RU" dirty="0"/>
              <a:t>, има </a:t>
            </a:r>
            <a:r>
              <a:rPr lang="ru-RU" sz="2800" b="1" dirty="0"/>
              <a:t>150</a:t>
            </a:r>
            <a:r>
              <a:rPr lang="ru-RU" dirty="0"/>
              <a:t>.</a:t>
            </a:r>
          </a:p>
          <a:p>
            <a:r>
              <a:rPr lang="ru-RU" dirty="0" smtClean="0"/>
              <a:t>Иако </a:t>
            </a:r>
            <a:r>
              <a:rPr lang="ru-RU" dirty="0"/>
              <a:t>се </a:t>
            </a:r>
            <a:r>
              <a:rPr lang="ru-RU" dirty="0" smtClean="0"/>
              <a:t>библијска књига </a:t>
            </a:r>
            <a:r>
              <a:rPr lang="ru-RU" dirty="0"/>
              <a:t>зове „</a:t>
            </a:r>
            <a:r>
              <a:rPr lang="ru-RU" b="1" dirty="0"/>
              <a:t>Псалми Давидови</a:t>
            </a:r>
            <a:r>
              <a:rPr lang="ru-RU" dirty="0"/>
              <a:t>”, </a:t>
            </a:r>
            <a:r>
              <a:rPr lang="ru-RU" dirty="0" smtClean="0"/>
              <a:t>није све </a:t>
            </a:r>
            <a:r>
              <a:rPr lang="ru-RU" dirty="0"/>
              <a:t>псалме написао цар Давид. </a:t>
            </a:r>
            <a:endParaRPr lang="ru-RU" dirty="0" smtClean="0"/>
          </a:p>
          <a:p>
            <a:r>
              <a:rPr lang="ru-RU" dirty="0" smtClean="0"/>
              <a:t>Засигурно </a:t>
            </a:r>
            <a:r>
              <a:rPr lang="ru-RU" dirty="0"/>
              <a:t>се </a:t>
            </a:r>
            <a:r>
              <a:rPr lang="ru-RU" dirty="0" smtClean="0"/>
              <a:t>зна да </a:t>
            </a:r>
            <a:r>
              <a:rPr lang="ru-RU" dirty="0"/>
              <a:t>је </a:t>
            </a:r>
            <a:r>
              <a:rPr lang="ru-RU" b="1" dirty="0"/>
              <a:t>цар Давид написао 73 псалма</a:t>
            </a:r>
            <a:r>
              <a:rPr lang="ru-RU" dirty="0"/>
              <a:t>, а да су </a:t>
            </a:r>
            <a:r>
              <a:rPr lang="ru-RU" dirty="0" smtClean="0"/>
              <a:t>неке од </a:t>
            </a:r>
            <a:r>
              <a:rPr lang="ru-RU" dirty="0"/>
              <a:t>псалама написали други </a:t>
            </a:r>
            <a:r>
              <a:rPr lang="ru-RU" dirty="0" smtClean="0"/>
              <a:t>писци:</a:t>
            </a:r>
            <a:endParaRPr lang="sr-Latn-R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1958" y="2470486"/>
            <a:ext cx="3400538" cy="2436683"/>
          </a:xfrm>
        </p:spPr>
        <p:txBody>
          <a:bodyPr>
            <a:normAutofit/>
          </a:bodyPr>
          <a:lstStyle/>
          <a:p>
            <a:r>
              <a:rPr lang="sr-Cyrl-RS" dirty="0" smtClean="0"/>
              <a:t>Пророк Мојсије (написао 1 псалам)</a:t>
            </a:r>
          </a:p>
          <a:p>
            <a:r>
              <a:rPr lang="sr-Cyrl-RS" dirty="0" smtClean="0"/>
              <a:t>Етан </a:t>
            </a:r>
            <a:r>
              <a:rPr lang="sr-Cyrl-RS" dirty="0" err="1" smtClean="0"/>
              <a:t>Израиљац</a:t>
            </a:r>
            <a:endParaRPr lang="sr-Cyrl-RS" dirty="0" smtClean="0"/>
          </a:p>
          <a:p>
            <a:r>
              <a:rPr lang="sr-Cyrl-RS" dirty="0" err="1" smtClean="0"/>
              <a:t>Корејеви</a:t>
            </a:r>
            <a:r>
              <a:rPr lang="sr-Cyrl-RS" dirty="0" smtClean="0"/>
              <a:t> синови</a:t>
            </a:r>
          </a:p>
          <a:p>
            <a:r>
              <a:rPr lang="sr-Cyrl-RS" dirty="0" err="1" smtClean="0"/>
              <a:t>Асаф</a:t>
            </a:r>
            <a:endParaRPr lang="sr-Latn-RS" dirty="0"/>
          </a:p>
        </p:txBody>
      </p:sp>
      <p:pic>
        <p:nvPicPr>
          <p:cNvPr id="3074" name="Picture 2" descr="https://upload.wikimedia.org/wikipedia/commons/9/92/Bhs_psal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54" y="2446985"/>
            <a:ext cx="3347337" cy="278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53354" y="5228822"/>
            <a:ext cx="3347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Садржај 1. </a:t>
            </a:r>
            <a:r>
              <a:rPr lang="sr-Cyrl-RS" dirty="0" err="1" smtClean="0"/>
              <a:t>псалма</a:t>
            </a:r>
            <a:r>
              <a:rPr lang="sr-Cyrl-RS" dirty="0" smtClean="0"/>
              <a:t> на јеврејском језику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33538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7165" y="2382592"/>
            <a:ext cx="8404411" cy="3487856"/>
          </a:xfrm>
        </p:spPr>
        <p:txBody>
          <a:bodyPr>
            <a:noAutofit/>
          </a:bodyPr>
          <a:lstStyle/>
          <a:p>
            <a:r>
              <a:rPr lang="sr-Cyrl-RS" sz="2800" b="1" dirty="0"/>
              <a:t>Још као </a:t>
            </a:r>
            <a:r>
              <a:rPr lang="sr-Cyrl-RS" sz="2800" b="1" dirty="0" err="1"/>
              <a:t>дјечак</a:t>
            </a:r>
            <a:r>
              <a:rPr lang="sr-Cyrl-RS" sz="2800" b="1" dirty="0"/>
              <a:t>, док је чувао овце, Давид </a:t>
            </a:r>
            <a:r>
              <a:rPr lang="sr-Cyrl-RS" sz="2800" b="1" dirty="0" smtClean="0"/>
              <a:t>је смишљао </a:t>
            </a:r>
            <a:r>
              <a:rPr lang="sr-Cyrl-RS" sz="2800" b="1" dirty="0"/>
              <a:t>и </a:t>
            </a:r>
            <a:r>
              <a:rPr lang="sr-Cyrl-RS" sz="2800" b="1" dirty="0" err="1"/>
              <a:t>пјевао</a:t>
            </a:r>
            <a:r>
              <a:rPr lang="sr-Cyrl-RS" sz="2800" b="1" dirty="0"/>
              <a:t> псалме. То је радио кад је </a:t>
            </a:r>
            <a:r>
              <a:rPr lang="sr-Cyrl-RS" sz="2800" b="1" dirty="0" smtClean="0"/>
              <a:t>био радостан</a:t>
            </a:r>
            <a:r>
              <a:rPr lang="sr-Cyrl-RS" sz="2800" b="1" dirty="0"/>
              <a:t>, али и кад је био тужан. </a:t>
            </a:r>
            <a:endParaRPr lang="sr-Cyrl-RS" sz="2800" b="1" dirty="0" smtClean="0"/>
          </a:p>
          <a:p>
            <a:r>
              <a:rPr lang="sr-Cyrl-RS" sz="2800" b="1" dirty="0" smtClean="0"/>
              <a:t>У </a:t>
            </a:r>
            <a:r>
              <a:rPr lang="sr-Cyrl-RS" sz="2800" b="1" dirty="0"/>
              <a:t>једном </a:t>
            </a:r>
            <a:r>
              <a:rPr lang="sr-Cyrl-RS" sz="2800" b="1" dirty="0" smtClean="0"/>
              <a:t>свом </a:t>
            </a:r>
            <a:r>
              <a:rPr lang="sr-Cyrl-RS" sz="2800" b="1" dirty="0" err="1" smtClean="0"/>
              <a:t>псалму</a:t>
            </a:r>
            <a:r>
              <a:rPr lang="sr-Cyrl-RS" sz="2800" b="1" dirty="0"/>
              <a:t>, пастирски посао, који је радио са великом љубављу, пореди са </a:t>
            </a:r>
            <a:r>
              <a:rPr lang="sr-Cyrl-RS" sz="2800" b="1" dirty="0" smtClean="0"/>
              <a:t>Божијом бригом </a:t>
            </a:r>
            <a:r>
              <a:rPr lang="sr-Cyrl-RS" sz="2800" b="1" dirty="0"/>
              <a:t>за њега, а и за све људе и каже: </a:t>
            </a:r>
            <a:r>
              <a:rPr lang="sr-Cyrl-RS" sz="2800" b="1" dirty="0">
                <a:solidFill>
                  <a:srgbClr val="00B050"/>
                </a:solidFill>
              </a:rPr>
              <a:t>„Господ је пастир мој, ништа ми </a:t>
            </a:r>
            <a:r>
              <a:rPr lang="sr-Cyrl-RS" sz="2800" b="1" dirty="0" smtClean="0">
                <a:solidFill>
                  <a:srgbClr val="00B050"/>
                </a:solidFill>
              </a:rPr>
              <a:t>неће недостајати</a:t>
            </a:r>
            <a:r>
              <a:rPr lang="sr-Cyrl-RS" sz="2800" b="1" dirty="0">
                <a:solidFill>
                  <a:srgbClr val="00B050"/>
                </a:solidFill>
              </a:rPr>
              <a:t>, на зеленој паши пасе ме, води ме на тиху воду...” </a:t>
            </a:r>
            <a:r>
              <a:rPr lang="sr-Cyrl-RS" sz="2800" b="1" dirty="0"/>
              <a:t>(</a:t>
            </a:r>
            <a:r>
              <a:rPr lang="sr-Cyrl-RS" sz="2800" b="1" dirty="0">
                <a:solidFill>
                  <a:srgbClr val="002060"/>
                </a:solidFill>
              </a:rPr>
              <a:t>Псалам 23</a:t>
            </a:r>
            <a:r>
              <a:rPr lang="sr-Cyrl-RS" sz="2800" b="1" dirty="0"/>
              <a:t>).</a:t>
            </a:r>
            <a:endParaRPr lang="sr-Latn-RS" sz="28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103426" y="1493949"/>
            <a:ext cx="2102338" cy="46609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1671" y="628266"/>
            <a:ext cx="820258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Cyrl-RS" sz="5400" b="1" cap="none" spc="0" dirty="0" smtClean="0">
                <a:ln/>
                <a:solidFill>
                  <a:schemeClr val="accent4"/>
                </a:solidFill>
                <a:effectLst/>
              </a:rPr>
              <a:t>ЦАР ДАВИД, </a:t>
            </a:r>
          </a:p>
          <a:p>
            <a:pPr algn="ctr"/>
            <a:r>
              <a:rPr lang="sr-Cyrl-RS" sz="5400" b="1" cap="none" spc="0" dirty="0" smtClean="0">
                <a:ln/>
                <a:solidFill>
                  <a:schemeClr val="accent4"/>
                </a:solidFill>
                <a:effectLst/>
              </a:rPr>
              <a:t>писац већине псалама</a:t>
            </a:r>
            <a:endParaRPr lang="sr-Latn-R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6348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4502" y="1002844"/>
            <a:ext cx="5332208" cy="1817629"/>
          </a:xfrm>
        </p:spPr>
        <p:txBody>
          <a:bodyPr>
            <a:normAutofit fontScale="90000"/>
          </a:bodyPr>
          <a:lstStyle/>
          <a:p>
            <a:r>
              <a:rPr lang="sr-Cyrl-RS" sz="4000" dirty="0" smtClean="0">
                <a:solidFill>
                  <a:srgbClr val="0070C0"/>
                </a:solidFill>
              </a:rPr>
              <a:t>Библијска књига (19. по реду) у којој се налазе </a:t>
            </a:r>
            <a:r>
              <a:rPr lang="sr-Cyrl-RS" sz="4000" dirty="0" err="1" smtClean="0">
                <a:solidFill>
                  <a:srgbClr val="0070C0"/>
                </a:solidFill>
              </a:rPr>
              <a:t>псалми</a:t>
            </a:r>
            <a:r>
              <a:rPr lang="sr-Cyrl-RS" sz="4000" dirty="0" smtClean="0">
                <a:solidFill>
                  <a:srgbClr val="0070C0"/>
                </a:solidFill>
              </a:rPr>
              <a:t> назива се </a:t>
            </a:r>
            <a:r>
              <a:rPr lang="sr-Cyrl-RS" sz="4000" b="1" dirty="0" smtClean="0">
                <a:solidFill>
                  <a:srgbClr val="0070C0"/>
                </a:solidFill>
              </a:rPr>
              <a:t>ПСАЛТИР</a:t>
            </a:r>
            <a:endParaRPr lang="sr-Latn-RS" sz="4000" b="1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2949262"/>
            <a:ext cx="3718455" cy="2520207"/>
          </a:xfrm>
        </p:spPr>
        <p:txBody>
          <a:bodyPr>
            <a:noAutofit/>
          </a:bodyPr>
          <a:lstStyle/>
          <a:p>
            <a:r>
              <a:rPr lang="sr-Cyrl-RS" sz="2400" dirty="0" smtClean="0"/>
              <a:t>ПСАЛТИР ЈЕ НАЈДУЖА И НАЈВИШЕ КОРИШЋЕНА КЊИГА НА БОГОСЛУЖЕЊИМА ОД СВИХ КЊИГА СВЕТОГ ПИСМА (БИБЛИЈЕ).</a:t>
            </a:r>
            <a:endParaRPr lang="sr-Latn-RS" sz="2400" dirty="0"/>
          </a:p>
        </p:txBody>
      </p:sp>
      <p:pic>
        <p:nvPicPr>
          <p:cNvPr id="1026" name="Picture 2" descr="http://www.patrijarsija-puo.rs/wp-content/uploads/2015/02/knjiga-148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711" y="618186"/>
            <a:ext cx="4025784" cy="464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12266" y="4921149"/>
            <a:ext cx="660599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dirty="0"/>
          </a:p>
          <a:p>
            <a:pPr algn="ctr"/>
            <a:r>
              <a:rPr lang="ru-RU" sz="3200" dirty="0"/>
              <a:t>Без </a:t>
            </a:r>
            <a:r>
              <a:rPr lang="ru-RU" sz="3200" dirty="0" smtClean="0"/>
              <a:t>ПСАЛТИРА се </a:t>
            </a:r>
            <a:r>
              <a:rPr lang="ru-RU" sz="3200" dirty="0"/>
              <a:t>не врши ниједно богослужење у православној цркви. 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92252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507742"/>
            <a:ext cx="4718304" cy="467278"/>
          </a:xfrm>
        </p:spPr>
        <p:txBody>
          <a:bodyPr/>
          <a:lstStyle/>
          <a:p>
            <a:r>
              <a:rPr lang="sr-Cyrl-RS" dirty="0" smtClean="0"/>
              <a:t>МЕСИЈА =  ХРИСТОС</a:t>
            </a:r>
            <a:endParaRPr lang="sr-Latn-R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5763" y="3084004"/>
            <a:ext cx="5137941" cy="3149371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 smtClean="0"/>
              <a:t>Књига </a:t>
            </a:r>
            <a:r>
              <a:rPr lang="sr-Cyrl-RS" dirty="0"/>
              <a:t>Псалама пуна је пророчанстава која указују на Исуса Христа, као </a:t>
            </a:r>
            <a:r>
              <a:rPr lang="sr-Cyrl-RS" b="1" dirty="0"/>
              <a:t>Месију </a:t>
            </a:r>
            <a:r>
              <a:rPr lang="sr-Cyrl-RS" dirty="0"/>
              <a:t>и „</a:t>
            </a:r>
            <a:r>
              <a:rPr lang="sr-Cyrl-RS" b="1" dirty="0"/>
              <a:t>сина Давидовог</a:t>
            </a:r>
            <a:r>
              <a:rPr lang="sr-Cyrl-RS" dirty="0"/>
              <a:t>“. </a:t>
            </a:r>
            <a:endParaRPr lang="sr-Cyrl-RS" dirty="0" smtClean="0"/>
          </a:p>
          <a:p>
            <a:r>
              <a:rPr lang="sr-Cyrl-RS" dirty="0" smtClean="0"/>
              <a:t>Такви </a:t>
            </a:r>
            <a:r>
              <a:rPr lang="sr-Cyrl-RS" dirty="0" err="1"/>
              <a:t>псалми</a:t>
            </a:r>
            <a:r>
              <a:rPr lang="sr-Cyrl-RS" dirty="0"/>
              <a:t> називају се </a:t>
            </a:r>
            <a:r>
              <a:rPr lang="sr-Cyrl-RS" b="1" dirty="0"/>
              <a:t>месијански</a:t>
            </a:r>
            <a:r>
              <a:rPr lang="sr-Cyrl-RS" dirty="0"/>
              <a:t>. Постоје двадесет три месијанска </a:t>
            </a:r>
            <a:r>
              <a:rPr lang="sr-Cyrl-RS" dirty="0" err="1"/>
              <a:t>псалма</a:t>
            </a:r>
            <a:r>
              <a:rPr lang="sr-Cyrl-RS" dirty="0"/>
              <a:t>. </a:t>
            </a:r>
            <a:endParaRPr lang="sr-Cyrl-RS" dirty="0" smtClean="0"/>
          </a:p>
          <a:p>
            <a:r>
              <a:rPr lang="sr-Cyrl-RS" dirty="0" smtClean="0"/>
              <a:t>У </a:t>
            </a:r>
            <a:r>
              <a:rPr lang="sr-Cyrl-RS" dirty="0"/>
              <a:t>месијанским </a:t>
            </a:r>
            <a:r>
              <a:rPr lang="sr-Cyrl-RS" dirty="0" err="1"/>
              <a:t>псалмима</a:t>
            </a:r>
            <a:r>
              <a:rPr lang="sr-Cyrl-RS" dirty="0"/>
              <a:t> цар Давид се показује као пророк, јер у многим својим стиховима пророкује о Христу и догађајима из Његовог живота. </a:t>
            </a:r>
            <a:endParaRPr lang="sr-Latn-R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395470"/>
            <a:ext cx="5114102" cy="839325"/>
          </a:xfrm>
        </p:spPr>
        <p:txBody>
          <a:bodyPr/>
          <a:lstStyle/>
          <a:p>
            <a:r>
              <a:rPr lang="sr-Cyrl-RS" sz="2400" dirty="0"/>
              <a:t>ИЗАБРАНИ МЕСИЈАНСКИ ПСАЛМИ:</a:t>
            </a:r>
            <a:endParaRPr lang="sr-Latn-R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3704" y="3243262"/>
            <a:ext cx="5281068" cy="299011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„...прободоше руке моје и ноге моје. Дијеле хаљине моје међу собом, и </a:t>
            </a:r>
            <a:r>
              <a:rPr lang="ru-RU" dirty="0" smtClean="0"/>
              <a:t>за доламу </a:t>
            </a:r>
            <a:r>
              <a:rPr lang="ru-RU" dirty="0"/>
              <a:t>моју бацају жријеб” (Пс 22</a:t>
            </a:r>
            <a:r>
              <a:rPr lang="ru-RU" dirty="0" smtClean="0"/>
              <a:t>).</a:t>
            </a:r>
          </a:p>
          <a:p>
            <a:r>
              <a:rPr lang="ru-RU" dirty="0"/>
              <a:t>„процвјетаће у дане његове праведник; клањаће му се сви цареви, сви </a:t>
            </a:r>
            <a:r>
              <a:rPr lang="ru-RU" dirty="0" smtClean="0"/>
              <a:t>народи биће </a:t>
            </a:r>
            <a:r>
              <a:rPr lang="ru-RU" dirty="0"/>
              <a:t>му покорни; он ће избавити душе убогих од преваре и насиља, </a:t>
            </a:r>
            <a:r>
              <a:rPr lang="ru-RU" dirty="0" smtClean="0"/>
              <a:t>благословиће се </a:t>
            </a:r>
            <a:r>
              <a:rPr lang="ru-RU" dirty="0"/>
              <a:t>у њему сва племена на земљи и сви народи ће га звати блаженим“ (Пс 72).</a:t>
            </a:r>
            <a:endParaRPr lang="sr-Latn-RS" dirty="0"/>
          </a:p>
        </p:txBody>
      </p:sp>
      <p:sp>
        <p:nvSpPr>
          <p:cNvPr id="7" name="Rectangle 6"/>
          <p:cNvSpPr/>
          <p:nvPr/>
        </p:nvSpPr>
        <p:spPr>
          <a:xfrm>
            <a:off x="2300004" y="793256"/>
            <a:ext cx="8004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МЕСИЈАНСКИ ПСАЛМИ</a:t>
            </a:r>
            <a:endParaRPr lang="sr-Latn-R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9" name="Господ Jе Пастир Mој - Gospod Je Pastir Moj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89972" y="56322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6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573</TotalTime>
  <Words>1307</Words>
  <Application>Microsoft Office PowerPoint</Application>
  <PresentationFormat>Widescreen</PresentationFormat>
  <Paragraphs>148</Paragraphs>
  <Slides>29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Garamond</vt:lpstr>
      <vt:lpstr>Wingdings</vt:lpstr>
      <vt:lpstr>Organic</vt:lpstr>
      <vt:lpstr>ПСАЛМИ</vt:lpstr>
      <vt:lpstr>PowerPoint Presentation</vt:lpstr>
      <vt:lpstr>Ријеч „псалам”, долази од грчке ријечи „псалмос” у значењу: „ударање о жице, струне”.</vt:lpstr>
      <vt:lpstr>PowerPoint Presentation</vt:lpstr>
      <vt:lpstr>САДРЖАЈ ПСАЛАМА</vt:lpstr>
      <vt:lpstr>ПИСЦИ ПСАЛАМА</vt:lpstr>
      <vt:lpstr>PowerPoint Presentation</vt:lpstr>
      <vt:lpstr>Библијска књига (19. по реду) у којој се налазе псалми назива се ПСАЛТИР</vt:lpstr>
      <vt:lpstr>PowerPoint Presentation</vt:lpstr>
      <vt:lpstr>РЕКЛИ СУ О „ПСАЛТИРУ“</vt:lpstr>
      <vt:lpstr>PowerPoint Presentation</vt:lpstr>
      <vt:lpstr>ПРЕВОД ПСАЛТИРА</vt:lpstr>
      <vt:lpstr>ЗАНИМЉИВОСТИ</vt:lpstr>
      <vt:lpstr>PowerPoint Presentation</vt:lpstr>
      <vt:lpstr>КВИЗ – шта смо сазнали ДАНАС</vt:lpstr>
      <vt:lpstr>1. Колико има псалама?</vt:lpstr>
      <vt:lpstr> 2. У псалмима се Бог, са много љубави, слави и велича, па зато можемо да кажемо и да су побожне пјесме у славу Божију.</vt:lpstr>
      <vt:lpstr>3. Псалми Давидови су осамнаеста, по реду, књига Светог писма Старог завјета.</vt:lpstr>
      <vt:lpstr>4. Из којег језика је настала ријеч „ПСАЛМИ“?</vt:lpstr>
      <vt:lpstr>5. КОЛИКО ПСАЛАМА ЈЕ НАПИСАО ЦАР ДАВИД?</vt:lpstr>
      <vt:lpstr>6. Ко је први извршио превод Псалтира са грчког на црквенословенски језик? </vt:lpstr>
      <vt:lpstr>7. Као младић, Давид је по занимању био… ?</vt:lpstr>
      <vt:lpstr>8. Књига Псалама пуна је пророчанстава која указују на Исуса Христа, као Месију и …</vt:lpstr>
      <vt:lpstr>9. ЈЕДАН ОД НАВЕДЕНИХ НИЈЕ НАПИСАО НИЈЕДАН ПСАЛАМ?</vt:lpstr>
      <vt:lpstr>10. Ријеч „псалам”, долази од грчке ријечи „псалмос” у значењу: „ударање о жице, струне”. </vt:lpstr>
      <vt:lpstr>11. Ко је рекао ове ријечи: „Све су књиге на корист човјеку…али ниједна није као Псалтир“ </vt:lpstr>
      <vt:lpstr>PowerPoint Presentation</vt:lpstr>
      <vt:lpstr>PowerPoint Presentation</vt:lpstr>
      <vt:lpstr>13.Књига Псалама пуна је пророчанстава која указују на Исуса Христа, као Месију и „сина Давидовог“.  Такви псалми називају се...?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ПСАЛМИ</dc:title>
  <dc:creator>Dragan</dc:creator>
  <cp:lastModifiedBy>Dragan</cp:lastModifiedBy>
  <cp:revision>109</cp:revision>
  <dcterms:created xsi:type="dcterms:W3CDTF">2017-03-08T15:21:00Z</dcterms:created>
  <dcterms:modified xsi:type="dcterms:W3CDTF">2020-03-09T10:23:04Z</dcterms:modified>
</cp:coreProperties>
</file>