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5" r:id="rId5"/>
    <p:sldId id="267" r:id="rId6"/>
    <p:sldId id="266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6" r:id="rId15"/>
    <p:sldId id="277" r:id="rId16"/>
    <p:sldId id="278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5/31/2020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5/31/2020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3319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639" y="5562600"/>
            <a:ext cx="4573190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5/31/2020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609600"/>
            <a:ext cx="1981717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5/31/2020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0127" y="6400800"/>
            <a:ext cx="5956385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30155" y="6400800"/>
            <a:ext cx="1549062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5/31/2020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9431" y="6400800"/>
            <a:ext cx="1067080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447" y="1616075"/>
            <a:ext cx="7317103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449" y="4495801"/>
            <a:ext cx="7317103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5/31/2020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129" y="1828800"/>
            <a:ext cx="442075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761" y="1828800"/>
            <a:ext cx="4420751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5/31/2020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537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537" y="2743200"/>
            <a:ext cx="441770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7219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7219" y="2743200"/>
            <a:ext cx="441770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5/31/2020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5/31/2020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5/31/2020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4"/>
            <a:ext cx="3658553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588964"/>
            <a:ext cx="5487829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5/31/2020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3"/>
            <a:ext cx="3658553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6049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9137" y="805658"/>
            <a:ext cx="5061604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5/31/2020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5080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418" y="0"/>
            <a:ext cx="22866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913691" y="4038601"/>
            <a:ext cx="4571999" cy="835025"/>
          </a:xfrm>
        </p:spPr>
        <p:txBody>
          <a:bodyPr/>
          <a:lstStyle/>
          <a:p>
            <a:pPr algn="ctr"/>
            <a:r>
              <a:rPr lang="sr-Cyrl-BA" dirty="0"/>
              <a:t>-УТВРЂИВАЊЕ-</a:t>
            </a:r>
            <a:endParaRPr lang="it-IT" dirty="0"/>
          </a:p>
        </p:txBody>
      </p:sp>
      <p:sp>
        <p:nvSpPr>
          <p:cNvPr id="2" name="Rectangle 1"/>
          <p:cNvSpPr/>
          <p:nvPr/>
        </p:nvSpPr>
        <p:spPr>
          <a:xfrm>
            <a:off x="7315200" y="2895600"/>
            <a:ext cx="3768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ПРИТИСАК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63FBA3-E287-4745-8FBF-2788147E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762000"/>
            <a:ext cx="9144001" cy="5486400"/>
          </a:xfrm>
        </p:spPr>
        <p:txBody>
          <a:bodyPr/>
          <a:lstStyle/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sr-Cyrl-BA" dirty="0"/>
              <a:t>Тијело: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sr-Cyrl-BA" b="1" dirty="0">
                <a:solidFill>
                  <a:srgbClr val="00B0F0"/>
                </a:solidFill>
              </a:rPr>
              <a:t>плива</a:t>
            </a:r>
            <a:r>
              <a:rPr lang="sr-Cyrl-BA" dirty="0"/>
              <a:t> ако му је густина мања од густине течности,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sr-Cyrl-BA" b="1" dirty="0">
                <a:solidFill>
                  <a:srgbClr val="00B0F0"/>
                </a:solidFill>
              </a:rPr>
              <a:t>лебди</a:t>
            </a:r>
            <a:r>
              <a:rPr lang="sr-Cyrl-BA" dirty="0"/>
              <a:t> ако су оне једнаке,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sr-Cyrl-BA" b="1" dirty="0">
                <a:solidFill>
                  <a:srgbClr val="00B0F0"/>
                </a:solidFill>
              </a:rPr>
              <a:t>тоне</a:t>
            </a:r>
            <a:r>
              <a:rPr lang="sr-Cyrl-BA" dirty="0"/>
              <a:t> ако му је густина већа од густине течности.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1ED7E4-BC43-4A10-AF35-04FFCF5ED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1277"/>
          <a:stretch/>
        </p:blipFill>
        <p:spPr>
          <a:xfrm>
            <a:off x="3106098" y="3048000"/>
            <a:ext cx="689420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110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 Treasure Chest In Water | Open Treasure Chest With Bright ...">
            <a:extLst>
              <a:ext uri="{FF2B5EF4-FFF2-40B4-BE49-F238E27FC236}">
                <a16:creationId xmlns:a16="http://schemas.microsoft.com/office/drawing/2014/main" xmlns="" id="{62A3FE57-4DF9-42FC-A3B7-5F17A180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5" b="8401"/>
          <a:stretch/>
        </p:blipFill>
        <p:spPr bwMode="auto">
          <a:xfrm>
            <a:off x="9178175" y="4017665"/>
            <a:ext cx="2857500" cy="265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C1523-89D4-46AE-8CB4-5D545CCC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381000"/>
            <a:ext cx="9144001" cy="685800"/>
          </a:xfrm>
        </p:spPr>
        <p:txBody>
          <a:bodyPr>
            <a:normAutofit/>
          </a:bodyPr>
          <a:lstStyle/>
          <a:p>
            <a:r>
              <a:rPr lang="sr-Cyrl-BA" sz="2400" b="1" u="sng" dirty="0"/>
              <a:t>ПРИМЈЕР 1. 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7BDE0BA6-5745-48BD-BCC9-C643012EAF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79610" y="1066800"/>
                <a:ext cx="9144000" cy="1600200"/>
              </a:xfrm>
            </p:spPr>
            <p:txBody>
              <a:bodyPr/>
              <a:lstStyle/>
              <a:p>
                <a:r>
                  <a:rPr lang="sr-Cyrl-BA" dirty="0">
                    <a:solidFill>
                      <a:schemeClr val="tx2"/>
                    </a:solidFill>
                  </a:rPr>
                  <a:t>Коликом силом потиска дјелује морска вода на сандук са благом који се налази на дну мора, ако су његове димензије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70 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50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и 40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Cyrl-BA" dirty="0">
                    <a:solidFill>
                      <a:schemeClr val="tx2"/>
                    </a:solidFill>
                  </a:rPr>
                  <a:t>? Густина морске воде износи </a:t>
                </a:r>
                <a14:m>
                  <m:oMath xmlns:m="http://schemas.openxmlformats.org/officeDocument/2006/math">
                    <m:r>
                      <a:rPr lang="sr-Cyrl-BA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1030 </m:t>
                    </m:r>
                    <m:f>
                      <m:fPr>
                        <m:ctrlPr>
                          <a:rPr lang="sr-Cyrl-BA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Cyrl-BA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.</a:t>
                </a:r>
                <a:r>
                  <a:rPr lang="sr-Cyrl-BA" dirty="0">
                    <a:solidFill>
                      <a:schemeClr val="tx2"/>
                    </a:solidFill>
                  </a:rPr>
                  <a:t/>
                </a:r>
                <a:br>
                  <a:rPr lang="sr-Cyrl-BA" dirty="0">
                    <a:solidFill>
                      <a:schemeClr val="tx2"/>
                    </a:solidFill>
                  </a:rPr>
                </a:b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DE0BA6-5745-48BD-BCC9-C643012EA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0" y="1066800"/>
                <a:ext cx="9144000" cy="1600200"/>
              </a:xfrm>
              <a:blipFill>
                <a:blip r:embed="rId3"/>
                <a:stretch>
                  <a:fillRect l="-1067" t="-14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xmlns="" id="{ED95E80D-7D30-4ED5-89D2-462A33611FF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979610" y="2667000"/>
                <a:ext cx="4416552" cy="3886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=1030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=9,81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_____________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𝑉𝑔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D95E80D-7D30-4ED5-89D2-462A33611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979610" y="2667000"/>
                <a:ext cx="4416552" cy="38862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xmlns="" id="{C886DB7A-685E-4160-806B-0C07473865EE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707060" y="2667000"/>
                <a:ext cx="4416552" cy="3581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=0,14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=1030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∙0,14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∙9,81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886DB7A-685E-4160-806B-0C0747386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707060" y="2667000"/>
                <a:ext cx="4416552" cy="35814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F8B239-8877-4A40-86CC-0CDAFD266322}"/>
              </a:ext>
            </a:extLst>
          </p:cNvPr>
          <p:cNvSpPr txBox="1"/>
          <p:nvPr/>
        </p:nvSpPr>
        <p:spPr>
          <a:xfrm>
            <a:off x="5638301" y="297493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6D3D838-9878-4998-93A3-FF59BF11FD17}"/>
                  </a:ext>
                </a:extLst>
              </p:cNvPr>
              <p:cNvSpPr txBox="1"/>
              <p:nvPr/>
            </p:nvSpPr>
            <p:spPr>
              <a:xfrm>
                <a:off x="6672924" y="3974445"/>
                <a:ext cx="2349802" cy="4237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1414,6 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D3D838-9878-4998-93A3-FF59BF11F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924" y="3974445"/>
                <a:ext cx="2349802" cy="423770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338F7CF-C0EC-4A3E-BF6A-A52FD4ADA62D}"/>
              </a:ext>
            </a:extLst>
          </p:cNvPr>
          <p:cNvCxnSpPr/>
          <p:nvPr/>
        </p:nvCxnSpPr>
        <p:spPr>
          <a:xfrm>
            <a:off x="8267349" y="3306548"/>
            <a:ext cx="457200" cy="138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954918-D883-471A-8EC7-4E168FD77FA4}"/>
              </a:ext>
            </a:extLst>
          </p:cNvPr>
          <p:cNvCxnSpPr/>
          <p:nvPr/>
        </p:nvCxnSpPr>
        <p:spPr>
          <a:xfrm>
            <a:off x="10439400" y="3563680"/>
            <a:ext cx="30480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8285195-CA35-4F27-9B60-7C098C908F85}"/>
              </a:ext>
            </a:extLst>
          </p:cNvPr>
          <p:cNvCxnSpPr>
            <a:cxnSpLocks/>
          </p:cNvCxnSpPr>
          <p:nvPr/>
        </p:nvCxnSpPr>
        <p:spPr>
          <a:xfrm flipH="1">
            <a:off x="9277200" y="3427147"/>
            <a:ext cx="304774" cy="24773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BA488BA-DBDF-4C96-B916-AEA97E3B6DA2}"/>
              </a:ext>
            </a:extLst>
          </p:cNvPr>
          <p:cNvCxnSpPr>
            <a:cxnSpLocks/>
          </p:cNvCxnSpPr>
          <p:nvPr/>
        </p:nvCxnSpPr>
        <p:spPr>
          <a:xfrm flipH="1">
            <a:off x="8256366" y="3563680"/>
            <a:ext cx="457200" cy="26936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31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FA5D7-1BD5-485F-A344-F782BCC8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>
                <a:solidFill>
                  <a:schemeClr val="tx2"/>
                </a:solidFill>
              </a:rPr>
              <a:t>ЗАДАЋА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A05F5B-A684-4F09-8376-1BD2D49CF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z="2800" dirty="0"/>
              <a:t>Збирка задатака за седми разред, </a:t>
            </a:r>
            <a:r>
              <a:rPr lang="sr-Cyrl-BA" sz="2800" b="1" dirty="0"/>
              <a:t>задаци 40. и 43. </a:t>
            </a:r>
            <a:r>
              <a:rPr lang="sr-Cyrl-BA" sz="2800" dirty="0"/>
              <a:t>на страници 29.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8172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72F25-AA81-47ED-AF74-834BE991E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1" y="762000"/>
            <a:ext cx="4572001" cy="3733800"/>
          </a:xfrm>
        </p:spPr>
        <p:txBody>
          <a:bodyPr/>
          <a:lstStyle/>
          <a:p>
            <a:pPr algn="ctr"/>
            <a:r>
              <a:rPr lang="sr-Cyrl-BA" b="1" dirty="0">
                <a:solidFill>
                  <a:schemeClr val="tx2"/>
                </a:solidFill>
              </a:rPr>
              <a:t>ХВАЛА НА ПАЖЊИ!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7015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377" y="457200"/>
            <a:ext cx="9560423" cy="762000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/>
              <a:t>ПРИТИСАК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47800"/>
            <a:ext cx="9601200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tx1"/>
                </a:solidFill>
              </a:rPr>
              <a:t>Притисак се може преносити:</a:t>
            </a:r>
          </a:p>
          <a:p>
            <a:endParaRPr lang="sr-Cyrl-BA" sz="32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BA" sz="2400" dirty="0">
                <a:solidFill>
                  <a:schemeClr val="tx1"/>
                </a:solidFill>
              </a:rPr>
              <a:t> </a:t>
            </a:r>
            <a:r>
              <a:rPr lang="sr-Cyrl-BA" sz="2800" dirty="0">
                <a:solidFill>
                  <a:schemeClr val="tx1"/>
                </a:solidFill>
              </a:rPr>
              <a:t>преко чврстих тијела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BA" sz="2800" dirty="0">
                <a:solidFill>
                  <a:schemeClr val="tx1"/>
                </a:solidFill>
              </a:rPr>
              <a:t>кроз  флуиде (течности и гасови)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AutoShape 4" descr="Pritisak - Čvrsta tijela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5"/>
          <a:stretch/>
        </p:blipFill>
        <p:spPr>
          <a:xfrm>
            <a:off x="9258300" y="1447801"/>
            <a:ext cx="2438400" cy="2733041"/>
          </a:xfrm>
          <a:prstGeom prst="rect">
            <a:avLst/>
          </a:prstGeom>
        </p:spPr>
      </p:pic>
      <p:pic>
        <p:nvPicPr>
          <p:cNvPr id="2056" name="Picture 8" descr="pascal law - Keyword Search - Science Photo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4302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4431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34748"/>
            <a:ext cx="9560423" cy="762000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/>
              <a:t>ПРИТИСАК</a:t>
            </a:r>
            <a:r>
              <a:rPr lang="sr-Cyrl-BA" sz="2800" b="1" dirty="0"/>
              <a:t> ЧВРСТИХ ТИЈЕЛА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10294" y="1467765"/>
                <a:ext cx="6581106" cy="5161636"/>
              </a:xfrm>
            </p:spPr>
            <p:txBody>
              <a:bodyPr>
                <a:normAutofit lnSpcReduction="10000"/>
              </a:bodyPr>
              <a:lstStyle/>
              <a:p>
                <a:endParaRPr lang="sr-Cyrl-BA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b="1" i="1" dirty="0"/>
                  <a:t>Притисак је бројно једнак интензитету силе</a:t>
                </a:r>
                <a:r>
                  <a:rPr lang="en-US" b="1" i="1" dirty="0"/>
                  <a:t> (F)</a:t>
                </a:r>
                <a:r>
                  <a:rPr lang="sr-Cyrl-BA" b="1" i="1" dirty="0"/>
                  <a:t> која дјелује нормално на јединицу површине</a:t>
                </a:r>
                <a:r>
                  <a:rPr lang="en-US" b="1" i="1" dirty="0"/>
                  <a:t> (S)</a:t>
                </a:r>
                <a:r>
                  <a:rPr lang="sr-Cyrl-BA" b="1" i="1" dirty="0"/>
                  <a:t>,</a:t>
                </a:r>
                <a:r>
                  <a:rPr lang="en-US" b="1" i="1" dirty="0"/>
                  <a:t> </a:t>
                </a:r>
                <a:r>
                  <a:rPr lang="sr-Cyrl-BA" b="1" i="1" dirty="0"/>
                  <a:t>тј.:</a:t>
                </a:r>
              </a:p>
              <a:p>
                <a:endParaRPr lang="sr-Cyrl-BA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r-Cyrl-BA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dirty="0">
                    <a:solidFill>
                      <a:schemeClr val="tx1"/>
                    </a:solidFill>
                  </a:rPr>
                  <a:t>Мјерна јединица за притисак је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паскал (</a:t>
                </a:r>
                <a:r>
                  <a:rPr lang="en-US" b="1" dirty="0">
                    <a:solidFill>
                      <a:schemeClr val="tx1"/>
                    </a:solidFill>
                  </a:rPr>
                  <a:t>Pa).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Cyrl-BA" b="1" dirty="0">
                  <a:solidFill>
                    <a:schemeClr val="tx1"/>
                  </a:solidFill>
                </a:endParaRPr>
              </a:p>
              <a:p>
                <a:endParaRPr lang="sr-Cyrl-BA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dirty="0">
                    <a:solidFill>
                      <a:schemeClr val="tx1"/>
                    </a:solidFill>
                  </a:rPr>
                  <a:t>Кроз чврста тијела притисак се преноси само </a:t>
                </a:r>
                <a:r>
                  <a:rPr lang="sr-Cyrl-BA" u="sng" dirty="0">
                    <a:solidFill>
                      <a:schemeClr val="tx1"/>
                    </a:solidFill>
                  </a:rPr>
                  <a:t>у правцу дјеловања силе</a:t>
                </a:r>
                <a:r>
                  <a:rPr lang="sr-Cyrl-BA" dirty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0294" y="1467765"/>
                <a:ext cx="6581106" cy="5161636"/>
              </a:xfrm>
              <a:blipFill>
                <a:blip r:embed="rId2"/>
                <a:stretch>
                  <a:fillRect l="-741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01094" y="2971801"/>
                <a:ext cx="2133600" cy="6685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094" y="2971801"/>
                <a:ext cx="2133600" cy="668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O pritisku… | Radovan Sredanovi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67765"/>
            <a:ext cx="3001372" cy="219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9434EC-C97F-4DD8-BD95-7F66CAC193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5"/>
          <a:stretch/>
        </p:blipFill>
        <p:spPr>
          <a:xfrm>
            <a:off x="9372600" y="3751669"/>
            <a:ext cx="2567492" cy="28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38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228600"/>
            <a:ext cx="9144001" cy="1219200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/>
              <a:t>ПРИТИСАК У ТЕЧНОСТИМА И ГАСОВИМА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3" y="1828800"/>
            <a:ext cx="6781797" cy="4419600"/>
          </a:xfrm>
        </p:spPr>
        <p:txBody>
          <a:bodyPr/>
          <a:lstStyle/>
          <a:p>
            <a:r>
              <a:rPr lang="sr-Cyrl-BA" dirty="0"/>
              <a:t>Притисак у течностима и гасовима израчунава се као и код чврстих тијела помоћу формуле:</a:t>
            </a:r>
          </a:p>
          <a:p>
            <a:endParaRPr lang="sr-Cyrl-BA" dirty="0"/>
          </a:p>
          <a:p>
            <a:endParaRPr lang="sr-Cyrl-BA" dirty="0"/>
          </a:p>
          <a:p>
            <a:pPr>
              <a:buClr>
                <a:schemeClr val="tx1"/>
              </a:buClr>
            </a:pPr>
            <a:r>
              <a:rPr lang="sr-Cyrl-BA" b="1" dirty="0"/>
              <a:t>Паскалов закон </a:t>
            </a:r>
            <a:r>
              <a:rPr lang="sr-Cyrl-BA" dirty="0"/>
              <a:t>гласи:</a:t>
            </a:r>
          </a:p>
          <a:p>
            <a:pPr marL="0" indent="0" algn="just">
              <a:buNone/>
            </a:pPr>
            <a:r>
              <a:rPr lang="sr-Cyrl-BA" b="1" i="1" dirty="0">
                <a:solidFill>
                  <a:srgbClr val="00B0F0"/>
                </a:solidFill>
              </a:rPr>
              <a:t>Спољашњи притисак који дјелује на затворене течности и гасове у стању мировања преноси се подједнако у свим правцима.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71900" y="3048001"/>
                <a:ext cx="2133600" cy="6685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3048001"/>
                <a:ext cx="2133600" cy="668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ritisak zadatak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31629" r="49843" b="23277"/>
          <a:stretch/>
        </p:blipFill>
        <p:spPr bwMode="auto">
          <a:xfrm>
            <a:off x="8480236" y="3549139"/>
            <a:ext cx="316371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738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200" dirty="0"/>
              <a:t>Хидростатички притисак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63634"/>
            <a:ext cx="9906000" cy="4537166"/>
          </a:xfrm>
        </p:spPr>
        <p:txBody>
          <a:bodyPr>
            <a:noAutofit/>
          </a:bodyPr>
          <a:lstStyle/>
          <a:p>
            <a:r>
              <a:rPr lang="sr-Cyrl-BA" sz="2200" b="1" dirty="0">
                <a:solidFill>
                  <a:schemeClr val="tx2"/>
                </a:solidFill>
              </a:rPr>
              <a:t>Хидростатички притисак </a:t>
            </a:r>
            <a:r>
              <a:rPr lang="sr-Cyrl-BA" sz="2200" dirty="0"/>
              <a:t>= притисак који постоји због тежине саме течности. </a:t>
            </a:r>
          </a:p>
          <a:p>
            <a:r>
              <a:rPr lang="sr-Cyrl-BA" sz="2200" i="1" dirty="0"/>
              <a:t>Од чега зависи хидростатички притисак?</a:t>
            </a:r>
          </a:p>
          <a:p>
            <a:pPr marL="0" indent="0">
              <a:buNone/>
            </a:pPr>
            <a:endParaRPr lang="sr-Cyrl-BA" sz="2200" dirty="0"/>
          </a:p>
          <a:p>
            <a:pPr marL="0" indent="0">
              <a:buNone/>
            </a:pPr>
            <a:endParaRPr lang="sr-Cyrl-BA" sz="2200" dirty="0"/>
          </a:p>
          <a:p>
            <a:pPr marL="0" indent="0">
              <a:buNone/>
            </a:pPr>
            <a:endParaRPr lang="sr-Cyrl-BA" sz="2200" dirty="0"/>
          </a:p>
          <a:p>
            <a:pPr marL="0" indent="0">
              <a:buNone/>
            </a:pPr>
            <a:endParaRPr lang="sr-Cyrl-BA" sz="2200" dirty="0"/>
          </a:p>
          <a:p>
            <a:pPr marL="0" indent="0">
              <a:buNone/>
            </a:pPr>
            <a:endParaRPr lang="sr-Cyrl-BA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133382-C64F-46B4-9031-20829B68A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"/>
          <a:stretch/>
        </p:blipFill>
        <p:spPr>
          <a:xfrm>
            <a:off x="2400263" y="3432321"/>
            <a:ext cx="4697110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0CF4D3-8DAE-4CB7-B07B-7440ECD60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31" y="3429001"/>
            <a:ext cx="2274513" cy="2057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E5EB70-FF49-4566-9BAA-BC536115D29D}"/>
              </a:ext>
            </a:extLst>
          </p:cNvPr>
          <p:cNvSpPr/>
          <p:nvPr/>
        </p:nvSpPr>
        <p:spPr>
          <a:xfrm>
            <a:off x="2806336" y="5621438"/>
            <a:ext cx="8675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i="1" dirty="0"/>
              <a:t> Зависност притиска од густине</a:t>
            </a:r>
            <a:r>
              <a:rPr lang="en-US" i="1" dirty="0"/>
              <a:t>          </a:t>
            </a:r>
            <a:r>
              <a:rPr lang="sr-Cyrl-BA" i="1" dirty="0"/>
              <a:t>      Зависност притиска од дубине</a:t>
            </a:r>
            <a:r>
              <a:rPr lang="en-US" i="1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58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1" y="381000"/>
                <a:ext cx="9144001" cy="5867400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sr-Cyrl-BA" sz="3800" b="1" u="sng" dirty="0">
                  <a:solidFill>
                    <a:schemeClr val="tx2"/>
                  </a:solidFill>
                </a:endParaRPr>
              </a:p>
              <a:p>
                <a:r>
                  <a:rPr lang="sr-Cyrl-BA" sz="2900" dirty="0"/>
                  <a:t>Формула за израчунавање хидростатичког притиска гласи: </a:t>
                </a:r>
              </a:p>
              <a:p>
                <a:endParaRPr lang="en-US" sz="2900" dirty="0"/>
              </a:p>
              <a:p>
                <a:pPr marL="0" indent="0">
                  <a:buNone/>
                </a:pPr>
                <a:endParaRPr lang="sr-Cyrl-BA" sz="2900" dirty="0"/>
              </a:p>
              <a:p>
                <a:pPr marL="0" indent="0">
                  <a:buNone/>
                </a:pPr>
                <a:r>
                  <a:rPr lang="en-US" sz="2900" dirty="0"/>
                  <a:t>   </a:t>
                </a:r>
                <a:r>
                  <a:rPr lang="sr-Cyrl-BA" sz="2900" dirty="0"/>
                  <a:t>гдје је </a:t>
                </a:r>
                <a14:m>
                  <m:oMath xmlns:m="http://schemas.openxmlformats.org/officeDocument/2006/math">
                    <m:r>
                      <a:rPr lang="sr-Cyrl-BA" sz="2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sr-Cyrl-BA" sz="2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BA" sz="2900" dirty="0"/>
                  <a:t> густина течности</a:t>
                </a:r>
                <a:r>
                  <a:rPr lang="en-US" sz="2900" dirty="0"/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9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900" dirty="0"/>
                  <a:t> ,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900" dirty="0"/>
                  <a:t> </a:t>
                </a:r>
                <a:r>
                  <a:rPr lang="sr-Cyrl-BA" sz="2900" dirty="0"/>
                  <a:t>гравитациона </a:t>
                </a:r>
                <a:r>
                  <a:rPr lang="en-US" sz="2900" dirty="0"/>
                  <a:t> </a:t>
                </a:r>
                <a:r>
                  <a:rPr lang="sr-Cyrl-BA" sz="2900" dirty="0"/>
                  <a:t>константа </a:t>
                </a:r>
                <a:r>
                  <a:rPr lang="en-US" sz="2900" dirty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  <m:r>
                      <a:rPr lang="en-US" sz="29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900" dirty="0"/>
                  <a:t> </a:t>
                </a:r>
                <a:r>
                  <a:rPr lang="sr-Cyrl-BA" sz="2900" dirty="0"/>
                  <a:t>дубина </a:t>
                </a:r>
                <a:r>
                  <a:rPr lang="en-US" sz="2900" dirty="0"/>
                  <a:t>[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900" dirty="0"/>
                  <a:t>]. </a:t>
                </a:r>
                <a:endParaRPr lang="sr-Cyrl-BA" sz="2900" b="1" u="sng" dirty="0">
                  <a:solidFill>
                    <a:schemeClr val="tx2"/>
                  </a:solidFill>
                </a:endParaRPr>
              </a:p>
              <a:p>
                <a:endParaRPr lang="sr-Cyrl-BA" sz="2900" b="1" u="sng" dirty="0">
                  <a:solidFill>
                    <a:schemeClr val="tx2"/>
                  </a:solidFill>
                </a:endParaRPr>
              </a:p>
              <a:p>
                <a:endParaRPr lang="sr-Cyrl-BA" sz="2900" b="1" u="sng" dirty="0">
                  <a:solidFill>
                    <a:schemeClr val="tx2"/>
                  </a:solidFill>
                </a:endParaRPr>
              </a:p>
              <a:p>
                <a:r>
                  <a:rPr lang="sr-Cyrl-BA" sz="2900" b="1" u="sng" dirty="0">
                    <a:solidFill>
                      <a:schemeClr val="tx2"/>
                    </a:solidFill>
                  </a:rPr>
                  <a:t>Хидростатички парадокс:</a:t>
                </a:r>
              </a:p>
              <a:p>
                <a:pPr marL="0" indent="0">
                  <a:buNone/>
                </a:pPr>
                <a:r>
                  <a:rPr lang="sr-Cyrl-BA" sz="2900" dirty="0"/>
                  <a:t>Хидростатички притисак </a:t>
                </a:r>
                <a:r>
                  <a:rPr lang="sr-Cyrl-BA" sz="2900" u="sng" dirty="0"/>
                  <a:t>не зависи </a:t>
                </a:r>
                <a:r>
                  <a:rPr lang="sr-Cyrl-BA" sz="2900" dirty="0"/>
                  <a:t>од облика суда нити од масе течности у суду.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1" y="381000"/>
                <a:ext cx="9144001" cy="5867400"/>
              </a:xfrm>
              <a:blipFill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1BD772C-3183-43D4-AB7E-AA05B3B61373}"/>
                  </a:ext>
                </a:extLst>
              </p:cNvPr>
              <p:cNvSpPr txBox="1"/>
              <p:nvPr/>
            </p:nvSpPr>
            <p:spPr>
              <a:xfrm>
                <a:off x="5162550" y="1676401"/>
                <a:ext cx="186690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sr-Cyrl-B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BD772C-3183-43D4-AB7E-AA05B3B61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1676401"/>
                <a:ext cx="1866900" cy="461665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5957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06" y="381000"/>
            <a:ext cx="9560423" cy="762000"/>
          </a:xfrm>
        </p:spPr>
        <p:txBody>
          <a:bodyPr>
            <a:normAutofit/>
          </a:bodyPr>
          <a:lstStyle/>
          <a:p>
            <a:pPr algn="ctr"/>
            <a:r>
              <a:rPr lang="sr-Cyrl-BA" sz="3600" b="1" dirty="0"/>
              <a:t>Атмосферски притисак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2000" y="1524000"/>
                <a:ext cx="11049000" cy="4800600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b="1" dirty="0"/>
                  <a:t>Атмосферски притисак </a:t>
                </a:r>
                <a:r>
                  <a:rPr lang="sr-Cyrl-BA" dirty="0">
                    <a:solidFill>
                      <a:schemeClr val="tx1"/>
                    </a:solidFill>
                  </a:rPr>
                  <a:t>= притисак који се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</a:t>
                </a:r>
                <a:r>
                  <a:rPr lang="sr-Cyrl-BA" dirty="0">
                    <a:solidFill>
                      <a:schemeClr val="tx1"/>
                    </a:solidFill>
                  </a:rPr>
                  <a:t>јавља усљед тежине ваздуха.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dirty="0">
                    <a:solidFill>
                      <a:schemeClr val="tx1"/>
                    </a:solidFill>
                  </a:rPr>
                  <a:t>За нормалан годишњи атмосферски притисак узет је средњи годишњи притисак на нивоу мора.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dirty="0">
                    <a:solidFill>
                      <a:schemeClr val="tx1"/>
                    </a:solidFill>
                  </a:rPr>
                  <a:t>Нормалан атмосферски притисак на нивоу мора износи: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𝟑𝟗𝟔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𝟏𝟎𝟏𝟒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𝒎𝒃𝒂𝒓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dirty="0">
                    <a:solidFill>
                      <a:schemeClr val="tx1"/>
                    </a:solidFill>
                  </a:rPr>
                  <a:t>За мјерење атмосферског притиска користе се барометри.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524000"/>
                <a:ext cx="11049000" cy="4800600"/>
              </a:xfrm>
              <a:blipFill>
                <a:blip r:embed="rId2"/>
                <a:stretch>
                  <a:fillRect l="-386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" descr="Pritisak - Čvrsta tijela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Zanimljivosti iz fizike: Pritisak, hidrostatiči, atmosferski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"/>
            <a:ext cx="3453534" cy="25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0013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/>
              <a:t>ПОТИСАК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7878FDD-2E88-4194-9F52-C200A6712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sr-Cyrl-BA" b="1" dirty="0">
                <a:solidFill>
                  <a:schemeClr val="tx2"/>
                </a:solidFill>
              </a:rPr>
              <a:t>СИЛА ПОТИСКА </a:t>
            </a:r>
            <a:r>
              <a:rPr lang="sr-Cyrl-BA" dirty="0"/>
              <a:t>је сила којом течност дјелује на тијела која су у њу зароњена, а сама појава се назива </a:t>
            </a:r>
            <a:r>
              <a:rPr lang="sr-Cyrl-BA" b="1" dirty="0">
                <a:solidFill>
                  <a:schemeClr val="tx2"/>
                </a:solidFill>
              </a:rPr>
              <a:t>потисак</a:t>
            </a:r>
            <a:r>
              <a:rPr lang="sr-Cyrl-BA" dirty="0"/>
              <a:t>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sr-Cyrl-BA" dirty="0"/>
              <a:t>Сила потиска дјелује у вертикалном правцу са смјером навише.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sr-Cyrl-BA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5D8DC2-352F-40BB-BD2A-CCB1FD51A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886201"/>
            <a:ext cx="5786433" cy="27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1797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1579C42-B2A5-492E-8825-4D38D8F8F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800" y="840288"/>
                <a:ext cx="8763000" cy="5638800"/>
              </a:xfrm>
            </p:spPr>
            <p:txBody>
              <a:bodyPr/>
              <a:lstStyle/>
              <a:p>
                <a:pPr>
                  <a:buClr>
                    <a:schemeClr val="tx2">
                      <a:lumMod val="60000"/>
                      <a:lumOff val="40000"/>
                    </a:schemeClr>
                  </a:buClr>
                </a:pPr>
                <a:r>
                  <a:rPr lang="sr-Cyrl-BA" sz="2200" b="1" dirty="0">
                    <a:solidFill>
                      <a:schemeClr val="tx2"/>
                    </a:solidFill>
                  </a:rPr>
                  <a:t>Архимедов закон </a:t>
                </a:r>
                <a:r>
                  <a:rPr lang="sr-Cyrl-BA" sz="2200" dirty="0"/>
                  <a:t>гласи: </a:t>
                </a:r>
              </a:p>
              <a:p>
                <a:pPr marL="0" indent="0"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r>
                  <a:rPr lang="sr-Cyrl-BA" sz="2200" b="1" i="1" dirty="0"/>
                  <a:t>Сила потиска једнака је тежини тијелом истиснуте течности, односно: </a:t>
                </a:r>
              </a:p>
              <a:p>
                <a:pPr marL="0" indent="0"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endParaRPr lang="sr-Cyrl-BA" sz="2200" dirty="0"/>
              </a:p>
              <a:p>
                <a:pPr marL="0" indent="0"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endParaRPr lang="en-US" sz="2200" dirty="0"/>
              </a:p>
              <a:p>
                <a:pPr marL="0" indent="0"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endParaRPr lang="sr-Cyrl-BA" sz="2200" dirty="0"/>
              </a:p>
              <a:p>
                <a:pPr marL="0" indent="0"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r>
                  <a:rPr lang="sr-Cyrl-BA" sz="2200" dirty="0"/>
                  <a:t>гдје је: </a:t>
                </a:r>
                <a14:m>
                  <m:oMath xmlns:m="http://schemas.openxmlformats.org/officeDocument/2006/math">
                    <m:r>
                      <a:rPr lang="sr-Cyrl-BA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dirty="0"/>
                  <a:t> </a:t>
                </a:r>
                <a:r>
                  <a:rPr lang="sr-Cyrl-BA" sz="2200" dirty="0"/>
                  <a:t>густина течности </a:t>
                </a:r>
                <a:r>
                  <a:rPr lang="en-US" sz="2200" dirty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/>
                  <a:t>]</a:t>
                </a:r>
                <a:r>
                  <a:rPr lang="sr-Cyrl-BA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dirty="0"/>
                  <a:t> </a:t>
                </a:r>
                <a:r>
                  <a:rPr lang="sr-Cyrl-BA" sz="2200" dirty="0"/>
                  <a:t>запремина</a:t>
                </a:r>
                <a:r>
                  <a:rPr lang="en-US" sz="2200" dirty="0"/>
                  <a:t> </a:t>
                </a:r>
                <a:r>
                  <a:rPr lang="sr-Cyrl-BA" sz="2200" dirty="0"/>
                  <a:t> </a:t>
                </a:r>
                <a:r>
                  <a:rPr lang="en-US" sz="2200" dirty="0"/>
                  <a:t>  </a:t>
                </a:r>
                <a:r>
                  <a:rPr lang="sr-Cyrl-BA" sz="2200" dirty="0"/>
                  <a:t>зароњеног тијела</a:t>
                </a:r>
                <a:r>
                  <a:rPr lang="en-US" sz="2200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/>
                  <a:t>]</a:t>
                </a:r>
                <a:r>
                  <a:rPr lang="sr-Cyrl-BA" sz="2200" dirty="0"/>
                  <a:t>, 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BA" sz="2200" dirty="0"/>
                  <a:t> гравитациона</a:t>
                </a:r>
                <a:r>
                  <a:rPr lang="en-US" sz="2200" dirty="0"/>
                  <a:t>  </a:t>
                </a:r>
                <a:r>
                  <a:rPr lang="sr-Cyrl-BA" sz="2200" dirty="0"/>
                  <a:t>константа</a:t>
                </a:r>
                <a:r>
                  <a:rPr lang="en-US" sz="2200" dirty="0"/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en-US" sz="2200" dirty="0"/>
                  <a:t>]</a:t>
                </a:r>
                <a:r>
                  <a:rPr lang="sr-Cyrl-BA" sz="2200" dirty="0"/>
                  <a:t>.</a:t>
                </a:r>
              </a:p>
              <a:p>
                <a:pPr>
                  <a:buClr>
                    <a:schemeClr val="tx2">
                      <a:lumMod val="60000"/>
                      <a:lumOff val="40000"/>
                    </a:schemeClr>
                  </a:buClr>
                </a:pPr>
                <a:r>
                  <a:rPr lang="sr-Cyrl-BA" sz="2200" dirty="0"/>
                  <a:t>Запремина тијела које је потопљено одговара запремини истиснуте течности.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79C42-B2A5-492E-8825-4D38D8F8F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840288"/>
                <a:ext cx="8763000" cy="5638800"/>
              </a:xfrm>
              <a:blipFill>
                <a:blip r:embed="rId2"/>
                <a:stretch>
                  <a:fillRect l="-905" t="-1405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88210EEB-0AED-4914-B0B2-366C0BFC5DE0}"/>
                  </a:ext>
                </a:extLst>
              </p:cNvPr>
              <p:cNvSpPr txBox="1"/>
              <p:nvPr/>
            </p:nvSpPr>
            <p:spPr>
              <a:xfrm>
                <a:off x="4150152" y="2514601"/>
                <a:ext cx="2430048" cy="4901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2">
                      <a:lumMod val="60000"/>
                      <a:lumOff val="40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210EEB-0AED-4914-B0B2-366C0BFC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152" y="2514601"/>
                <a:ext cx="2430048" cy="490199"/>
              </a:xfrm>
              <a:prstGeom prst="rect">
                <a:avLst/>
              </a:prstGeom>
              <a:blipFill>
                <a:blip r:embed="rId3"/>
                <a:stretch>
                  <a:fillRect b="-843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DCAF6C-85B4-4A66-BDD0-918250081E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24" b="56164"/>
          <a:stretch/>
        </p:blipFill>
        <p:spPr>
          <a:xfrm>
            <a:off x="9254412" y="370561"/>
            <a:ext cx="2662269" cy="3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82504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40262f94-9f35-4ac3-9a90-690165a166b7"/>
    <ds:schemaRef ds:uri="http://schemas.microsoft.com/office/2006/documentManagement/types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297</TotalTime>
  <Words>391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Century Gothic</vt:lpstr>
      <vt:lpstr>Wingdings</vt:lpstr>
      <vt:lpstr>Ocean Waves 16x9</vt:lpstr>
      <vt:lpstr>PowerPoint Presentation</vt:lpstr>
      <vt:lpstr>ПРИТИСАК</vt:lpstr>
      <vt:lpstr>ПРИТИСАК ЧВРСТИХ ТИЈЕЛА</vt:lpstr>
      <vt:lpstr>ПРИТИСАК У ТЕЧНОСТИМА И ГАСОВИМА</vt:lpstr>
      <vt:lpstr>Хидростатички притисак</vt:lpstr>
      <vt:lpstr>PowerPoint Presentation</vt:lpstr>
      <vt:lpstr>Атмосферски притисак</vt:lpstr>
      <vt:lpstr>ПОТИСАК</vt:lpstr>
      <vt:lpstr>PowerPoint Presentation</vt:lpstr>
      <vt:lpstr>PowerPoint Presentation</vt:lpstr>
      <vt:lpstr>ПРИМЈЕР 1. </vt:lpstr>
      <vt:lpstr>ЗАДАЋА</vt:lpstr>
      <vt:lpstr>ХВАЛА НА ПАЖЊИ!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Dragan</cp:lastModifiedBy>
  <cp:revision>34</cp:revision>
  <dcterms:created xsi:type="dcterms:W3CDTF">2020-05-13T10:24:10Z</dcterms:created>
  <dcterms:modified xsi:type="dcterms:W3CDTF">2020-05-31T10:31:17Z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