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0" r:id="rId4"/>
    <p:sldId id="261" r:id="rId5"/>
    <p:sldId id="266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5/31/2020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5/31/2020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5/31/2020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5/31/2020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5/31/2020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5/31/2020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5/31/2020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5/31/2020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5/31/2020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5/31/2020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5/31/2020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BA" dirty="0"/>
              <a:t>ПРИТИСАК ЧВРСТИХ ТИЈЕЛА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r-Cyrl-BA" dirty="0"/>
              <a:t>-УТВРЂИВАЊЕ-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217"/>
            <a:ext cx="9628632" cy="1362113"/>
          </a:xfrm>
        </p:spPr>
        <p:txBody>
          <a:bodyPr/>
          <a:lstStyle/>
          <a:p>
            <a:r>
              <a:rPr lang="sr-Cyrl-BA" b="1" dirty="0">
                <a:solidFill>
                  <a:srgbClr val="FFC000"/>
                </a:solidFill>
              </a:rPr>
              <a:t>ПОДСЈЕТИМО СЕ...</a:t>
            </a:r>
            <a:endParaRPr lang="en-US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7463" y="2190749"/>
                <a:ext cx="10332719" cy="3986213"/>
              </a:xfrm>
            </p:spPr>
            <p:txBody>
              <a:bodyPr>
                <a:normAutofit/>
              </a:bodyPr>
              <a:lstStyle/>
              <a:p>
                <a:r>
                  <a:rPr lang="sr-Cyrl-BA" dirty="0"/>
                  <a:t>Притисак чврстих тијела је бројно једнак интензитету силе која нормално дјелује на јединицу површине. </a:t>
                </a:r>
                <a:endParaRPr lang="en-US" dirty="0"/>
              </a:p>
              <a:p>
                <a:r>
                  <a:rPr lang="sr-Cyrl-BA" dirty="0"/>
                  <a:t>Формула за израчунавање притиска: 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endParaRPr lang="sr-Cyrl-BA" dirty="0"/>
              </a:p>
              <a:p>
                <a:r>
                  <a:rPr lang="sr-Cyrl-BA" dirty="0"/>
                  <a:t>гдје је: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sr-Cyrl-BA" dirty="0"/>
                  <a:t> – притисак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sr-Cyrl-BA" dirty="0"/>
                  <a:t> , </a:t>
                </a: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rgbClr val="FFC000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/>
                  <a:t> – </a:t>
                </a:r>
                <a:r>
                  <a:rPr lang="sr-Cyrl-BA" dirty="0"/>
                  <a:t>интензитет силе</a:t>
                </a:r>
                <a:r>
                  <a:rPr lang="en-US" dirty="0"/>
                  <a:t> [N] </a:t>
                </a:r>
                <a:r>
                  <a:rPr lang="sr-Cyrl-BA" dirty="0"/>
                  <a:t>,</a:t>
                </a:r>
              </a:p>
              <a:p>
                <a:pPr marL="0" indent="0">
                  <a:buNone/>
                </a:pPr>
                <a:r>
                  <a:rPr lang="sr-Cyrl-BA" dirty="0"/>
                  <a:t>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dirty="0"/>
                  <a:t> – </a:t>
                </a:r>
                <a:r>
                  <a:rPr lang="sr-Cyrl-BA" dirty="0"/>
                  <a:t>површина на коју дјелује сила</a:t>
                </a:r>
                <a:r>
                  <a:rPr lang="en-US" dirty="0"/>
                  <a:t>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sr-Cyrl-BA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7463" y="2190749"/>
                <a:ext cx="10332719" cy="3986213"/>
              </a:xfrm>
              <a:blipFill>
                <a:blip r:embed="rId2"/>
                <a:stretch>
                  <a:fillRect l="-649" t="-917" b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25142" y="3572982"/>
                <a:ext cx="1737360" cy="610873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2" y="3572982"/>
                <a:ext cx="1737360" cy="6108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227" r="57378" b="38274"/>
          <a:stretch/>
        </p:blipFill>
        <p:spPr>
          <a:xfrm>
            <a:off x="7365274" y="2989625"/>
            <a:ext cx="4352109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2380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>
                <a:solidFill>
                  <a:srgbClr val="FFC000"/>
                </a:solidFill>
              </a:rPr>
              <a:t>Примјер 1.</a:t>
            </a:r>
            <a:endParaRPr lang="en-US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5540" y="1877884"/>
                <a:ext cx="10985863" cy="481207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sr-Cyrl-BA" sz="2000" b="1" dirty="0"/>
                  <a:t>Колики притисак врши сила од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sr-Cyrl-BA" sz="2000" b="1" dirty="0"/>
                  <a:t> када дјелује нормално на површину од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/>
                  <a:t>?</a:t>
                </a:r>
                <a:r>
                  <a:rPr lang="sr-Cyrl-BA" sz="2000" b="1" dirty="0"/>
                  <a:t> Како ће се промијенити притисак ако се:</a:t>
                </a:r>
              </a:p>
              <a:p>
                <a:pPr marL="0" indent="0">
                  <a:buNone/>
                </a:pPr>
                <a:r>
                  <a:rPr lang="sr-Cyrl-BA" sz="2000" b="1" dirty="0"/>
                  <a:t>а) интензитет силе повећа два пута;</a:t>
                </a:r>
              </a:p>
              <a:p>
                <a:pPr marL="0" indent="0">
                  <a:buNone/>
                </a:pPr>
                <a:r>
                  <a:rPr lang="sr-Cyrl-BA" sz="2000" b="1" dirty="0"/>
                  <a:t>б) површина повећа два пута?</a:t>
                </a:r>
                <a:r>
                  <a:rPr lang="en-US" sz="2000" b="1" dirty="0"/>
                  <a:t> </a:t>
                </a:r>
                <a:r>
                  <a:rPr lang="sr-Cyrl-BA" sz="2000" b="1" dirty="0">
                    <a:solidFill>
                      <a:srgbClr val="FF0000"/>
                    </a:solidFill>
                  </a:rPr>
                  <a:t>(домаћи задатак)</a:t>
                </a:r>
                <a:endParaRPr lang="sr-Cyrl-BA" sz="2000" b="1" dirty="0"/>
              </a:p>
              <a:p>
                <a:pPr marL="0" indent="0">
                  <a:buNone/>
                </a:pPr>
                <a:r>
                  <a:rPr lang="sr-Cyrl-BA" u="sng" dirty="0"/>
                  <a:t>РЈЕШЕЊЕ</a:t>
                </a:r>
                <a:r>
                  <a:rPr lang="sr-Cyrl-BA" dirty="0"/>
                  <a:t>:</a:t>
                </a:r>
                <a:r>
                  <a:rPr lang="en-US" dirty="0"/>
                  <a:t>                                      a)   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=200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sr-Cyrl-BA" b="0" i="1" dirty="0">
                    <a:latin typeface="Cambria Math" panose="02040503050406030204" pitchFamily="18" charset="0"/>
                  </a:rPr>
                  <a:t>                     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___________                                    ________________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b="0" dirty="0"/>
                  <a:t>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sr-Cyrl-BA" b="0" dirty="0"/>
                  <a:t>                                                              </a:t>
                </a:r>
                <a:endParaRPr lang="en-US" b="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dirty="0"/>
                  <a:t>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</m:t>
                    </m:r>
                  </m:oMath>
                </a14:m>
                <a:r>
                  <a:rPr lang="en-US" dirty="0"/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200 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𝑃𝑎</m:t>
                    </m:r>
                  </m:oMath>
                </a14:m>
                <a:r>
                  <a:rPr lang="en-US" dirty="0"/>
                  <a:t>  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540" y="1877884"/>
                <a:ext cx="10985863" cy="4812074"/>
              </a:xfrm>
              <a:blipFill>
                <a:blip r:embed="rId2"/>
                <a:stretch>
                  <a:fillRect l="-721" t="-380" r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407575" y="4140926"/>
            <a:ext cx="3645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b="1" u="sng" dirty="0">
                <a:solidFill>
                  <a:srgbClr val="FFC000"/>
                </a:solidFill>
              </a:rPr>
              <a:t>Закључак:</a:t>
            </a:r>
            <a:r>
              <a:rPr lang="sr-Cyrl-BA" b="1" dirty="0">
                <a:solidFill>
                  <a:srgbClr val="FFC000"/>
                </a:solidFill>
              </a:rPr>
              <a:t> Ако се интензитет силе повећа два пута, притисак ће се повећати два пута.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936377" y="6088155"/>
            <a:ext cx="653143" cy="143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09470" y="5975334"/>
                <a:ext cx="1421027" cy="369332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470" y="5975334"/>
                <a:ext cx="1421027" cy="369332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56384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>
                <a:solidFill>
                  <a:srgbClr val="FFC000"/>
                </a:solidFill>
              </a:rPr>
              <a:t>Примјер 2.</a:t>
            </a:r>
            <a:endParaRPr lang="en-US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8641" y="2190749"/>
                <a:ext cx="11116490" cy="444518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sr-Cyrl-BA" b="1" dirty="0"/>
                  <a:t>Дно цигле има облик правоугаоника чија је површина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sr-Cyrl-BA" b="1" dirty="0"/>
                  <a:t>. Колики притисак врши цигла на подлогу ако је густина материјала од којег је направљена цигла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𝟐𝟎𝟎𝟎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𝒌𝒈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/>
                  <a:t>, </a:t>
                </a:r>
                <a:r>
                  <a:rPr lang="sr-Cyrl-BA" b="1" dirty="0"/>
                  <a:t>а укупна запремина цигле је </a:t>
                </a:r>
                <a14:m>
                  <m:oMath xmlns:m="http://schemas.openxmlformats.org/officeDocument/2006/math">
                    <m:r>
                      <a:rPr lang="sr-Cyrl-BA" b="1" i="1" smtClean="0">
                        <a:latin typeface="Cambria Math" panose="02040503050406030204" pitchFamily="18" charset="0"/>
                      </a:rPr>
                      <m:t>𝟖𝟎𝟎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sr-Cyrl-BA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sr-Cyrl-BA" b="1" dirty="0"/>
                  <a:t> </a:t>
                </a:r>
                <a:endParaRPr lang="en-US" b="1" dirty="0"/>
              </a:p>
              <a:p>
                <a:pPr marL="0" indent="0" algn="just">
                  <a:buNone/>
                </a:pPr>
                <a:endParaRPr lang="sr-Cyrl-BA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1" y="2190749"/>
                <a:ext cx="11116490" cy="4445182"/>
              </a:xfrm>
              <a:blipFill>
                <a:blip r:embed="rId2"/>
                <a:stretch>
                  <a:fillRect l="-713" t="-548" r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4" t="29273" r="1525" b="50492"/>
          <a:stretch/>
        </p:blipFill>
        <p:spPr>
          <a:xfrm>
            <a:off x="6924620" y="3944982"/>
            <a:ext cx="3984172" cy="13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19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5E9AB9-65BA-4037-95DB-B461AE64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>
                <a:solidFill>
                  <a:srgbClr val="FFC000"/>
                </a:solidFill>
              </a:rPr>
              <a:t>Примјер 2.</a:t>
            </a:r>
            <a:endParaRPr lang="en-US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3E91D1D-1B9A-45B2-AF57-6D46BE11391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828456"/>
                <a:ext cx="5769864" cy="5029544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sr-Latn-BA" sz="1600" dirty="0">
                    <a:solidFill>
                      <a:srgbClr val="3C474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1600" i="1">
                        <a:solidFill>
                          <a:srgbClr val="3C4743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sr-Latn-BA" sz="1600" i="1">
                        <a:solidFill>
                          <a:srgbClr val="3C4743"/>
                        </a:solidFill>
                        <a:latin typeface="Cambria Math" panose="02040503050406030204" pitchFamily="18" charset="0"/>
                      </a:rPr>
                      <m:t>=0,02 </m:t>
                    </m:r>
                    <m:sSup>
                      <m:sSupPr>
                        <m:ctrlPr>
                          <a:rPr lang="sr-Latn-BA" sz="16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16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sr-Latn-BA" sz="16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r-Latn-BA" sz="1600" dirty="0">
                  <a:solidFill>
                    <a:srgbClr val="3C4743"/>
                  </a:solidFill>
                </a:endParaRPr>
              </a:p>
              <a:p>
                <a:pPr marL="0" lvl="0" indent="0">
                  <a:buNone/>
                </a:pPr>
                <a:r>
                  <a:rPr lang="sr-Latn-BA" sz="1600" dirty="0">
                    <a:solidFill>
                      <a:srgbClr val="3C4743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1600" i="1">
                        <a:solidFill>
                          <a:srgbClr val="3C47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sr-Latn-BA" sz="1600" i="1">
                        <a:solidFill>
                          <a:srgbClr val="3C47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=2000 </m:t>
                    </m:r>
                    <m:f>
                      <m:fPr>
                        <m:ctrlPr>
                          <a:rPr lang="sr-Latn-BA" sz="16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16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sr-Latn-BA" sz="1600" i="1">
                                <a:solidFill>
                                  <a:srgbClr val="3C474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BA" sz="1600" i="1">
                                <a:solidFill>
                                  <a:srgbClr val="3C474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sr-Latn-BA" sz="1600" i="1">
                                <a:solidFill>
                                  <a:srgbClr val="3C474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sr-Latn-BA" sz="1600" dirty="0">
                  <a:solidFill>
                    <a:srgbClr val="3C4743"/>
                  </a:solidFill>
                </a:endParaRPr>
              </a:p>
              <a:p>
                <a:pPr marL="0" lvl="0" indent="0">
                  <a:buNone/>
                </a:pPr>
                <a:r>
                  <a:rPr lang="sr-Latn-BA" sz="1600" dirty="0">
                    <a:solidFill>
                      <a:srgbClr val="3C474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1600" i="1">
                        <a:solidFill>
                          <a:srgbClr val="3C4743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sr-Latn-BA" sz="1600" i="1">
                        <a:solidFill>
                          <a:srgbClr val="3C4743"/>
                        </a:solidFill>
                        <a:latin typeface="Cambria Math" panose="02040503050406030204" pitchFamily="18" charset="0"/>
                      </a:rPr>
                      <m:t>=800 </m:t>
                    </m:r>
                    <m:sSup>
                      <m:sSupPr>
                        <m:ctrlPr>
                          <a:rPr lang="sr-Latn-BA" sz="16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16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sr-Latn-BA" sz="16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r-Latn-BA" sz="1600" i="1">
                        <a:solidFill>
                          <a:srgbClr val="3C4743"/>
                        </a:solidFill>
                        <a:latin typeface="Cambria Math" panose="02040503050406030204" pitchFamily="18" charset="0"/>
                      </a:rPr>
                      <m:t>=0,0008 </m:t>
                    </m:r>
                    <m:sSup>
                      <m:sSupPr>
                        <m:ctrlPr>
                          <a:rPr lang="sr-Latn-BA" sz="16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16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sr-Latn-BA" sz="16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sr-Latn-BA" sz="1600" dirty="0">
                    <a:solidFill>
                      <a:srgbClr val="3C4743"/>
                    </a:solidFill>
                  </a:rPr>
                  <a:t> </a:t>
                </a:r>
              </a:p>
              <a:p>
                <a:pPr marL="0" lvl="0" indent="0">
                  <a:buNone/>
                </a:pPr>
                <a:r>
                  <a:rPr lang="sr-Latn-BA" sz="1600" dirty="0">
                    <a:solidFill>
                      <a:srgbClr val="3C4743"/>
                    </a:solidFill>
                  </a:rPr>
                  <a:t>________________________</a:t>
                </a:r>
              </a:p>
              <a:p>
                <a:pPr marL="0" lv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sr-Latn-BA" sz="1600" dirty="0">
                  <a:solidFill>
                    <a:srgbClr val="3C4743"/>
                  </a:solidFill>
                </a:endParaRPr>
              </a:p>
              <a:p>
                <a:pPr marL="0" lv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r-Latn-BA" sz="1600" i="1">
                              <a:solidFill>
                                <a:srgbClr val="3C474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i="1">
                              <a:solidFill>
                                <a:srgbClr val="3C4743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sr-Latn-BA" sz="1600" i="1">
                              <a:solidFill>
                                <a:srgbClr val="3C4743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sr-Latn-BA" sz="1600" dirty="0">
                  <a:solidFill>
                    <a:srgbClr val="3C4743"/>
                  </a:solidFill>
                </a:endParaRPr>
              </a:p>
              <a:p>
                <a:pPr marL="0" lv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;</m:t>
                      </m:r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=9,81 </m:t>
                      </m:r>
                      <m:f>
                        <m:fPr>
                          <m:ctrlPr>
                            <a:rPr lang="sr-Latn-BA" sz="1600" i="1">
                              <a:solidFill>
                                <a:srgbClr val="3C47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i="1">
                              <a:solidFill>
                                <a:srgbClr val="3C47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sr-Latn-BA" sz="1600" i="1">
                              <a:solidFill>
                                <a:srgbClr val="3C474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</m:oMath>
                  </m:oMathPara>
                </a14:m>
                <a:endParaRPr lang="sr-Latn-BA" sz="1600" dirty="0">
                  <a:solidFill>
                    <a:srgbClr val="3C4743"/>
                  </a:solidFill>
                </a:endParaRPr>
              </a:p>
              <a:p>
                <a:pPr marL="0" lv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sr-Latn-BA" sz="1600" i="1">
                        <a:solidFill>
                          <a:srgbClr val="3C47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sr-Latn-BA" sz="1600" i="1">
                        <a:solidFill>
                          <a:srgbClr val="3C47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sz="1600" i="1">
                        <a:solidFill>
                          <a:srgbClr val="3C47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sr-Latn-BA" sz="1600" i="1">
                        <a:solidFill>
                          <a:srgbClr val="3C47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1600" i="1">
                        <a:solidFill>
                          <a:srgbClr val="3C47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sr-Latn-BA" sz="1600" i="1">
                        <a:solidFill>
                          <a:srgbClr val="3C47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BA" sz="1600" dirty="0">
                    <a:solidFill>
                      <a:srgbClr val="3C4743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sr-Latn-BA" sz="1600" i="1" dirty="0">
                        <a:solidFill>
                          <a:srgbClr val="3C4743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sr-Latn-BA" sz="1600" i="1" dirty="0">
                        <a:solidFill>
                          <a:srgbClr val="3C4743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sr-Latn-BA" sz="1600" i="1" dirty="0">
                        <a:solidFill>
                          <a:srgbClr val="3C47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sr-Latn-BA" sz="1600" i="1" dirty="0">
                        <a:solidFill>
                          <a:srgbClr val="3C47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BA" sz="1600" i="1" dirty="0">
                        <a:solidFill>
                          <a:srgbClr val="3C474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sr-Latn-BA" sz="1600" dirty="0">
                  <a:solidFill>
                    <a:srgbClr val="3C4743"/>
                  </a:solidFill>
                </a:endParaRPr>
              </a:p>
              <a:p>
                <a:pPr marL="0" lv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sr-Latn-BA" sz="1600" i="1">
                        <a:solidFill>
                          <a:srgbClr val="3C4743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sr-Latn-BA" sz="1600" i="1">
                        <a:solidFill>
                          <a:srgbClr val="3C4743"/>
                        </a:solidFill>
                        <a:latin typeface="Cambria Math" panose="02040503050406030204" pitchFamily="18" charset="0"/>
                      </a:rPr>
                      <m:t>=2000 </m:t>
                    </m:r>
                    <m:f>
                      <m:fPr>
                        <m:ctrlPr>
                          <a:rPr lang="sr-Latn-BA" sz="16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16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sr-Latn-BA" sz="1600" i="1">
                                <a:solidFill>
                                  <a:srgbClr val="3C474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BA" sz="1600" i="1">
                                <a:solidFill>
                                  <a:srgbClr val="3C4743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sr-Latn-BA" sz="1600" i="1">
                                <a:solidFill>
                                  <a:srgbClr val="3C4743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sr-Latn-BA" sz="1600" i="1">
                        <a:solidFill>
                          <a:srgbClr val="3C4743"/>
                        </a:solidFill>
                        <a:latin typeface="Cambria Math" panose="02040503050406030204" pitchFamily="18" charset="0"/>
                      </a:rPr>
                      <m:t>·0,0008 </m:t>
                    </m:r>
                    <m:sSup>
                      <m:sSupPr>
                        <m:ctrlPr>
                          <a:rPr lang="sr-Latn-BA" sz="16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sz="16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sr-Latn-BA" sz="1600" i="1">
                            <a:solidFill>
                              <a:srgbClr val="3C474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sr-Latn-BA" sz="1600" dirty="0">
                    <a:solidFill>
                      <a:srgbClr val="3C4743"/>
                    </a:solidFill>
                  </a:rPr>
                  <a:t>  </a:t>
                </a:r>
              </a:p>
              <a:p>
                <a:pPr marL="0" lvl="0" indent="0">
                  <a:lnSpc>
                    <a:spcPct val="110000"/>
                  </a:lnSpc>
                  <a:buNone/>
                </a:pPr>
                <a:endParaRPr lang="sr-Latn-BA" sz="1600" dirty="0">
                  <a:solidFill>
                    <a:srgbClr val="3C4743"/>
                  </a:solidFill>
                </a:endParaRPr>
              </a:p>
              <a:p>
                <a:pPr marL="0" lv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</a:rPr>
                        <m:t>=1,6 </m:t>
                      </m:r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r-Latn-BA" sz="1600" dirty="0">
                  <a:solidFill>
                    <a:srgbClr val="3C4743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91D1D-1B9A-45B2-AF57-6D46BE1139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828456"/>
                <a:ext cx="5769864" cy="5029544"/>
              </a:xfrm>
              <a:blipFill>
                <a:blip r:embed="rId2"/>
                <a:stretch>
                  <a:fillRect l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6C937E30-8D16-4E9C-9E0F-E9F8AFDAB82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02807" y="1853164"/>
                <a:ext cx="6289193" cy="500483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sr-Latn-BA" sz="16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=1,6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 ∙9,81 </m:t>
                      </m:r>
                      <m:f>
                        <m:fPr>
                          <m:ctrlPr>
                            <a:rPr lang="sr-Latn-B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sr-Latn-BA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</m:oMath>
                  </m:oMathPara>
                </a14:m>
                <a:endParaRPr lang="sr-Latn-BA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=15,7 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sr-Latn-BA" sz="1600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r-Latn-BA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r-Latn-BA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sr-Latn-BA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r-Latn-BA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15,7 </m:t>
                          </m:r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sr-Latn-BA" sz="1600" b="0" i="1" smtClean="0">
                              <a:latin typeface="Cambria Math" panose="02040503050406030204" pitchFamily="18" charset="0"/>
                            </a:rPr>
                            <m:t>0,02 </m:t>
                          </m:r>
                          <m:sSup>
                            <m:sSupPr>
                              <m:ctrlPr>
                                <a:rPr lang="sr-Latn-B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BA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r-Latn-BA" sz="16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C937E30-8D16-4E9C-9E0F-E9F8AFDAB8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02807" y="1853164"/>
                <a:ext cx="6289193" cy="500483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3996408C-F95B-406C-A0B3-D277BF10A5CA}"/>
              </a:ext>
            </a:extLst>
          </p:cNvPr>
          <p:cNvSpPr/>
          <p:nvPr/>
        </p:nvSpPr>
        <p:spPr>
          <a:xfrm>
            <a:off x="1146216" y="5101742"/>
            <a:ext cx="400832" cy="131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C4CC3D3-2BFD-45ED-8138-2EEF4023FF26}"/>
                  </a:ext>
                </a:extLst>
              </p:cNvPr>
              <p:cNvSpPr txBox="1"/>
              <p:nvPr/>
            </p:nvSpPr>
            <p:spPr>
              <a:xfrm>
                <a:off x="5902807" y="4936498"/>
                <a:ext cx="1212645" cy="461665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15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</a:rPr>
                        <m:t>=785 </m:t>
                      </m:r>
                      <m:r>
                        <a:rPr lang="sr-Latn-BA" sz="1600" i="1">
                          <a:solidFill>
                            <a:srgbClr val="3C4743"/>
                          </a:solidFill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sz="1600" dirty="0">
                  <a:solidFill>
                    <a:srgbClr val="3C4743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4CC3D3-2BFD-45ED-8138-2EEF4023F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807" y="4936498"/>
                <a:ext cx="12126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30909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>
                <a:solidFill>
                  <a:srgbClr val="FFC000"/>
                </a:solidFill>
              </a:rPr>
              <a:t>ЗАДАЋА:</a:t>
            </a:r>
            <a:endParaRPr lang="en-US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7646" y="2190749"/>
                <a:ext cx="10554788" cy="3986213"/>
              </a:xfrm>
            </p:spPr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sr-Cyrl-BA" b="1" dirty="0"/>
                  <a:t>Дно сандука има облик правоугаоника страница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sr-Cyrl-BA" b="1" dirty="0"/>
                  <a:t> и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sr-Cyrl-BA" b="1" dirty="0"/>
                  <a:t>. Колики притисак врши сандук на под ако је маса сандука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𝟏𝟐𝟐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𝒌𝒈</m:t>
                    </m:r>
                    <m:r>
                      <a:rPr lang="sr-Cyrl-BA" b="1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sr-Cyrl-BA" b="1" dirty="0"/>
                  <a:t>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𝟖𝟏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𝒌𝒈</m:t>
                        </m:r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 </a:t>
                </a:r>
                <a:r>
                  <a:rPr lang="sr-Cyrl-BA" dirty="0">
                    <a:solidFill>
                      <a:srgbClr val="FFC000"/>
                    </a:solidFill>
                  </a:rPr>
                  <a:t>РЈЕШЕЊЕ:</a:t>
                </a:r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sr-Cyrl-BA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𝑘𝑃𝑎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2.  </a:t>
                </a:r>
                <a:r>
                  <a:rPr lang="sr-Cyrl-BA" b="1" dirty="0"/>
                  <a:t>  Довршити примјер 1. под б).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646" y="2190749"/>
                <a:ext cx="10554788" cy="3986213"/>
              </a:xfrm>
              <a:blipFill>
                <a:blip r:embed="rId2"/>
                <a:stretch>
                  <a:fillRect l="-751" t="-1223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11116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BA" dirty="0"/>
              <a:t>ХВАЛА НА ПАЖЊИ!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4359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213</TotalTime>
  <Words>171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Cambria Math</vt:lpstr>
      <vt:lpstr>Wingdings</vt:lpstr>
      <vt:lpstr>Educational subjects 16x9</vt:lpstr>
      <vt:lpstr>ПРИТИСАК ЧВРСТИХ ТИЈЕЛА</vt:lpstr>
      <vt:lpstr>ПОДСЈЕТИМО СЕ...</vt:lpstr>
      <vt:lpstr>Примјер 1.</vt:lpstr>
      <vt:lpstr>Примјер 2.</vt:lpstr>
      <vt:lpstr>Примјер 2.</vt:lpstr>
      <vt:lpstr>ЗАДАЋА:</vt:lpstr>
      <vt:lpstr>ХВАЛА НА ПАЖЊИ!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ПРИТИСАК ЧВРСТИХ ТИЈЕЛА</dc:title>
  <dc:creator>Administrator</dc:creator>
  <cp:lastModifiedBy>Dragan</cp:lastModifiedBy>
  <cp:revision>21</cp:revision>
  <dcterms:created xsi:type="dcterms:W3CDTF">2020-04-08T15:17:22Z</dcterms:created>
  <dcterms:modified xsi:type="dcterms:W3CDTF">2020-05-31T10:30:25Z</dcterms:modified>
</cp:coreProperties>
</file>