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70" r:id="rId3"/>
    <p:sldId id="271" r:id="rId4"/>
    <p:sldId id="261" r:id="rId5"/>
    <p:sldId id="259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3774" autoAdjust="0"/>
  </p:normalViewPr>
  <p:slideViewPr>
    <p:cSldViewPr snapToGrid="0">
      <p:cViewPr varScale="1">
        <p:scale>
          <a:sx n="63" d="100"/>
          <a:sy n="63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6/10/2020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6/10/2020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6/10/2020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6/10/2020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6/10/2020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6/10/2020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6/10/2020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6/10/2020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6/10/2020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6/10/2020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6/10/2020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6/10/2020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6/10/2020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EF13E9-C04E-814B-85A7-3A3BD2E819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4D3A9C6-EB56-AF4D-A1F8-6C87BEE82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4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A073D22-0DFD-4E47-9744-0C527E774C8B}"/>
              </a:ext>
            </a:extLst>
          </p:cNvPr>
          <p:cNvSpPr/>
          <p:nvPr/>
        </p:nvSpPr>
        <p:spPr>
          <a:xfrm>
            <a:off x="7928043" y="1653703"/>
            <a:ext cx="1410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z-Cyrl-AZ" dirty="0">
              <a:latin typeface="TimesNewRomanPSMT" panose="02020603050405020304" pitchFamily="18" charset="0"/>
            </a:endParaRPr>
          </a:p>
          <a:p>
            <a:r>
              <a:rPr lang="az-Cyrl-AZ" dirty="0">
                <a:solidFill>
                  <a:srgbClr val="FF0000"/>
                </a:solidFill>
                <a:latin typeface="TimesNewRomanPSMT" panose="02020603050405020304" pitchFamily="18" charset="0"/>
              </a:rPr>
              <a:t> </a:t>
            </a:r>
            <a:endParaRPr lang="az-Cyrl-AZ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BE758E1-257E-E041-B33E-1C355199E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63907"/>
              </p:ext>
            </p:extLst>
          </p:nvPr>
        </p:nvGraphicFramePr>
        <p:xfrm>
          <a:off x="1201365" y="1966585"/>
          <a:ext cx="5359941" cy="1889760"/>
        </p:xfrm>
        <a:graphic>
          <a:graphicData uri="http://schemas.openxmlformats.org/drawingml/2006/table">
            <a:tbl>
              <a:tblPr/>
              <a:tblGrid>
                <a:gridCol w="1822379">
                  <a:extLst>
                    <a:ext uri="{9D8B030D-6E8A-4147-A177-3AD203B41FA5}">
                      <a16:colId xmlns:a16="http://schemas.microsoft.com/office/drawing/2014/main" xmlns="" val="4100285522"/>
                    </a:ext>
                  </a:extLst>
                </a:gridCol>
                <a:gridCol w="3537562">
                  <a:extLst>
                    <a:ext uri="{9D8B030D-6E8A-4147-A177-3AD203B41FA5}">
                      <a16:colId xmlns:a16="http://schemas.microsoft.com/office/drawing/2014/main" xmlns="" val="2554952583"/>
                    </a:ext>
                  </a:extLst>
                </a:gridCol>
              </a:tblGrid>
              <a:tr h="627211">
                <a:tc>
                  <a:txBody>
                    <a:bodyPr/>
                    <a:lstStyle/>
                    <a:p>
                      <a:pPr algn="ctr"/>
                      <a:r>
                        <a:rPr lang="az-Cyrl-AZ" sz="2000" dirty="0">
                          <a:effectLst/>
                          <a:latin typeface="TimesNewRomanPSMT" panose="02020603050405020304" pitchFamily="18" charset="0"/>
                        </a:rPr>
                        <a:t>ЖИВОТИЊА </a:t>
                      </a:r>
                      <a:endParaRPr lang="az-Cyrl-AZ" sz="2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2000" dirty="0">
                          <a:effectLst/>
                          <a:latin typeface="TimesNewRomanPSMT" panose="02020603050405020304" pitchFamily="18" charset="0"/>
                        </a:rPr>
                        <a:t>Користи које човјек има од ње. (Упиши одговарајући број) </a:t>
                      </a:r>
                      <a:endParaRPr lang="az-Cyrl-AZ" sz="2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4261641"/>
                  </a:ext>
                </a:extLst>
              </a:tr>
              <a:tr h="296767">
                <a:tc>
                  <a:txBody>
                    <a:bodyPr/>
                    <a:lstStyle/>
                    <a:p>
                      <a:pPr algn="ctr"/>
                      <a:r>
                        <a:rPr lang="az-Cyrl-AZ" sz="2000">
                          <a:effectLst/>
                          <a:latin typeface="TimesNewRomanPSMT" panose="02020603050405020304" pitchFamily="18" charset="0"/>
                        </a:rPr>
                        <a:t>коза </a:t>
                      </a:r>
                      <a:endParaRPr lang="az-Cyrl-AZ" sz="20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  <a:latin typeface="TimesNewRomanPSMT" panose="02020603050405020304" pitchFamily="18" charset="0"/>
                        </a:rPr>
                        <a:t> 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2513338"/>
                  </a:ext>
                </a:extLst>
              </a:tr>
              <a:tr h="296767">
                <a:tc>
                  <a:txBody>
                    <a:bodyPr/>
                    <a:lstStyle/>
                    <a:p>
                      <a:pPr algn="ctr"/>
                      <a:r>
                        <a:rPr lang="az-Cyrl-AZ" sz="2000">
                          <a:effectLst/>
                          <a:latin typeface="TimesNewRomanPSMT" panose="02020603050405020304" pitchFamily="18" charset="0"/>
                        </a:rPr>
                        <a:t>патка </a:t>
                      </a:r>
                      <a:endParaRPr lang="az-Cyrl-AZ" sz="20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solidFill>
                            <a:schemeClr val="accent2"/>
                          </a:solidFill>
                          <a:effectLst/>
                          <a:latin typeface="TimesNewRomanPSMT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  <a:latin typeface="TimesNewRomanPSMT" panose="02020603050405020304" pitchFamily="18" charset="0"/>
                        </a:rPr>
                        <a:t>  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041609"/>
                  </a:ext>
                </a:extLst>
              </a:tr>
              <a:tr h="296767">
                <a:tc>
                  <a:txBody>
                    <a:bodyPr/>
                    <a:lstStyle/>
                    <a:p>
                      <a:pPr algn="ctr"/>
                      <a:r>
                        <a:rPr lang="az-Cyrl-AZ" sz="2000">
                          <a:effectLst/>
                          <a:latin typeface="TimesNewRomanPSMT" panose="02020603050405020304" pitchFamily="18" charset="0"/>
                        </a:rPr>
                        <a:t>свиња </a:t>
                      </a:r>
                      <a:endParaRPr lang="az-Cyrl-AZ" sz="20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386719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434E74AF-A040-A94E-8DB8-4180E82AF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667" y="660671"/>
            <a:ext cx="10029217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1</a:t>
            </a:r>
            <a:r>
              <a:rPr kumimoji="0" lang="sr-Cyrl-R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3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Попуни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табелу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:  </a:t>
            </a:r>
            <a:endParaRPr kumimoji="0" lang="sr-Cyrl-R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altLang="en-US" sz="2400" dirty="0"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endParaRPr kumimoji="0" lang="sr-Cyrl-R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          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2" name="Picture 2" descr="page3image6384">
            <a:extLst>
              <a:ext uri="{FF2B5EF4-FFF2-40B4-BE49-F238E27FC236}">
                <a16:creationId xmlns:a16="http://schemas.microsoft.com/office/drawing/2014/main" xmlns="" id="{C3FFEE27-8649-FC42-BD21-F3B6EC9ED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page3image7728">
            <a:extLst>
              <a:ext uri="{FF2B5EF4-FFF2-40B4-BE49-F238E27FC236}">
                <a16:creationId xmlns:a16="http://schemas.microsoft.com/office/drawing/2014/main" xmlns="" id="{59F592CA-B58D-0C48-9F67-81561021B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age3image8048">
            <a:extLst>
              <a:ext uri="{FF2B5EF4-FFF2-40B4-BE49-F238E27FC236}">
                <a16:creationId xmlns:a16="http://schemas.microsoft.com/office/drawing/2014/main" xmlns="" id="{9B22944F-44A1-F94D-A5FF-61FFD63D5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page3image9920">
            <a:extLst>
              <a:ext uri="{FF2B5EF4-FFF2-40B4-BE49-F238E27FC236}">
                <a16:creationId xmlns:a16="http://schemas.microsoft.com/office/drawing/2014/main" xmlns="" id="{1A0481D1-CD59-CA41-8EBF-166D94CB0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page3image10848">
            <a:extLst>
              <a:ext uri="{FF2B5EF4-FFF2-40B4-BE49-F238E27FC236}">
                <a16:creationId xmlns:a16="http://schemas.microsoft.com/office/drawing/2014/main" xmlns="" id="{A1907886-CCFD-0B42-A041-B4C47BE2D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page3image11344">
            <a:extLst>
              <a:ext uri="{FF2B5EF4-FFF2-40B4-BE49-F238E27FC236}">
                <a16:creationId xmlns:a16="http://schemas.microsoft.com/office/drawing/2014/main" xmlns="" id="{0B0C50E5-4727-DF4A-B550-8021DB550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page3image11664">
            <a:extLst>
              <a:ext uri="{FF2B5EF4-FFF2-40B4-BE49-F238E27FC236}">
                <a16:creationId xmlns:a16="http://schemas.microsoft.com/office/drawing/2014/main" xmlns="" id="{DF45B2D9-124F-C74D-A89F-C8F5307DF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page3image12632">
            <a:extLst>
              <a:ext uri="{FF2B5EF4-FFF2-40B4-BE49-F238E27FC236}">
                <a16:creationId xmlns:a16="http://schemas.microsoft.com/office/drawing/2014/main" xmlns="" id="{E19C1C64-D42F-6A40-B2D2-E61960EAC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page3image12952">
            <a:extLst>
              <a:ext uri="{FF2B5EF4-FFF2-40B4-BE49-F238E27FC236}">
                <a16:creationId xmlns:a16="http://schemas.microsoft.com/office/drawing/2014/main" xmlns="" id="{2794C991-F9D3-1648-81FD-D15C09150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page3image13856">
            <a:extLst>
              <a:ext uri="{FF2B5EF4-FFF2-40B4-BE49-F238E27FC236}">
                <a16:creationId xmlns:a16="http://schemas.microsoft.com/office/drawing/2014/main" xmlns="" id="{C92B1062-288B-E043-953F-A90682D4B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page3image15136">
            <a:extLst>
              <a:ext uri="{FF2B5EF4-FFF2-40B4-BE49-F238E27FC236}">
                <a16:creationId xmlns:a16="http://schemas.microsoft.com/office/drawing/2014/main" xmlns="" id="{469B3368-A075-3649-A553-65C58368C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page3image15456">
            <a:extLst>
              <a:ext uri="{FF2B5EF4-FFF2-40B4-BE49-F238E27FC236}">
                <a16:creationId xmlns:a16="http://schemas.microsoft.com/office/drawing/2014/main" xmlns="" id="{719E44FE-7A6B-E14D-93B8-E5E943600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page3image16360">
            <a:extLst>
              <a:ext uri="{FF2B5EF4-FFF2-40B4-BE49-F238E27FC236}">
                <a16:creationId xmlns:a16="http://schemas.microsoft.com/office/drawing/2014/main" xmlns="" id="{B5C7557F-E660-6245-ADCC-2D1683986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page3image17864">
            <a:extLst>
              <a:ext uri="{FF2B5EF4-FFF2-40B4-BE49-F238E27FC236}">
                <a16:creationId xmlns:a16="http://schemas.microsoft.com/office/drawing/2014/main" xmlns="" id="{28030D6F-5AF5-6A4B-BD3F-C7B3E3F34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page3image18184">
            <a:extLst>
              <a:ext uri="{FF2B5EF4-FFF2-40B4-BE49-F238E27FC236}">
                <a16:creationId xmlns:a16="http://schemas.microsoft.com/office/drawing/2014/main" xmlns="" id="{3F491D34-C9CD-924B-B389-3AFCF150E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4EFB3C9-6A70-254D-9F51-107D20634B13}"/>
              </a:ext>
            </a:extLst>
          </p:cNvPr>
          <p:cNvSpPr/>
          <p:nvPr/>
        </p:nvSpPr>
        <p:spPr>
          <a:xfrm>
            <a:off x="7062281" y="1653703"/>
            <a:ext cx="2081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altLang="en-US" sz="2400" dirty="0">
                <a:latin typeface="TimesNewRomanPSMT" panose="02020603050405020304" pitchFamily="18" charset="0"/>
              </a:rPr>
              <a:t>1. </a:t>
            </a:r>
            <a:r>
              <a:rPr lang="en-US" altLang="en-US" sz="2400" dirty="0" err="1">
                <a:latin typeface="TimesNewRomanPSMT" panose="02020603050405020304" pitchFamily="18" charset="0"/>
              </a:rPr>
              <a:t>јаја</a:t>
            </a:r>
            <a:r>
              <a:rPr lang="en-US" altLang="en-US" sz="2400" dirty="0">
                <a:latin typeface="TimesNewRomanPSMT" panose="02020603050405020304" pitchFamily="18" charset="0"/>
              </a:rPr>
              <a:t/>
            </a:r>
            <a:br>
              <a:rPr lang="en-US" altLang="en-US" sz="2400" dirty="0">
                <a:latin typeface="TimesNewRomanPSMT" panose="02020603050405020304" pitchFamily="18" charset="0"/>
              </a:rPr>
            </a:br>
            <a:r>
              <a:rPr lang="en-US" altLang="en-US" sz="2400" dirty="0">
                <a:latin typeface="TimesNewRomanPSMT" panose="02020603050405020304" pitchFamily="18" charset="0"/>
              </a:rPr>
              <a:t>2. </a:t>
            </a:r>
            <a:r>
              <a:rPr lang="en-US" altLang="en-US" sz="2400" dirty="0" err="1">
                <a:latin typeface="TimesNewRomanPSMT" panose="02020603050405020304" pitchFamily="18" charset="0"/>
              </a:rPr>
              <a:t>перје</a:t>
            </a:r>
            <a:r>
              <a:rPr lang="en-US" altLang="en-US" sz="2400" dirty="0">
                <a:latin typeface="TimesNewRomanPSMT" panose="02020603050405020304" pitchFamily="18" charset="0"/>
              </a:rPr>
              <a:t/>
            </a:r>
            <a:br>
              <a:rPr lang="en-US" altLang="en-US" sz="2400" dirty="0">
                <a:latin typeface="TimesNewRomanPSMT" panose="02020603050405020304" pitchFamily="18" charset="0"/>
              </a:rPr>
            </a:br>
            <a:r>
              <a:rPr lang="en-US" altLang="en-US" sz="2400" dirty="0">
                <a:latin typeface="TimesNewRomanPSMT" panose="02020603050405020304" pitchFamily="18" charset="0"/>
              </a:rPr>
              <a:t>3. </a:t>
            </a:r>
            <a:r>
              <a:rPr lang="en-US" altLang="en-US" sz="2400" dirty="0" err="1">
                <a:latin typeface="TimesNewRomanPSMT" panose="02020603050405020304" pitchFamily="18" charset="0"/>
              </a:rPr>
              <a:t>млијеко</a:t>
            </a:r>
            <a:r>
              <a:rPr lang="en-US" altLang="en-US" sz="2400" dirty="0">
                <a:latin typeface="TimesNewRomanPSMT" panose="02020603050405020304" pitchFamily="18" charset="0"/>
              </a:rPr>
              <a:t> </a:t>
            </a:r>
            <a:endParaRPr lang="sr-Cyrl-RS" altLang="en-US" sz="2400" dirty="0">
              <a:latin typeface="TimesNewRomanPSMT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TimesNewRomanPSMT" panose="02020603050405020304" pitchFamily="18" charset="0"/>
              </a:rPr>
              <a:t>4. </a:t>
            </a:r>
            <a:r>
              <a:rPr lang="en-US" altLang="en-US" sz="2400" dirty="0" err="1">
                <a:latin typeface="TimesNewRomanPSMT" panose="02020603050405020304" pitchFamily="18" charset="0"/>
              </a:rPr>
              <a:t>месо</a:t>
            </a:r>
            <a:r>
              <a:rPr lang="en-US" altLang="en-US" sz="2400" dirty="0">
                <a:latin typeface="TimesNewRomanPSMT" panose="02020603050405020304" pitchFamily="18" charset="0"/>
              </a:rPr>
              <a:t> 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E5F16C7-2F70-994D-A485-1B8EA09119CD}"/>
              </a:ext>
            </a:extLst>
          </p:cNvPr>
          <p:cNvSpPr txBox="1"/>
          <p:nvPr/>
        </p:nvSpPr>
        <p:spPr>
          <a:xfrm>
            <a:off x="797667" y="6284068"/>
            <a:ext cx="4970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FE1D9A-64B7-9E47-B6AB-BE65B2BB0815}"/>
              </a:ext>
            </a:extLst>
          </p:cNvPr>
          <p:cNvSpPr txBox="1"/>
          <p:nvPr/>
        </p:nvSpPr>
        <p:spPr>
          <a:xfrm>
            <a:off x="4038599" y="3039876"/>
            <a:ext cx="409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TimesNewRomanPSMT" panose="02020603050405020304" pitchFamily="18" charset="0"/>
              </a:rPr>
              <a:t>,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877567C-17C8-674D-A877-D36E083C2013}"/>
              </a:ext>
            </a:extLst>
          </p:cNvPr>
          <p:cNvSpPr txBox="1"/>
          <p:nvPr/>
        </p:nvSpPr>
        <p:spPr>
          <a:xfrm>
            <a:off x="4305300" y="3039876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2,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951F561-11F6-364E-90A5-E6762FAD374A}"/>
              </a:ext>
            </a:extLst>
          </p:cNvPr>
          <p:cNvSpPr txBox="1"/>
          <p:nvPr/>
        </p:nvSpPr>
        <p:spPr>
          <a:xfrm>
            <a:off x="4600575" y="3039876"/>
            <a:ext cx="352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4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933339B-F246-1D48-81DD-F7B0EE17A6A6}"/>
              </a:ext>
            </a:extLst>
          </p:cNvPr>
          <p:cNvSpPr txBox="1"/>
          <p:nvPr/>
        </p:nvSpPr>
        <p:spPr>
          <a:xfrm>
            <a:off x="4219576" y="262323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3,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8C232AD-3965-7741-9779-2B727443AC5C}"/>
              </a:ext>
            </a:extLst>
          </p:cNvPr>
          <p:cNvSpPr txBox="1"/>
          <p:nvPr/>
        </p:nvSpPr>
        <p:spPr>
          <a:xfrm>
            <a:off x="4514850" y="2623232"/>
            <a:ext cx="504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4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6ADD5F6-FFFB-5948-B79A-E60942965C1C}"/>
              </a:ext>
            </a:extLst>
          </p:cNvPr>
          <p:cNvSpPr txBox="1"/>
          <p:nvPr/>
        </p:nvSpPr>
        <p:spPr>
          <a:xfrm>
            <a:off x="4448175" y="3456520"/>
            <a:ext cx="570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3442B1-BE45-654A-9A57-75E8CCD88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323" y="304799"/>
            <a:ext cx="10214043" cy="4685489"/>
          </a:xfrm>
        </p:spPr>
        <p:txBody>
          <a:bodyPr>
            <a:normAutofit/>
          </a:bodyPr>
          <a:lstStyle/>
          <a:p>
            <a:r>
              <a:rPr lang="az-Cyrl-A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ЗАГОНЕТКЕ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 брке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дјед није.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Млијеко пије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дијете није.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Имам длаку нисам маца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пијем воду нисам жаба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страшан сам, а нисам лав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него идем ав, ав, ав. </a:t>
            </a:r>
            <a:endParaRPr lang="en-US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" descr="page1image7176">
            <a:extLst>
              <a:ext uri="{FF2B5EF4-FFF2-40B4-BE49-F238E27FC236}">
                <a16:creationId xmlns:a16="http://schemas.microsoft.com/office/drawing/2014/main" xmlns="" id="{AC90B20A-B642-E04F-AA19-A97C54AA0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431" y="440986"/>
            <a:ext cx="2298970" cy="202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8AE5B83-50B4-2D43-A559-B3B826DF4A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430" y="2811294"/>
            <a:ext cx="2531049" cy="23151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5CCA5B7-7332-EE4E-AE7C-ECFD404252DE}"/>
              </a:ext>
            </a:extLst>
          </p:cNvPr>
          <p:cNvSpPr txBox="1"/>
          <p:nvPr/>
        </p:nvSpPr>
        <p:spPr>
          <a:xfrm>
            <a:off x="4638676" y="1952626"/>
            <a:ext cx="117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(мачка</a:t>
            </a:r>
            <a: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35226CA-FAA0-1F44-A303-4114E3A1A901}"/>
              </a:ext>
            </a:extLst>
          </p:cNvPr>
          <p:cNvSpPr txBox="1"/>
          <p:nvPr/>
        </p:nvSpPr>
        <p:spPr>
          <a:xfrm>
            <a:off x="3990975" y="460057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(пас)</a:t>
            </a:r>
            <a: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3EC15B6-7A47-F04D-833E-FD3EE37486AC}"/>
              </a:ext>
            </a:extLst>
          </p:cNvPr>
          <p:cNvSpPr txBox="1"/>
          <p:nvPr/>
        </p:nvSpPr>
        <p:spPr>
          <a:xfrm>
            <a:off x="1274323" y="6524625"/>
            <a:ext cx="3697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9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9CBD7A-8053-8E4E-AF15-6ECDC6FF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613" y="923926"/>
            <a:ext cx="9533106" cy="3162300"/>
          </a:xfrm>
        </p:spPr>
        <p:txBody>
          <a:bodyPr>
            <a:normAutofit/>
          </a:bodyPr>
          <a:lstStyle/>
          <a:p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 брзо па још брже,</a:t>
            </a:r>
            <a:b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 се јавља он зарже.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таји станује, </a:t>
            </a:r>
            <a:b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млијеко нам дарује, </a:t>
            </a:r>
            <a:b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травом се храни,       </a:t>
            </a:r>
            <a:b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роговима брани.       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4" name="Picture 5" descr="page1image7512">
            <a:extLst>
              <a:ext uri="{FF2B5EF4-FFF2-40B4-BE49-F238E27FC236}">
                <a16:creationId xmlns:a16="http://schemas.microsoft.com/office/drawing/2014/main" xmlns="" id="{9D7F731B-A2D3-5445-8EB5-3580C6D20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166" y="739301"/>
            <a:ext cx="2237363" cy="154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FA240B7-F10A-4E4F-97BB-A8ABC5334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396" y="2976935"/>
            <a:ext cx="2872902" cy="16758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29031EB-6274-8849-970A-D8D6681E314F}"/>
              </a:ext>
            </a:extLst>
          </p:cNvPr>
          <p:cNvSpPr txBox="1"/>
          <p:nvPr/>
        </p:nvSpPr>
        <p:spPr>
          <a:xfrm>
            <a:off x="4191001" y="1495426"/>
            <a:ext cx="1721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(коњ)</a:t>
            </a:r>
            <a:r>
              <a:rPr lang="sr-Latn-R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86590C7-DFF8-B140-BB3E-FD16A19527B9}"/>
              </a:ext>
            </a:extLst>
          </p:cNvPr>
          <p:cNvSpPr txBox="1"/>
          <p:nvPr/>
        </p:nvSpPr>
        <p:spPr>
          <a:xfrm>
            <a:off x="3600450" y="3390900"/>
            <a:ext cx="18859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(крава)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9E0DA14-BFFB-E943-A8D2-EF6718A9966B}"/>
              </a:ext>
            </a:extLst>
          </p:cNvPr>
          <p:cNvSpPr txBox="1"/>
          <p:nvPr/>
        </p:nvSpPr>
        <p:spPr>
          <a:xfrm>
            <a:off x="1019176" y="6438900"/>
            <a:ext cx="3829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4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8512" y="330740"/>
            <a:ext cx="3608960" cy="4250988"/>
          </a:xfrm>
        </p:spPr>
        <p:txBody>
          <a:bodyPr>
            <a:normAutofit/>
          </a:bodyPr>
          <a:lstStyle/>
          <a:p>
            <a:pPr algn="ctr"/>
            <a:r>
              <a:rPr lang="sr-Cyrl-R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КВИЗ</a:t>
            </a:r>
            <a:br>
              <a:rPr lang="sr-Cyrl-R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ДОМАЋЕ ЖИВОТИЊЕ</a:t>
            </a:r>
            <a:b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(Понављање)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xmlns="" id="{F1DEC1A8-83F7-1849-8404-C25EE68ADC2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5" b="11005"/>
          <a:stretch>
            <a:fillRect/>
          </a:stretch>
        </p:blipFill>
        <p:spPr/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DE696-D6DB-4440-AB2E-DEE5F7B4612B}"/>
              </a:ext>
            </a:extLst>
          </p:cNvPr>
          <p:cNvSpPr/>
          <p:nvPr/>
        </p:nvSpPr>
        <p:spPr>
          <a:xfrm>
            <a:off x="564204" y="6458365"/>
            <a:ext cx="48832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09" y="1400175"/>
            <a:ext cx="10792873" cy="1914525"/>
          </a:xfrm>
        </p:spPr>
        <p:txBody>
          <a:bodyPr>
            <a:normAutofit fontScale="90000"/>
          </a:bodyPr>
          <a:lstStyle/>
          <a:p>
            <a:r>
              <a:rPr lang="az-Cyrl-A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обиљежја домаћих животиња су:</a:t>
            </a:r>
            <a:b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az-Cyrl-A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се подразумијева под добрим условима за раст и развој домаћих животиња? </a:t>
            </a:r>
            <a: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F481CF9-9227-2C40-B1BA-37B5A315A2A8}"/>
              </a:ext>
            </a:extLst>
          </p:cNvPr>
          <p:cNvSpPr txBox="1"/>
          <p:nvPr/>
        </p:nvSpPr>
        <p:spPr>
          <a:xfrm>
            <a:off x="671209" y="6498077"/>
            <a:ext cx="3900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1ED764F-8F44-0746-AD39-56655F9C8972}"/>
              </a:ext>
            </a:extLst>
          </p:cNvPr>
          <p:cNvSpPr txBox="1"/>
          <p:nvPr/>
        </p:nvSpPr>
        <p:spPr>
          <a:xfrm>
            <a:off x="1057276" y="885825"/>
            <a:ext cx="9334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дишу, хране се, размножавају, расту, развијају и крећу се. </a:t>
            </a:r>
            <a: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A8FD68C-E468-0B46-9766-31590E398A2A}"/>
              </a:ext>
            </a:extLst>
          </p:cNvPr>
          <p:cNvSpPr txBox="1"/>
          <p:nvPr/>
        </p:nvSpPr>
        <p:spPr>
          <a:xfrm>
            <a:off x="752476" y="3000375"/>
            <a:ext cx="1058227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Добри услови за раст и развој домаћих животиња подразумијевају: да им је обезбијеђена здрава храна и вода, да имају довољно сунчеве свјетлости и простора за кретање. </a:t>
            </a:r>
            <a:r>
              <a:rPr lang="az-Cyrl-AZ" sz="1600" u="sng" dirty="0">
                <a:solidFill>
                  <a:schemeClr val="accent2"/>
                </a:solidFill>
              </a:rPr>
              <a:t/>
            </a:r>
            <a:br>
              <a:rPr lang="az-Cyrl-AZ" sz="1600" u="sng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068" y="1420238"/>
            <a:ext cx="9868744" cy="4260715"/>
          </a:xfrm>
        </p:spPr>
        <p:txBody>
          <a:bodyPr>
            <a:normAutofit fontScale="90000"/>
          </a:bodyPr>
          <a:lstStyle/>
          <a:p>
            <a:r>
              <a:rPr lang="az-Cyrl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Стоку чине: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крава, коњ, кокошка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патка, ћурка, гуска,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коњ, крава, свиња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Које животиње спадају у копитаре?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Стока се размножава тако што женка рађа живе младунце.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ДА           НЕ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4000" dirty="0"/>
              <a:t/>
            </a:r>
            <a:br>
              <a:rPr lang="az-Cyrl-AZ" sz="4000" dirty="0"/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017" y="6498077"/>
            <a:ext cx="3735421" cy="272373"/>
          </a:xfrm>
        </p:spPr>
        <p:txBody>
          <a:bodyPr>
            <a:normAutofit lnSpcReduction="10000"/>
          </a:bodyPr>
          <a:lstStyle/>
          <a:p>
            <a:r>
              <a:rPr lang="sr-Cyrl-RS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5034D21-B224-2843-933A-ACA8F2FB60B1}"/>
              </a:ext>
            </a:extLst>
          </p:cNvPr>
          <p:cNvSpPr txBox="1"/>
          <p:nvPr/>
        </p:nvSpPr>
        <p:spPr>
          <a:xfrm>
            <a:off x="4267200" y="1600200"/>
            <a:ext cx="485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7ADE1B1-EBA0-A64A-9BF9-C6E709A8BED0}"/>
              </a:ext>
            </a:extLst>
          </p:cNvPr>
          <p:cNvSpPr txBox="1"/>
          <p:nvPr/>
        </p:nvSpPr>
        <p:spPr>
          <a:xfrm>
            <a:off x="2286001" y="2714625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2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коњ, магарац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63EA3DA-7912-FF4B-AFAB-A17BB63CA00D}"/>
              </a:ext>
            </a:extLst>
          </p:cNvPr>
          <p:cNvSpPr txBox="1"/>
          <p:nvPr/>
        </p:nvSpPr>
        <p:spPr>
          <a:xfrm>
            <a:off x="3676650" y="3962637"/>
            <a:ext cx="486788" cy="47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497" y="428016"/>
            <a:ext cx="10491315" cy="4990289"/>
          </a:xfrm>
        </p:spPr>
        <p:txBody>
          <a:bodyPr>
            <a:normAutofit/>
          </a:bodyPr>
          <a:lstStyle/>
          <a:p>
            <a:r>
              <a:rPr lang="az-Cyrl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Апарат за вјештачку производњу пилића се зове: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инкубатор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трансформатор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стерилизатор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Пилићи се излегу послије: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31 дан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21 дан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22 дана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81F59B5-BAC8-6243-8C66-7DFA68F417EC}"/>
              </a:ext>
            </a:extLst>
          </p:cNvPr>
          <p:cNvSpPr txBox="1"/>
          <p:nvPr/>
        </p:nvSpPr>
        <p:spPr>
          <a:xfrm>
            <a:off x="1089497" y="6420255"/>
            <a:ext cx="3348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CDEC7BD-545D-DA43-BE8A-39B7A3EADA9E}"/>
              </a:ext>
            </a:extLst>
          </p:cNvPr>
          <p:cNvSpPr txBox="1"/>
          <p:nvPr/>
        </p:nvSpPr>
        <p:spPr>
          <a:xfrm>
            <a:off x="2763754" y="1258982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02B088-A06F-424E-839E-DBA797B2910D}"/>
              </a:ext>
            </a:extLst>
          </p:cNvPr>
          <p:cNvSpPr txBox="1"/>
          <p:nvPr/>
        </p:nvSpPr>
        <p:spPr>
          <a:xfrm>
            <a:off x="2381810" y="333864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22A3B8C3-030C-5349-AE04-E2D3656AD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587" y="863245"/>
            <a:ext cx="984601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Стока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живи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kumimoji="0" lang="sr-Cyrl-R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живина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altLang="en-US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r-Cyrl-R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заједничко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наведеним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животињама</a:t>
            </a:r>
            <a:r>
              <a:rPr kumimoji="0" lang="sr-Cyrl-R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свиња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коза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крава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овца</a:t>
            </a:r>
            <a:r>
              <a:rPr kumimoji="0" lang="sr-Cyrl-R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r-Cyrl-R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page2image10824">
            <a:extLst>
              <a:ext uri="{FF2B5EF4-FFF2-40B4-BE49-F238E27FC236}">
                <a16:creationId xmlns:a16="http://schemas.microsoft.com/office/drawing/2014/main" xmlns="" id="{D3765959-9D1D-FE43-8E2B-397DDF2B0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51" y="-14288"/>
            <a:ext cx="1200823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8CEBF35-E7CC-A445-ABB1-02BE714EABB8}"/>
              </a:ext>
            </a:extLst>
          </p:cNvPr>
          <p:cNvSpPr txBox="1"/>
          <p:nvPr/>
        </p:nvSpPr>
        <p:spPr>
          <a:xfrm>
            <a:off x="1050587" y="6459166"/>
            <a:ext cx="3725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FCDBA4C-3D34-5243-958D-826D90823BF5}"/>
              </a:ext>
            </a:extLst>
          </p:cNvPr>
          <p:cNvSpPr txBox="1"/>
          <p:nvPr/>
        </p:nvSpPr>
        <p:spPr>
          <a:xfrm>
            <a:off x="1336675" y="3219375"/>
            <a:ext cx="88360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падају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стоку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</a:t>
            </a:r>
            <a:r>
              <a:rPr lang="sr-Cyrl-R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наведене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животиње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папкари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Човјек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домаће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животиње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гаји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производе</a:t>
            </a:r>
            <a:r>
              <a:rPr lang="sr-Cyrl-R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њих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добијају</a:t>
            </a:r>
            <a:r>
              <a:rPr lang="sr-Cyrl-R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користио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исхрани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11A9D1F-A3F1-814B-AB41-91BF0B6F202C}"/>
              </a:ext>
            </a:extLst>
          </p:cNvPr>
          <p:cNvSpPr txBox="1"/>
          <p:nvPr/>
        </p:nvSpPr>
        <p:spPr>
          <a:xfrm>
            <a:off x="3562349" y="942975"/>
            <a:ext cx="1457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стајама,</a:t>
            </a:r>
            <a:endParaRPr lang="en-US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B974293-8DB2-3F4B-A954-2D40AF69D722}"/>
              </a:ext>
            </a:extLst>
          </p:cNvPr>
          <p:cNvSpPr txBox="1"/>
          <p:nvPr/>
        </p:nvSpPr>
        <p:spPr>
          <a:xfrm>
            <a:off x="6772274" y="942974"/>
            <a:ext cx="2857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живинарницима.</a:t>
            </a:r>
            <a:endParaRPr lang="en-US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8D907C3C-5D8E-5C4D-B55A-91FE08EB1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987" y="335253"/>
            <a:ext cx="8385243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1</a:t>
            </a:r>
            <a:r>
              <a:rPr kumimoji="0" lang="sr-Cyrl-R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0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За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чување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имовине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помоћ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у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лову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чување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државне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границе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проналажење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оружја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експлозива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користе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се</a:t>
            </a:r>
            <a:r>
              <a:rPr kumimoji="0" lang="sr-Cyrl-R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altLang="en-US" sz="2400" dirty="0">
                <a:latin typeface="TimesNewRomanPSMT" panose="02020603050405020304" pitchFamily="18" charset="0"/>
              </a:rPr>
              <a:t>а) пси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R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б</a:t>
            </a:r>
            <a:r>
              <a:rPr kumimoji="0" lang="sr-Cyrl-R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тигрови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altLang="en-US" sz="2400" dirty="0" err="1">
                <a:latin typeface="TimesNewRomanPSMT" panose="02020603050405020304" pitchFamily="18" charset="0"/>
              </a:rPr>
              <a:t>в</a:t>
            </a:r>
            <a:r>
              <a:rPr lang="sr-Cyrl-RS" altLang="en-US" sz="2400" dirty="0">
                <a:latin typeface="TimesNewRomanPSMT" panose="02020603050405020304" pitchFamily="18" charset="0"/>
              </a:rPr>
              <a:t>) вукови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1</a:t>
            </a:r>
            <a:r>
              <a:rPr kumimoji="0" lang="sr-Cyrl-R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1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Млијеко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месо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вуну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добијамо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од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: </a:t>
            </a:r>
            <a:endParaRPr kumimoji="0" lang="sr-Cyrl-R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краве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/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б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козе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/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в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az-Cyrl-AZ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о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вце</a:t>
            </a:r>
            <a:r>
              <a:rPr kumimoji="0" lang="sr-Cyrl-R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endParaRPr kumimoji="0" lang="sr-Cyrl-R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1</a:t>
            </a:r>
            <a:r>
              <a:rPr kumimoji="0" lang="sr-Cyrl-R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2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Шапе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на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ногама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имају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: </a:t>
            </a:r>
            <a:endParaRPr kumimoji="0" lang="sr-Cyrl-R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пас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мачка</a:t>
            </a:r>
            <a:r>
              <a:rPr kumimoji="0" lang="sr-Cyrl-R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/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б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мачка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кокошка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/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в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пас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свиња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page3image3136">
            <a:extLst>
              <a:ext uri="{FF2B5EF4-FFF2-40B4-BE49-F238E27FC236}">
                <a16:creationId xmlns:a16="http://schemas.microsoft.com/office/drawing/2014/main" xmlns="" id="{BF9CFBA1-966B-7F44-BD4C-A90590122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3400" y="-472757"/>
            <a:ext cx="114297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D74EA7C-CEB5-FE4D-985B-563F2E3016F5}"/>
              </a:ext>
            </a:extLst>
          </p:cNvPr>
          <p:cNvSpPr txBox="1"/>
          <p:nvPr/>
        </p:nvSpPr>
        <p:spPr>
          <a:xfrm>
            <a:off x="1585609" y="6478622"/>
            <a:ext cx="398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2CBC651-D668-6141-BA14-82893444A6A6}"/>
              </a:ext>
            </a:extLst>
          </p:cNvPr>
          <p:cNvSpPr txBox="1"/>
          <p:nvPr/>
        </p:nvSpPr>
        <p:spPr>
          <a:xfrm>
            <a:off x="2828925" y="1304925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chemeClr val="accent2"/>
                </a:solidFill>
                <a:latin typeface="TimesNewRomanPSMT" panose="02020603050405020304" pitchFamily="18" charset="0"/>
              </a:rPr>
              <a:t>√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BF6B242-3F13-7542-A088-FAA89C298867}"/>
              </a:ext>
            </a:extLst>
          </p:cNvPr>
          <p:cNvSpPr txBox="1"/>
          <p:nvPr/>
        </p:nvSpPr>
        <p:spPr>
          <a:xfrm>
            <a:off x="3009901" y="3886200"/>
            <a:ext cx="419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chemeClr val="accent2"/>
                </a:solidFill>
                <a:latin typeface="TimesNewRomanPSMT" panose="02020603050405020304" pitchFamily="18" charset="0"/>
              </a:rPr>
              <a:t>√</a:t>
            </a:r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C7A46D8-1676-B441-A904-E8F6A7F8BEB1}"/>
              </a:ext>
            </a:extLst>
          </p:cNvPr>
          <p:cNvSpPr txBox="1"/>
          <p:nvPr/>
        </p:nvSpPr>
        <p:spPr>
          <a:xfrm>
            <a:off x="3867151" y="5038726"/>
            <a:ext cx="609600" cy="542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chemeClr val="accent2"/>
                </a:solidFill>
                <a:latin typeface="TimesNewRomanPSMT" panose="02020603050405020304" pitchFamily="18" charset="0"/>
              </a:rPr>
              <a:t>√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16x9</Template>
  <TotalTime>165</TotalTime>
  <Words>306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Euphemia</vt:lpstr>
      <vt:lpstr>Times New Roman</vt:lpstr>
      <vt:lpstr>TimesNewRomanPSMT</vt:lpstr>
      <vt:lpstr>Wingdings</vt:lpstr>
      <vt:lpstr>Children Playing 16x9</vt:lpstr>
      <vt:lpstr>ПРИРОДА И ДРУШТВО</vt:lpstr>
      <vt:lpstr>ЗАГОНЕТКЕ   Има брке, дјед није.  Млијеко пије, дијете није.      Имам длаку нисам маца,  пијем воду нисам жаба,  страшан сам, а нисам лав  него идем ав, ав, ав. </vt:lpstr>
      <vt:lpstr>Иде брзо па још брже, кад се јавља он зарже.      У стаји станује,  млијеко нам дарује,  травом се храни,        роговима брани.       </vt:lpstr>
      <vt:lpstr>КВИЗ ДОМАЋЕ ЖИВОТИЊЕ (Понављање)</vt:lpstr>
      <vt:lpstr>1. Основна обиљежја домаћих животиња су:    2. Шта се подразумијева под добрим условима за раст и развој домаћих животиња?  </vt:lpstr>
      <vt:lpstr>3. Стоку чине:  а) крава, коњ, кокошка  б) патка, ћурка, гуска,  в) коњ, крава, свиња  4. Које животиње спадају у копитаре?         5. Стока се размножава тако што женка рађа живе младунце.                       ДА           НЕ    </vt:lpstr>
      <vt:lpstr>6. Апарат за вјештачку производњу пилића се зове:  а) инкубатор б) трансформатор  в) стерилизатор   7. Пилићи се излегу послије:  а) 31 дан б) 21 дан  в) 22 дана 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ДОМАЋЕ ЖИВОТИЊЕ</dc:title>
  <dc:creator>Apple</dc:creator>
  <cp:lastModifiedBy>Dragan</cp:lastModifiedBy>
  <cp:revision>46</cp:revision>
  <dcterms:created xsi:type="dcterms:W3CDTF">2020-05-28T14:07:31Z</dcterms:created>
  <dcterms:modified xsi:type="dcterms:W3CDTF">2020-06-10T19:05:55Z</dcterms:modified>
</cp:coreProperties>
</file>