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8" r:id="rId1"/>
  </p:sldMasterIdLst>
  <p:sldIdLst>
    <p:sldId id="272" r:id="rId2"/>
    <p:sldId id="259" r:id="rId3"/>
    <p:sldId id="260" r:id="rId4"/>
    <p:sldId id="264" r:id="rId5"/>
    <p:sldId id="257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76" d="100"/>
          <a:sy n="76" d="100"/>
        </p:scale>
        <p:origin x="45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4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6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4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7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0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6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1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9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68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2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0073" y="484909"/>
            <a:ext cx="647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	</a:t>
            </a:r>
            <a:r>
              <a:rPr lang="sr-Cyrl-BA" sz="3600" b="1" dirty="0" smtClean="0">
                <a:solidFill>
                  <a:schemeClr val="bg1"/>
                </a:solidFill>
              </a:rPr>
              <a:t>ПРИРОДА И ДРУШТВО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FC6AF-9BBF-4A52-9827-0A6046EF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dirty="0"/>
              <a:t>Задатак за самостални рад: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463F70-5D95-473E-828A-12FD85281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159164"/>
            <a:ext cx="10753725" cy="3766185"/>
          </a:xfrm>
        </p:spPr>
        <p:txBody>
          <a:bodyPr>
            <a:normAutofit/>
          </a:bodyPr>
          <a:lstStyle/>
          <a:p>
            <a:r>
              <a:rPr lang="sr-Cyrl-BA" sz="2800" b="1" dirty="0">
                <a:solidFill>
                  <a:schemeClr val="tx1"/>
                </a:solidFill>
              </a:rPr>
              <a:t>Нацртај једну од птица коју виђаш у свом крају.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F1CC2C-C3FA-4A4E-8B83-CBE6E307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800" dirty="0"/>
              <a:t>Да поновимо:</a:t>
            </a:r>
            <a:br>
              <a:rPr lang="sr-Cyrl-BA" sz="4800" dirty="0"/>
            </a:b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D0F1BE-AA13-4730-BBB7-AD19FA81A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r-Cyrl-BA" sz="2800" b="1" dirty="0">
                <a:solidFill>
                  <a:schemeClr val="tx1"/>
                </a:solidFill>
              </a:rPr>
              <a:t>У  нашој околини можемо видјети много животиња које разликујемо по: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-Изгледу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-Начину исхране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-Начину кретања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-Начину размножавања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Разлике најлакше уочавамо посматрајући њихове поједине дијелове тијела.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2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1224E2-9878-40F0-8E0D-ACC14906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716" y="1239178"/>
            <a:ext cx="6233652" cy="3770358"/>
          </a:xfrm>
        </p:spPr>
        <p:txBody>
          <a:bodyPr>
            <a:normAutofit/>
          </a:bodyPr>
          <a:lstStyle/>
          <a:p>
            <a:r>
              <a:rPr lang="sr-Cyrl-BA" sz="2800" b="1" dirty="0">
                <a:solidFill>
                  <a:srgbClr val="EAEAEA"/>
                </a:solidFill>
              </a:rPr>
              <a:t>    </a:t>
            </a:r>
            <a:r>
              <a:rPr lang="sr-Cyrl-BA" sz="2800" b="1" dirty="0">
                <a:solidFill>
                  <a:schemeClr val="bg1"/>
                </a:solidFill>
              </a:rPr>
              <a:t>Кад ова птица,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долијеће,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носи нам топло прољеће.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Кад ова птица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одлази,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хладна нам јесен долази...</a:t>
            </a:r>
            <a:r>
              <a:rPr lang="sr-Cyrl-BA" sz="2800" b="1" dirty="0">
                <a:solidFill>
                  <a:srgbClr val="EAEAEA"/>
                </a:solidFill>
              </a:rPr>
              <a:t/>
            </a:r>
            <a:br>
              <a:rPr lang="sr-Cyrl-BA" sz="2800" b="1" dirty="0">
                <a:solidFill>
                  <a:srgbClr val="EAEAEA"/>
                </a:solidFill>
              </a:rPr>
            </a:br>
            <a:r>
              <a:rPr lang="sr-Cyrl-BA" sz="2800" b="1" dirty="0">
                <a:solidFill>
                  <a:srgbClr val="EAEAEA"/>
                </a:solidFill>
              </a:rPr>
              <a:t>    </a:t>
            </a:r>
            <a:endParaRPr lang="en-US" sz="2800" b="1" dirty="0">
              <a:solidFill>
                <a:srgbClr val="EAEAEA"/>
              </a:solidFill>
            </a:endParaRPr>
          </a:p>
        </p:txBody>
      </p:sp>
      <p:pic>
        <p:nvPicPr>
          <p:cNvPr id="4" name="Content Placeholder 3" descr="last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8374" y="-342675"/>
            <a:ext cx="4183626" cy="2558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456606" y="41295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chemeClr val="bg1"/>
                </a:solidFill>
              </a:rPr>
              <a:t>ЛАСТА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45CD2-1E12-462C-ADF4-F2E7514C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15" y="4033907"/>
            <a:ext cx="4321276" cy="2079073"/>
          </a:xfrm>
        </p:spPr>
        <p:txBody>
          <a:bodyPr>
            <a:normAutofit/>
          </a:bodyPr>
          <a:lstStyle/>
          <a:p>
            <a:r>
              <a:rPr lang="sr-Cyrl-BA" sz="2800" b="1" dirty="0"/>
              <a:t>Велике има очи ,</a:t>
            </a:r>
            <a:br>
              <a:rPr lang="sr-Cyrl-BA" sz="2800" b="1" dirty="0"/>
            </a:br>
            <a:r>
              <a:rPr lang="sr-Cyrl-BA" sz="2800" b="1" dirty="0"/>
              <a:t>лови радо баш по ноћи,</a:t>
            </a:r>
            <a:br>
              <a:rPr lang="sr-Cyrl-BA" sz="2800" b="1" dirty="0"/>
            </a:br>
            <a:r>
              <a:rPr lang="sr-Cyrl-BA" sz="2800" b="1" dirty="0"/>
              <a:t>послије сваког доброг лова,</a:t>
            </a:r>
            <a:br>
              <a:rPr lang="sr-Cyrl-BA" sz="2800" b="1" dirty="0"/>
            </a:br>
            <a:r>
              <a:rPr lang="sr-Cyrl-BA" sz="2800" b="1" dirty="0"/>
              <a:t>спавати иде...</a:t>
            </a:r>
            <a:endParaRPr lang="en-US" sz="2800" b="1" dirty="0"/>
          </a:p>
        </p:txBody>
      </p:sp>
      <p:pic>
        <p:nvPicPr>
          <p:cNvPr id="4" name="Content Placeholder 3" descr="sova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1382" y="1489587"/>
            <a:ext cx="2590618" cy="4377608"/>
          </a:xfrm>
        </p:spPr>
      </p:pic>
      <p:sp>
        <p:nvSpPr>
          <p:cNvPr id="5" name="TextBox 4"/>
          <p:cNvSpPr txBox="1"/>
          <p:nvPr/>
        </p:nvSpPr>
        <p:spPr>
          <a:xfrm>
            <a:off x="8952272" y="5589639"/>
            <a:ext cx="3465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b="1" dirty="0" smtClean="0"/>
              <a:t>СОВА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848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9D1506-5486-4A23-97C5-B41F72A2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466" y="1047565"/>
            <a:ext cx="1879499" cy="1012054"/>
          </a:xfrm>
        </p:spPr>
        <p:txBody>
          <a:bodyPr/>
          <a:lstStyle/>
          <a:p>
            <a:r>
              <a:rPr lang="sr-Cyrl-BA" sz="4800" dirty="0"/>
              <a:t>ПТИЦЕ</a:t>
            </a:r>
            <a:endParaRPr lang="en-US" sz="4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436BAC96-E0D1-4C3C-9B8D-091BF41BC6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30348" y="2763153"/>
            <a:ext cx="3916354" cy="3642129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553EE634-B325-4343-86F9-D9FC73F3B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90962" y="2763153"/>
            <a:ext cx="4218358" cy="3683152"/>
          </a:xfrm>
        </p:spPr>
      </p:pic>
    </p:spTree>
    <p:extLst>
      <p:ext uri="{BB962C8B-B14F-4D97-AF65-F5344CB8AC3E}">
        <p14:creationId xmlns:p14="http://schemas.microsoft.com/office/powerpoint/2010/main" val="13133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va vtra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4" y="199103"/>
            <a:ext cx="1956947" cy="1677383"/>
          </a:xfrm>
          <a:prstGeom prst="rect">
            <a:avLst/>
          </a:prstGeom>
        </p:spPr>
      </p:pic>
      <p:pic>
        <p:nvPicPr>
          <p:cNvPr id="6" name="Picture 5" descr="svra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761" y="221226"/>
            <a:ext cx="2071995" cy="1686540"/>
          </a:xfrm>
          <a:prstGeom prst="rect">
            <a:avLst/>
          </a:prstGeom>
        </p:spPr>
      </p:pic>
      <p:pic>
        <p:nvPicPr>
          <p:cNvPr id="8" name="Picture 7" descr="soj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131" y="250723"/>
            <a:ext cx="2018128" cy="1666566"/>
          </a:xfrm>
          <a:prstGeom prst="rect">
            <a:avLst/>
          </a:prstGeom>
        </p:spPr>
      </p:pic>
      <p:pic>
        <p:nvPicPr>
          <p:cNvPr id="9" name="Picture 8" descr="patk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484" y="250723"/>
            <a:ext cx="2161049" cy="1688689"/>
          </a:xfrm>
          <a:prstGeom prst="rect">
            <a:avLst/>
          </a:prstGeom>
        </p:spPr>
      </p:pic>
      <p:pic>
        <p:nvPicPr>
          <p:cNvPr id="10" name="Picture 9" descr="sovaa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135" y="265471"/>
            <a:ext cx="2192594" cy="1701030"/>
          </a:xfrm>
          <a:prstGeom prst="rect">
            <a:avLst/>
          </a:prstGeom>
        </p:spPr>
      </p:pic>
      <p:pic>
        <p:nvPicPr>
          <p:cNvPr id="11" name="Picture 10" descr="gacac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42" y="2403987"/>
            <a:ext cx="1986116" cy="1611721"/>
          </a:xfrm>
          <a:prstGeom prst="rect">
            <a:avLst/>
          </a:prstGeom>
        </p:spPr>
      </p:pic>
      <p:pic>
        <p:nvPicPr>
          <p:cNvPr id="12" name="Picture 11" descr="ora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729" y="2448232"/>
            <a:ext cx="2064774" cy="1563329"/>
          </a:xfrm>
          <a:prstGeom prst="rect">
            <a:avLst/>
          </a:prstGeom>
        </p:spPr>
      </p:pic>
      <p:pic>
        <p:nvPicPr>
          <p:cNvPr id="13" name="Picture 12" descr="lasta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5629" y="2433484"/>
            <a:ext cx="2161868" cy="1622322"/>
          </a:xfrm>
          <a:prstGeom prst="rect">
            <a:avLst/>
          </a:prstGeom>
        </p:spPr>
      </p:pic>
      <p:pic>
        <p:nvPicPr>
          <p:cNvPr id="14" name="Picture 13" descr="preprlic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723" y="2433482"/>
            <a:ext cx="2094271" cy="1622323"/>
          </a:xfrm>
          <a:prstGeom prst="rect">
            <a:avLst/>
          </a:prstGeom>
        </p:spPr>
      </p:pic>
      <p:pic>
        <p:nvPicPr>
          <p:cNvPr id="15" name="Picture 14" descr="roda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8130" y="2418735"/>
            <a:ext cx="2133600" cy="1626009"/>
          </a:xfrm>
          <a:prstGeom prst="rect">
            <a:avLst/>
          </a:prstGeom>
        </p:spPr>
      </p:pic>
      <p:pic>
        <p:nvPicPr>
          <p:cNvPr id="16" name="Picture 15" descr="djetlic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489" y="4586748"/>
            <a:ext cx="2011517" cy="1592826"/>
          </a:xfrm>
          <a:prstGeom prst="rect">
            <a:avLst/>
          </a:prstGeom>
        </p:spPr>
      </p:pic>
      <p:pic>
        <p:nvPicPr>
          <p:cNvPr id="17" name="Picture 16" descr="sjenica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4692" y="4586750"/>
            <a:ext cx="2072302" cy="1592824"/>
          </a:xfrm>
          <a:prstGeom prst="rect">
            <a:avLst/>
          </a:prstGeom>
        </p:spPr>
      </p:pic>
      <p:pic>
        <p:nvPicPr>
          <p:cNvPr id="18" name="Picture 17" descr="cavka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200" y="4586748"/>
            <a:ext cx="2380635" cy="1592826"/>
          </a:xfrm>
          <a:prstGeom prst="rect">
            <a:avLst/>
          </a:prstGeom>
        </p:spPr>
      </p:pic>
      <p:pic>
        <p:nvPicPr>
          <p:cNvPr id="20" name="Picture 19" descr="fazanka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8220" y="4572000"/>
            <a:ext cx="2197510" cy="1666568"/>
          </a:xfrm>
          <a:prstGeom prst="rect">
            <a:avLst/>
          </a:prstGeom>
        </p:spPr>
      </p:pic>
      <p:pic>
        <p:nvPicPr>
          <p:cNvPr id="21" name="Picture 20" descr="golub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82230" y="4557252"/>
            <a:ext cx="2213241" cy="1637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8206" y="1799303"/>
            <a:ext cx="191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Сива врана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890683" y="1784554"/>
            <a:ext cx="2138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Сврака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117690" y="182879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Сојка 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49729" y="1828799"/>
            <a:ext cx="463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     Патка                        Сова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3923072"/>
            <a:ext cx="1160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       Гачац                    Орао                Ластавица           Препелица               Рода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1226" y="6135329"/>
            <a:ext cx="11562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Дјетлић                Чавка                     Сјеница               Фазан                   Голуб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063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69E8B9-D7B2-4311-8B46-3413609CA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4028"/>
            <a:ext cx="12427974" cy="376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BA" sz="2800" b="1" dirty="0">
                <a:solidFill>
                  <a:schemeClr val="tx1"/>
                </a:solidFill>
              </a:rPr>
              <a:t>           КОРИСТИ:                                                                                  </a:t>
            </a:r>
            <a:r>
              <a:rPr lang="sr-Cyrl-BA" sz="2800" b="1" dirty="0" smtClean="0">
                <a:solidFill>
                  <a:schemeClr val="tx1"/>
                </a:solidFill>
              </a:rPr>
              <a:t>  ШТЕТЕ</a:t>
            </a:r>
            <a:r>
              <a:rPr lang="sr-Cyrl-BA" sz="2800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-Уништавају штетне инсекте,                                                               -На њивама ископају посијано        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бубе и црве.                                                                                              сјеме.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-Помажу у размножавању                                                                   -Оштећују клипове кукуруза 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биљака тако што разносе сјеме.                                                        на њивама.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-Уништавају неке животиње које                                                      - Лове кокошке и пилиће.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наносе штете на њиви.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                                                                                                       </a:t>
            </a:r>
            <a:endParaRPr 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ACDE86E6-00CB-4677-90B0-2F3181240D8B}"/>
              </a:ext>
            </a:extLst>
          </p:cNvPr>
          <p:cNvSpPr/>
          <p:nvPr/>
        </p:nvSpPr>
        <p:spPr>
          <a:xfrm>
            <a:off x="4270501" y="2479150"/>
            <a:ext cx="3533008" cy="2027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800" dirty="0"/>
              <a:t>ПТИЦЕ</a:t>
            </a:r>
            <a:endParaRPr lang="en-US" sz="4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BD0F2471-016C-4B72-981D-A5D00F5665D7}"/>
              </a:ext>
            </a:extLst>
          </p:cNvPr>
          <p:cNvCxnSpPr>
            <a:stCxn id="4" idx="7"/>
          </p:cNvCxnSpPr>
          <p:nvPr/>
        </p:nvCxnSpPr>
        <p:spPr>
          <a:xfrm flipV="1">
            <a:off x="7286112" y="2011680"/>
            <a:ext cx="1199126" cy="764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B7D374E8-2165-4FE5-84EC-8087663E7183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3254477" y="2198492"/>
            <a:ext cx="1533421" cy="5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05D216-9701-4759-9350-7F0624ED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17" y="-152116"/>
            <a:ext cx="10772775" cy="1658198"/>
          </a:xfrm>
        </p:spPr>
        <p:txBody>
          <a:bodyPr>
            <a:normAutofit/>
          </a:bodyPr>
          <a:lstStyle/>
          <a:p>
            <a:r>
              <a:rPr lang="sr-Cyrl-BA" sz="4800" dirty="0"/>
              <a:t>Птице грабљивице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BCE463-56D7-4490-958D-F441614C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993" y="1090836"/>
            <a:ext cx="12899925" cy="5226389"/>
          </a:xfrm>
        </p:spPr>
        <p:txBody>
          <a:bodyPr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sr-Cyrl-BA" b="1" dirty="0" smtClean="0">
                <a:solidFill>
                  <a:schemeClr val="tx1"/>
                </a:solidFill>
              </a:rPr>
              <a:t>Лове </a:t>
            </a:r>
            <a:r>
              <a:rPr lang="sr-Cyrl-BA" b="1" dirty="0">
                <a:solidFill>
                  <a:schemeClr val="tx1"/>
                </a:solidFill>
              </a:rPr>
              <a:t>друге животиње (зечеве</a:t>
            </a:r>
            <a:r>
              <a:rPr lang="sr-Cyrl-BA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мишеве,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мање </a:t>
            </a:r>
            <a:r>
              <a:rPr lang="sr-Cyrl-BA" b="1" dirty="0">
                <a:solidFill>
                  <a:schemeClr val="tx1"/>
                </a:solidFill>
              </a:rPr>
              <a:t>птице...).</a:t>
            </a:r>
          </a:p>
          <a:p>
            <a:r>
              <a:rPr lang="sr-Cyrl-BA" b="1" dirty="0">
                <a:solidFill>
                  <a:schemeClr val="tx1"/>
                </a:solidFill>
              </a:rPr>
              <a:t>Имају снажна и велика крила, јак кљун којим обично хватају плијен и јаке канџе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                                                                </a:t>
            </a:r>
          </a:p>
          <a:p>
            <a:pPr>
              <a:buNone/>
            </a:pPr>
            <a:r>
              <a:rPr lang="sr-Cyrl-BA" b="1" dirty="0" smtClean="0">
                <a:solidFill>
                  <a:schemeClr val="tx1"/>
                </a:solidFill>
              </a:rPr>
              <a:t>У </a:t>
            </a:r>
            <a:r>
              <a:rPr lang="sr-Cyrl-BA" b="1" dirty="0">
                <a:solidFill>
                  <a:schemeClr val="tx1"/>
                </a:solidFill>
              </a:rPr>
              <a:t>нашим крајевима најпознатије грабљивице су: јастреб кокошар</a:t>
            </a:r>
            <a:r>
              <a:rPr lang="sr-Cyrl-BA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кобац </a:t>
            </a:r>
            <a:r>
              <a:rPr lang="sr-Cyrl-BA" b="1" dirty="0">
                <a:solidFill>
                  <a:schemeClr val="tx1"/>
                </a:solidFill>
              </a:rPr>
              <a:t>птичар</a:t>
            </a:r>
            <a:r>
              <a:rPr lang="sr-Cyrl-BA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сова</a:t>
            </a:r>
            <a:r>
              <a:rPr lang="sr-Cyrl-BA" b="1" dirty="0">
                <a:solidFill>
                  <a:schemeClr val="tx1"/>
                </a:solidFill>
              </a:rPr>
              <a:t>,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сојка(креја), соко сиви и неке </a:t>
            </a:r>
            <a:r>
              <a:rPr lang="sr-Cyrl-BA" b="1" dirty="0" smtClean="0">
                <a:solidFill>
                  <a:schemeClr val="tx1"/>
                </a:solidFill>
              </a:rPr>
              <a:t>друге.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Грабљивице </a:t>
            </a:r>
            <a:r>
              <a:rPr lang="sr-Cyrl-BA" b="1" dirty="0">
                <a:solidFill>
                  <a:schemeClr val="tx1"/>
                </a:solidFill>
              </a:rPr>
              <a:t>су понекад и корисне (сова лови мишеве).</a:t>
            </a:r>
          </a:p>
          <a:p>
            <a:pPr marL="0" indent="0">
              <a:buNone/>
            </a:pPr>
            <a:endParaRPr lang="sr-Cyrl-BA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E871B9-B3ED-46D2-AA57-9965BA4C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102" y="4967562"/>
            <a:ext cx="1796556" cy="1658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734CD4-7F11-485C-9C81-4241AF9FA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44" y="5083744"/>
            <a:ext cx="2331828" cy="1542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01E861F-F73F-4039-8BA1-5B34EED7F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932" y="4967562"/>
            <a:ext cx="1927486" cy="1658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5FC95E0-8BFB-4746-90E2-18C07B9F1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502" y="5083745"/>
            <a:ext cx="2278544" cy="1542015"/>
          </a:xfrm>
          <a:prstGeom prst="rect">
            <a:avLst/>
          </a:prstGeom>
        </p:spPr>
      </p:pic>
      <p:pic>
        <p:nvPicPr>
          <p:cNvPr id="17" name="Content Placeholder 16" descr="orao-krstas-aquila-heliaca.jp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521677" y="0"/>
            <a:ext cx="4670323" cy="2448232"/>
          </a:xfrm>
        </p:spPr>
      </p:pic>
    </p:spTree>
    <p:extLst>
      <p:ext uri="{BB962C8B-B14F-4D97-AF65-F5344CB8AC3E}">
        <p14:creationId xmlns:p14="http://schemas.microsoft.com/office/powerpoint/2010/main" val="31753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86BBEB-AA5F-4A9E-B43D-1F98DB19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2" y="-70738"/>
            <a:ext cx="10772775" cy="1658198"/>
          </a:xfrm>
        </p:spPr>
        <p:txBody>
          <a:bodyPr>
            <a:normAutofit/>
          </a:bodyPr>
          <a:lstStyle/>
          <a:p>
            <a:r>
              <a:rPr lang="sr-Cyrl-BA" sz="4800" dirty="0"/>
              <a:t>Занимљивости о птицама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95BCAA-A12F-4B7B-A74F-9A87C1C45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2" y="1415845"/>
            <a:ext cx="11838036" cy="5171767"/>
          </a:xfrm>
        </p:spPr>
        <p:txBody>
          <a:bodyPr/>
          <a:lstStyle/>
          <a:p>
            <a:r>
              <a:rPr lang="sr-Cyrl-BA" b="1" dirty="0">
                <a:solidFill>
                  <a:schemeClr val="tx1"/>
                </a:solidFill>
              </a:rPr>
              <a:t>Најбржа птица на свијету је Сиви соко, који може достићи брзину од 300</a:t>
            </a:r>
            <a:r>
              <a:rPr lang="en-US" b="1" dirty="0">
                <a:solidFill>
                  <a:schemeClr val="tx1"/>
                </a:solidFill>
              </a:rPr>
              <a:t>km/h.</a:t>
            </a:r>
            <a:endParaRPr lang="sr-Cyrl-BA" b="1" dirty="0">
              <a:solidFill>
                <a:schemeClr val="tx1"/>
              </a:solidFill>
            </a:endParaRPr>
          </a:p>
          <a:p>
            <a:r>
              <a:rPr lang="sr-Cyrl-BA" b="1" dirty="0">
                <a:solidFill>
                  <a:schemeClr val="tx1"/>
                </a:solidFill>
              </a:rPr>
              <a:t>Орлови су птице које најдуже живе чак до 70 година.</a:t>
            </a:r>
          </a:p>
          <a:p>
            <a:r>
              <a:rPr lang="sr-Cyrl-BA" b="1" dirty="0">
                <a:solidFill>
                  <a:schemeClr val="tx1"/>
                </a:solidFill>
              </a:rPr>
              <a:t>Гуска је прва птица припитомљена од стране човјека.</a:t>
            </a:r>
          </a:p>
        </p:txBody>
      </p:sp>
    </p:spTree>
    <p:extLst>
      <p:ext uri="{BB962C8B-B14F-4D97-AF65-F5344CB8AC3E}">
        <p14:creationId xmlns:p14="http://schemas.microsoft.com/office/powerpoint/2010/main" val="6603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43B33"/>
      </a:dk2>
      <a:lt2>
        <a:srgbClr val="BFD4C6"/>
      </a:lt2>
      <a:accent1>
        <a:srgbClr val="549E39"/>
      </a:accent1>
      <a:accent2>
        <a:srgbClr val="C7D157"/>
      </a:accent2>
      <a:accent3>
        <a:srgbClr val="F08F1C"/>
      </a:accent3>
      <a:accent4>
        <a:srgbClr val="D05745"/>
      </a:accent4>
      <a:accent5>
        <a:srgbClr val="558569"/>
      </a:accent5>
      <a:accent6>
        <a:srgbClr val="5E99A4"/>
      </a:accent6>
      <a:hlink>
        <a:srgbClr val="00AAD8"/>
      </a:hlink>
      <a:folHlink>
        <a:srgbClr val="6B6B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5118000A-40C1-40FE-8820-36522233349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335</TotalTime>
  <Words>237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 Light</vt:lpstr>
      <vt:lpstr>Metropolitan</vt:lpstr>
      <vt:lpstr>PowerPoint Presentation</vt:lpstr>
      <vt:lpstr>Да поновимо: </vt:lpstr>
      <vt:lpstr>    Кад ова птица,     долијеће,     носи нам топло прољеће.     Кад ова птица     одлази,     хладна нам јесен долази...     </vt:lpstr>
      <vt:lpstr>Велике има очи , лови радо баш по ноћи, послије сваког доброг лова, спавати иде...</vt:lpstr>
      <vt:lpstr>ПТИЦЕ</vt:lpstr>
      <vt:lpstr>PowerPoint Presentation</vt:lpstr>
      <vt:lpstr>PowerPoint Presentation</vt:lpstr>
      <vt:lpstr>Птице грабљивице</vt:lpstr>
      <vt:lpstr>Занимљивости о птицама</vt:lpstr>
      <vt:lpstr>Задатак за самостални рад: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Dragan</cp:lastModifiedBy>
  <cp:revision>22</cp:revision>
  <dcterms:created xsi:type="dcterms:W3CDTF">2020-04-06T15:25:08Z</dcterms:created>
  <dcterms:modified xsi:type="dcterms:W3CDTF">2020-05-26T19:58:39Z</dcterms:modified>
</cp:coreProperties>
</file>