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0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00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99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98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99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98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98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98" algn="l" defTabSz="914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666" y="6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EC7CD8-3959-41CC-B941-11C2AE39036D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38B0C4-CD1F-455E-86FB-C601D6207F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3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57100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914200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371299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828398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285499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742598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199698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656798" algn="l" defTabSz="914200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8B0C4-CD1F-455E-86FB-C601D6207F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9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8B0C4-CD1F-455E-86FB-C601D6207F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43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8B0C4-CD1F-455E-86FB-C601D6207F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000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8B0C4-CD1F-455E-86FB-C601D6207F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2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38B0C4-CD1F-455E-86FB-C601D6207F1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292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6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8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2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3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4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5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6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7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200" indent="0">
              <a:buNone/>
              <a:defRPr sz="1800" b="1"/>
            </a:lvl3pPr>
            <a:lvl4pPr marL="1371299" indent="0">
              <a:buNone/>
              <a:defRPr sz="1600" b="1"/>
            </a:lvl4pPr>
            <a:lvl5pPr marL="1828398" indent="0">
              <a:buNone/>
              <a:defRPr sz="1600" b="1"/>
            </a:lvl5pPr>
            <a:lvl6pPr marL="2285499" indent="0">
              <a:buNone/>
              <a:defRPr sz="1600" b="1"/>
            </a:lvl6pPr>
            <a:lvl7pPr marL="2742598" indent="0">
              <a:buNone/>
              <a:defRPr sz="1600" b="1"/>
            </a:lvl7pPr>
            <a:lvl8pPr marL="3199698" indent="0">
              <a:buNone/>
              <a:defRPr sz="1600" b="1"/>
            </a:lvl8pPr>
            <a:lvl9pPr marL="365679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00" indent="0">
              <a:buNone/>
              <a:defRPr sz="2000" b="1"/>
            </a:lvl2pPr>
            <a:lvl3pPr marL="914200" indent="0">
              <a:buNone/>
              <a:defRPr sz="1800" b="1"/>
            </a:lvl3pPr>
            <a:lvl4pPr marL="1371299" indent="0">
              <a:buNone/>
              <a:defRPr sz="1600" b="1"/>
            </a:lvl4pPr>
            <a:lvl5pPr marL="1828398" indent="0">
              <a:buNone/>
              <a:defRPr sz="1600" b="1"/>
            </a:lvl5pPr>
            <a:lvl6pPr marL="2285499" indent="0">
              <a:buNone/>
              <a:defRPr sz="1600" b="1"/>
            </a:lvl6pPr>
            <a:lvl7pPr marL="2742598" indent="0">
              <a:buNone/>
              <a:defRPr sz="1600" b="1"/>
            </a:lvl7pPr>
            <a:lvl8pPr marL="3199698" indent="0">
              <a:buNone/>
              <a:defRPr sz="1600" b="1"/>
            </a:lvl8pPr>
            <a:lvl9pPr marL="3656798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631157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04789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100"/>
            </a:lvl2pPr>
            <a:lvl3pPr marL="914200" indent="0">
              <a:buNone/>
              <a:defRPr sz="1000"/>
            </a:lvl3pPr>
            <a:lvl4pPr marL="1371299" indent="0">
              <a:buNone/>
              <a:defRPr sz="900"/>
            </a:lvl4pPr>
            <a:lvl5pPr marL="1828398" indent="0">
              <a:buNone/>
              <a:defRPr sz="900"/>
            </a:lvl5pPr>
            <a:lvl6pPr marL="2285499" indent="0">
              <a:buNone/>
              <a:defRPr sz="900"/>
            </a:lvl6pPr>
            <a:lvl7pPr marL="2742598" indent="0">
              <a:buNone/>
              <a:defRPr sz="900"/>
            </a:lvl7pPr>
            <a:lvl8pPr marL="3199698" indent="0">
              <a:buNone/>
              <a:defRPr sz="900"/>
            </a:lvl8pPr>
            <a:lvl9pPr marL="365679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00" indent="0">
              <a:buNone/>
              <a:defRPr sz="2800"/>
            </a:lvl2pPr>
            <a:lvl3pPr marL="914200" indent="0">
              <a:buNone/>
              <a:defRPr sz="2400"/>
            </a:lvl3pPr>
            <a:lvl4pPr marL="1371299" indent="0">
              <a:buNone/>
              <a:defRPr sz="2000"/>
            </a:lvl4pPr>
            <a:lvl5pPr marL="1828398" indent="0">
              <a:buNone/>
              <a:defRPr sz="2000"/>
            </a:lvl5pPr>
            <a:lvl6pPr marL="2285499" indent="0">
              <a:buNone/>
              <a:defRPr sz="2000"/>
            </a:lvl6pPr>
            <a:lvl7pPr marL="2742598" indent="0">
              <a:buNone/>
              <a:defRPr sz="2000"/>
            </a:lvl7pPr>
            <a:lvl8pPr marL="3199698" indent="0">
              <a:buNone/>
              <a:defRPr sz="2000"/>
            </a:lvl8pPr>
            <a:lvl9pPr marL="3656798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00" indent="0">
              <a:buNone/>
              <a:defRPr sz="1100"/>
            </a:lvl2pPr>
            <a:lvl3pPr marL="914200" indent="0">
              <a:buNone/>
              <a:defRPr sz="1000"/>
            </a:lvl3pPr>
            <a:lvl4pPr marL="1371299" indent="0">
              <a:buNone/>
              <a:defRPr sz="900"/>
            </a:lvl4pPr>
            <a:lvl5pPr marL="1828398" indent="0">
              <a:buNone/>
              <a:defRPr sz="900"/>
            </a:lvl5pPr>
            <a:lvl6pPr marL="2285499" indent="0">
              <a:buNone/>
              <a:defRPr sz="900"/>
            </a:lvl6pPr>
            <a:lvl7pPr marL="2742598" indent="0">
              <a:buNone/>
              <a:defRPr sz="900"/>
            </a:lvl7pPr>
            <a:lvl8pPr marL="3199698" indent="0">
              <a:buNone/>
              <a:defRPr sz="900"/>
            </a:lvl8pPr>
            <a:lvl9pPr marL="3656798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80"/>
            <a:ext cx="8229600" cy="857250"/>
          </a:xfrm>
          <a:prstGeom prst="rect">
            <a:avLst/>
          </a:prstGeom>
        </p:spPr>
        <p:txBody>
          <a:bodyPr vert="horz" lIns="91420" tIns="45711" rIns="91420" bIns="457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2"/>
            <a:ext cx="8229600" cy="3394472"/>
          </a:xfrm>
          <a:prstGeom prst="rect">
            <a:avLst/>
          </a:prstGeom>
        </p:spPr>
        <p:txBody>
          <a:bodyPr vert="horz" lIns="91420" tIns="45711" rIns="91420" bIns="457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6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57D8-D57A-4C23-B429-B4B51CB64464}" type="datetimeFigureOut">
              <a:rPr lang="en-US" smtClean="0"/>
              <a:pPr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6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6"/>
          </a:xfrm>
          <a:prstGeom prst="rect">
            <a:avLst/>
          </a:prstGeom>
        </p:spPr>
        <p:txBody>
          <a:bodyPr vert="horz" lIns="91420" tIns="45711" rIns="91420" bIns="45711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9A69A-51DA-4A24-96DA-34F9D68A5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4" indent="-342824" algn="l" defTabSz="9142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8" indent="-285687" algn="l" defTabSz="9142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9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50" indent="-228550" algn="l" defTabSz="9142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49" indent="-228550" algn="l" defTabSz="9142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49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48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47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48" indent="-228550" algn="l" defTabSz="9142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0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00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9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98" algn="l" defTabSz="914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8" y="339503"/>
            <a:ext cx="8352928" cy="4464497"/>
          </a:xfrm>
        </p:spPr>
        <p:txBody>
          <a:bodyPr/>
          <a:lstStyle/>
          <a:p>
            <a:pPr algn="l"/>
            <a:r>
              <a:rPr lang="en-US" dirty="0" smtClean="0"/>
              <a:t>                                                      </a:t>
            </a:r>
          </a:p>
          <a:p>
            <a:pPr algn="l"/>
            <a:r>
              <a:rPr lang="en-US" dirty="0"/>
              <a:t> </a:t>
            </a:r>
            <a:r>
              <a:rPr lang="en-US" dirty="0" smtClean="0"/>
              <a:t>                                                    </a:t>
            </a:r>
            <a:r>
              <a:rPr lang="sr-Cyrl-RS" dirty="0" smtClean="0"/>
              <a:t>  П Р И Д Ј Е В И</a:t>
            </a:r>
          </a:p>
          <a:p>
            <a:pPr algn="l"/>
            <a:endParaRPr lang="sr-Cyrl-RS" dirty="0" smtClean="0"/>
          </a:p>
          <a:p>
            <a:pPr algn="l"/>
            <a:r>
              <a:rPr lang="sr-Cyrl-RS" dirty="0"/>
              <a:t> </a:t>
            </a:r>
            <a:r>
              <a:rPr lang="sr-Cyrl-RS" dirty="0" smtClean="0"/>
              <a:t>                                                    ( врсте, род, број)</a:t>
            </a:r>
          </a:p>
          <a:p>
            <a:pPr algn="l"/>
            <a:endParaRPr lang="sr-Cyrl-RS" dirty="0"/>
          </a:p>
          <a:p>
            <a:pPr algn="l"/>
            <a:endParaRPr lang="sr-Cyrl-RS" dirty="0" smtClean="0"/>
          </a:p>
          <a:p>
            <a:pPr algn="l"/>
            <a:r>
              <a:rPr lang="sr-Cyrl-RS" dirty="0"/>
              <a:t> </a:t>
            </a:r>
            <a:r>
              <a:rPr lang="sr-Cyrl-RS" dirty="0" smtClean="0"/>
              <a:t>                                                                      </a:t>
            </a:r>
            <a:r>
              <a:rPr lang="sr-Cyrl-RS" sz="2000" dirty="0" smtClean="0"/>
              <a:t>-утврђивање</a:t>
            </a:r>
            <a:endParaRPr lang="en-US" dirty="0"/>
          </a:p>
        </p:txBody>
      </p:sp>
      <p:pic>
        <p:nvPicPr>
          <p:cNvPr id="4" name="Picture 3" descr="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99543"/>
            <a:ext cx="4824536" cy="379588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3528" y="4639444"/>
            <a:ext cx="367240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2400" dirty="0" smtClean="0">
                <a:solidFill>
                  <a:schemeClr val="tx1"/>
                </a:solidFill>
              </a:rPr>
              <a:t>( Сања Цветојевић )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3"/>
            <a:ext cx="8229600" cy="4464497"/>
          </a:xfrm>
        </p:spPr>
        <p:txBody>
          <a:bodyPr/>
          <a:lstStyle/>
          <a:p>
            <a:pPr algn="ctr">
              <a:buNone/>
            </a:pPr>
            <a:r>
              <a:rPr lang="sr-Cyrl-RS" dirty="0" smtClean="0"/>
              <a:t>П  О  Н  О  В  И  М  О  :</a:t>
            </a:r>
          </a:p>
          <a:p>
            <a:pPr>
              <a:buNone/>
            </a:pPr>
            <a:r>
              <a:rPr lang="sr-Cyrl-RS" sz="2400" b="1" dirty="0" smtClean="0"/>
              <a:t>П Р И Д Ј Е В И </a:t>
            </a:r>
            <a:r>
              <a:rPr lang="sr-Cyrl-RS" sz="2400" dirty="0" smtClean="0"/>
              <a:t>су ријечи које стоје уз именице и ближе</a:t>
            </a:r>
          </a:p>
          <a:p>
            <a:pPr>
              <a:buNone/>
            </a:pPr>
            <a:r>
              <a:rPr lang="sr-Cyrl-RS" sz="2400" b="1" dirty="0"/>
              <a:t> </a:t>
            </a:r>
            <a:r>
              <a:rPr lang="sr-Cyrl-RS" sz="2400" b="1" dirty="0" smtClean="0"/>
              <a:t>                            </a:t>
            </a:r>
            <a:r>
              <a:rPr lang="sr-Cyrl-RS" sz="2400" dirty="0" smtClean="0"/>
              <a:t>одређују њихове особине.</a:t>
            </a:r>
          </a:p>
          <a:p>
            <a:pPr>
              <a:buNone/>
            </a:pPr>
            <a:r>
              <a:rPr lang="sr-Cyrl-RS" sz="2400" b="1" dirty="0" smtClean="0"/>
              <a:t>Д И Ј Е Л И М О  И Х  Н А :                                              </a:t>
            </a:r>
          </a:p>
          <a:p>
            <a:pPr>
              <a:buNone/>
            </a:pPr>
            <a:r>
              <a:rPr lang="sr-Cyrl-RS" b="1" dirty="0">
                <a:solidFill>
                  <a:srgbClr val="C00000"/>
                </a:solidFill>
              </a:rPr>
              <a:t> </a:t>
            </a:r>
            <a:r>
              <a:rPr lang="sr-Cyrl-RS" b="1" dirty="0" smtClean="0">
                <a:solidFill>
                  <a:srgbClr val="C00000"/>
                </a:solidFill>
              </a:rPr>
              <a:t>                   →            ОПИСНЕ            ( Какав?)   </a:t>
            </a:r>
          </a:p>
          <a:p>
            <a:pPr>
              <a:buNone/>
            </a:pPr>
            <a:r>
              <a:rPr lang="sr-Cyrl-RS" b="1" dirty="0" smtClean="0">
                <a:solidFill>
                  <a:srgbClr val="0070C0"/>
                </a:solidFill>
              </a:rPr>
              <a:t>                    →            ПРИСВОЈНЕ      ( Чији?)              </a:t>
            </a:r>
          </a:p>
          <a:p>
            <a:pPr>
              <a:buNone/>
            </a:pPr>
            <a:r>
              <a:rPr lang="sr-Cyrl-RS" b="1" dirty="0" smtClean="0">
                <a:solidFill>
                  <a:srgbClr val="FFC000"/>
                </a:solidFill>
              </a:rPr>
              <a:t>                    →            ГРАДИВНЕ         (Од чега?)</a:t>
            </a:r>
          </a:p>
          <a:p>
            <a:pPr>
              <a:buNone/>
            </a:pPr>
            <a:endParaRPr lang="sr-Cyrl-RS" sz="2400" b="1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1" y="699543"/>
            <a:ext cx="8712968" cy="3888432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Придјеви су ТРОРОДНЕ ријечи. </a:t>
            </a:r>
          </a:p>
          <a:p>
            <a:r>
              <a:rPr lang="sr-Cyrl-RS" dirty="0" smtClean="0"/>
              <a:t>Имају различите облике за сва три рода.</a:t>
            </a:r>
          </a:p>
          <a:p>
            <a:r>
              <a:rPr lang="sr-Cyrl-RS" dirty="0" smtClean="0"/>
              <a:t>Слажу се са именицом уз коју стоје и у РОДУ и у БРОЈУ.</a:t>
            </a:r>
          </a:p>
          <a:p>
            <a:r>
              <a:rPr lang="sr-Cyrl-RS" dirty="0" smtClean="0"/>
              <a:t>Род придјева: МУШКИ, ЖЕНСКИ и СРЕДЊИ род.</a:t>
            </a:r>
          </a:p>
          <a:p>
            <a:r>
              <a:rPr lang="sr-Cyrl-RS" dirty="0" smtClean="0"/>
              <a:t>БРОЈ придјева: ЈЕДНИНА и МНОЖИНА.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63688" y="1419622"/>
          <a:ext cx="6028184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384"/>
                <a:gridCol w="2057400"/>
                <a:gridCol w="2057400"/>
              </a:tblGrid>
              <a:tr h="1188720"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   </a:t>
                      </a:r>
                      <a:r>
                        <a:rPr lang="sr-Cyrl-RS" sz="180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</a:rPr>
                        <a:t>МУШКИ РОД:</a:t>
                      </a:r>
                    </a:p>
                    <a:p>
                      <a:endParaRPr lang="sr-Cyrl-RS" sz="1800" dirty="0" smtClean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sr-Cyrl-RS" sz="1800" b="0" dirty="0" smtClean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</a:rPr>
                        <a:t>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rgbClr val="002060"/>
                          </a:solidFill>
                        </a:rPr>
                        <a:t>   ПАМЕТАН</a:t>
                      </a:r>
                    </a:p>
                    <a:p>
                      <a:endParaRPr lang="sr-Cyrl-RS" sz="18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sr-Cyrl-RS" sz="1800" baseline="0" dirty="0" smtClean="0">
                          <a:solidFill>
                            <a:srgbClr val="002060"/>
                          </a:solidFill>
                        </a:rPr>
                        <a:t>   ДЈЕЧАК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sz="1800" baseline="0" dirty="0" smtClean="0">
                          <a:solidFill>
                            <a:srgbClr val="002060"/>
                          </a:solidFill>
                        </a:rPr>
                        <a:t>    </a:t>
                      </a:r>
                      <a:r>
                        <a:rPr lang="sr-Cyrl-RS" sz="1800" dirty="0" smtClean="0">
                          <a:solidFill>
                            <a:srgbClr val="002060"/>
                          </a:solidFill>
                        </a:rPr>
                        <a:t>ПАМЕТНИ    </a:t>
                      </a:r>
                      <a:r>
                        <a:rPr lang="sr-Cyrl-RS" sz="1800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</a:p>
                    <a:p>
                      <a:endParaRPr lang="sr-Cyrl-RS" sz="1800" baseline="0" dirty="0" smtClean="0">
                        <a:solidFill>
                          <a:srgbClr val="002060"/>
                        </a:solidFill>
                      </a:endParaRPr>
                    </a:p>
                    <a:p>
                      <a:r>
                        <a:rPr lang="sr-Cyrl-RS" sz="1800" baseline="0" dirty="0" smtClean="0">
                          <a:solidFill>
                            <a:srgbClr val="002060"/>
                          </a:solidFill>
                        </a:rPr>
                        <a:t>     </a:t>
                      </a:r>
                      <a:r>
                        <a:rPr lang="sr-Cyrl-RS" sz="1800" dirty="0" smtClean="0">
                          <a:solidFill>
                            <a:srgbClr val="002060"/>
                          </a:solidFill>
                        </a:rPr>
                        <a:t>ДЈЕЧАЦИ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sr-Cyrl-RS" sz="1800" dirty="0" smtClean="0"/>
                        <a:t>   </a:t>
                      </a:r>
                      <a:r>
                        <a:rPr lang="sr-Cyrl-RS" sz="1800" dirty="0" smtClean="0">
                          <a:ln>
                            <a:solidFill>
                              <a:srgbClr val="C00000"/>
                            </a:solidFill>
                          </a:ln>
                        </a:rPr>
                        <a:t>ЖЕНСКИ</a:t>
                      </a:r>
                      <a:r>
                        <a:rPr lang="sr-Cyrl-RS" sz="1800" baseline="0" dirty="0" smtClean="0">
                          <a:ln>
                            <a:solidFill>
                              <a:srgbClr val="C00000"/>
                            </a:solidFill>
                          </a:ln>
                        </a:rPr>
                        <a:t> РОД</a:t>
                      </a:r>
                      <a:r>
                        <a:rPr lang="sr-Cyrl-RS" sz="1800" dirty="0" smtClean="0"/>
                        <a:t> </a:t>
                      </a:r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:</a:t>
                      </a:r>
                    </a:p>
                    <a:p>
                      <a:endParaRPr lang="sr-Cyrl-RS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   </a:t>
                      </a:r>
                      <a:endParaRPr lang="sr-Cyrl-RS" sz="1800" dirty="0" smtClean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r-Cyrl-RS" sz="18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ПАМЕТНА</a:t>
                      </a:r>
                    </a:p>
                    <a:p>
                      <a:endParaRPr lang="sr-Cyrl-RS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  ДЈЕВОЈЧИЦА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   ПАМЕТНЕ</a:t>
                      </a:r>
                    </a:p>
                    <a:p>
                      <a:endParaRPr lang="sr-Cyrl-RS" sz="18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sr-Cyrl-RS" sz="1800" dirty="0" smtClean="0">
                          <a:solidFill>
                            <a:srgbClr val="C00000"/>
                          </a:solidFill>
                        </a:rPr>
                        <a:t>    ДЈЕВОЈЧИЦЕ</a:t>
                      </a:r>
                      <a:endParaRPr lang="en-US" sz="18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r>
                        <a:rPr lang="sr-Cyrl-RS" sz="1800" b="1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СРЕДЊИ РОД:</a:t>
                      </a:r>
                    </a:p>
                    <a:p>
                      <a:endParaRPr lang="sr-Cyrl-RS" sz="1800" b="1" dirty="0" smtClean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r>
                        <a:rPr lang="sr-Cyrl-RS" sz="1800" b="1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    </a:t>
                      </a:r>
                      <a:endParaRPr lang="en-US" sz="1800" b="1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  ПАМЕТНО</a:t>
                      </a:r>
                    </a:p>
                    <a:p>
                      <a:endParaRPr lang="sr-Cyrl-RS" sz="1800" dirty="0" smtClean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r>
                        <a:rPr lang="sr-Cyrl-RS" sz="18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   ДИЈЕТЕ</a:t>
                      </a:r>
                      <a:endParaRPr lang="en-US" sz="1800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   </a:t>
                      </a:r>
                      <a:r>
                        <a:rPr lang="sr-Cyrl-RS" sz="1800" baseline="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</a:t>
                      </a:r>
                      <a:r>
                        <a:rPr lang="sr-Cyrl-RS" sz="18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ПАМЕТНА</a:t>
                      </a:r>
                    </a:p>
                    <a:p>
                      <a:endParaRPr lang="sr-Cyrl-RS" sz="1800" dirty="0" smtClean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  <a:p>
                      <a:r>
                        <a:rPr lang="sr-Cyrl-RS" sz="1800" dirty="0" smtClean="0">
                          <a:solidFill>
                            <a:schemeClr val="bg2">
                              <a:lumMod val="90000"/>
                              <a:lumOff val="10000"/>
                            </a:schemeClr>
                          </a:solidFill>
                        </a:rPr>
                        <a:t>      ДЈЕЦА</a:t>
                      </a:r>
                      <a:endParaRPr lang="en-US" sz="1800" dirty="0">
                        <a:solidFill>
                          <a:schemeClr val="bg2">
                            <a:lumMod val="90000"/>
                            <a:lumOff val="1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63688" y="195486"/>
          <a:ext cx="6028184" cy="122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3384"/>
                <a:gridCol w="2057400"/>
                <a:gridCol w="2057400"/>
              </a:tblGrid>
              <a:tr h="1224137">
                <a:tc>
                  <a:txBody>
                    <a:bodyPr/>
                    <a:lstStyle/>
                    <a:p>
                      <a:endParaRPr lang="sr-Cyrl-RS" sz="1800" b="1" dirty="0" smtClean="0">
                        <a:solidFill>
                          <a:schemeClr val="lt1"/>
                        </a:solidFill>
                      </a:endParaRPr>
                    </a:p>
                    <a:p>
                      <a:r>
                        <a:rPr lang="sr-Cyrl-RS" sz="1800" b="1" dirty="0" smtClean="0">
                          <a:solidFill>
                            <a:schemeClr val="tx1"/>
                          </a:solidFill>
                        </a:rPr>
                        <a:t>           РОД:  </a:t>
                      </a:r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>
                          <a:solidFill>
                            <a:schemeClr val="tx1"/>
                          </a:solidFill>
                        </a:rPr>
                        <a:t>Б Р О Ј:</a:t>
                      </a:r>
                    </a:p>
                    <a:p>
                      <a:pPr algn="ctr"/>
                      <a:endParaRPr lang="sr-Cyrl-R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r-Cyrl-RS" sz="18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r-Cyrl-RS" sz="1800" baseline="0" dirty="0" smtClean="0">
                          <a:solidFill>
                            <a:schemeClr val="tx1"/>
                          </a:solidFill>
                        </a:rPr>
                        <a:t>       (ЈЕДНИНА)</a:t>
                      </a:r>
                      <a:endParaRPr lang="sr-Cyrl-R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800" dirty="0" smtClean="0"/>
                        <a:t>Б Р О Ј:</a:t>
                      </a:r>
                    </a:p>
                    <a:p>
                      <a:pPr algn="ctr"/>
                      <a:endParaRPr lang="sr-Cyrl-RS" sz="1800" dirty="0" smtClean="0"/>
                    </a:p>
                    <a:p>
                      <a:r>
                        <a:rPr lang="sr-Cyrl-RS" sz="1800" dirty="0" smtClean="0">
                          <a:solidFill>
                            <a:schemeClr val="tx1"/>
                          </a:solidFill>
                        </a:rPr>
                        <a:t>      (МНОЖИНА)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dirty="0" smtClean="0"/>
              <a:t>Препознај придјеве у датим ријечима:</a:t>
            </a:r>
          </a:p>
          <a:p>
            <a:pPr>
              <a:buNone/>
            </a:pPr>
            <a:r>
              <a:rPr lang="sr-Cyrl-RS" dirty="0" smtClean="0"/>
              <a:t>                    добар                     ручао  </a:t>
            </a:r>
          </a:p>
          <a:p>
            <a:pPr>
              <a:buNone/>
            </a:pPr>
            <a:r>
              <a:rPr lang="sr-Cyrl-RS" dirty="0" smtClean="0"/>
              <a:t>                    облак                     ситно</a:t>
            </a:r>
          </a:p>
          <a:p>
            <a:pPr>
              <a:buNone/>
            </a:pPr>
            <a:r>
              <a:rPr lang="sr-Cyrl-RS" dirty="0" smtClean="0"/>
              <a:t>                    црно                       дијете</a:t>
            </a:r>
          </a:p>
          <a:p>
            <a:pPr>
              <a:buNone/>
            </a:pPr>
            <a:r>
              <a:rPr lang="sr-Cyrl-RS" dirty="0" smtClean="0"/>
              <a:t>                    ради                       Мајин</a:t>
            </a:r>
          </a:p>
          <a:p>
            <a:pPr>
              <a:buNone/>
            </a:pPr>
            <a:r>
              <a:rPr lang="sr-Cyrl-RS" dirty="0" smtClean="0"/>
              <a:t>                    дрвена                   грана</a:t>
            </a:r>
          </a:p>
          <a:p>
            <a:pPr>
              <a:buNone/>
            </a:pPr>
            <a:r>
              <a:rPr lang="sr-Cyrl-RS" dirty="0" smtClean="0"/>
              <a:t>                    сол                           слани</a:t>
            </a:r>
            <a:endParaRPr lang="en-US" dirty="0"/>
          </a:p>
        </p:txBody>
      </p:sp>
      <p:sp>
        <p:nvSpPr>
          <p:cNvPr id="4" name="Smiley Face 3"/>
          <p:cNvSpPr/>
          <p:nvPr/>
        </p:nvSpPr>
        <p:spPr>
          <a:xfrm>
            <a:off x="1691680" y="1707655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1691680" y="2571751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1691680" y="3507854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4427984" y="2139702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4427984" y="3003798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4427984" y="4011910"/>
            <a:ext cx="504056" cy="432048"/>
          </a:xfrm>
          <a:prstGeom prst="smileyFace">
            <a:avLst/>
          </a:prstGeom>
          <a:solidFill>
            <a:srgbClr val="FFFF0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1552"/>
            <a:ext cx="8229600" cy="3960440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Придјевима са претходног слајда одреди ВРСТУ, РОД И БРОЈ:</a:t>
            </a:r>
          </a:p>
          <a:p>
            <a:pPr>
              <a:buNone/>
            </a:pPr>
            <a:r>
              <a:rPr lang="sr-Cyrl-RS" dirty="0" smtClean="0"/>
              <a:t>  1.  ДОБАР (пас) – описни, мушки род, једнина</a:t>
            </a:r>
          </a:p>
          <a:p>
            <a:pPr>
              <a:buNone/>
            </a:pPr>
            <a:r>
              <a:rPr lang="sr-Cyrl-RS" dirty="0" smtClean="0"/>
              <a:t>  2.  ЦРНО (камење) – описни, средњи род, множина</a:t>
            </a:r>
          </a:p>
          <a:p>
            <a:pPr>
              <a:buNone/>
            </a:pPr>
            <a:r>
              <a:rPr lang="sr-Cyrl-RS" dirty="0" smtClean="0"/>
              <a:t>  3. ДРВЕНА (столица) – градивни, женски род, једнина</a:t>
            </a:r>
          </a:p>
          <a:p>
            <a:pPr>
              <a:buNone/>
            </a:pPr>
            <a:r>
              <a:rPr lang="sr-Cyrl-RS" dirty="0" smtClean="0"/>
              <a:t>  4. СИТНО (зрно) – описни, средњи род, једнина</a:t>
            </a:r>
          </a:p>
          <a:p>
            <a:pPr>
              <a:buNone/>
            </a:pPr>
            <a:r>
              <a:rPr lang="sr-Cyrl-RS" dirty="0" smtClean="0"/>
              <a:t>  5. МАЈИН (бицикл) – присвојни, женски род, једнина</a:t>
            </a:r>
          </a:p>
          <a:p>
            <a:pPr>
              <a:buNone/>
            </a:pPr>
            <a:r>
              <a:rPr lang="sr-Cyrl-RS" dirty="0" smtClean="0"/>
              <a:t>  6. СЛАНИ (переци) – описни, мушки род, множина</a:t>
            </a:r>
          </a:p>
          <a:p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9502"/>
            <a:ext cx="8229600" cy="4536504"/>
          </a:xfrm>
        </p:spPr>
        <p:txBody>
          <a:bodyPr>
            <a:normAutofit lnSpcReduction="10000"/>
          </a:bodyPr>
          <a:lstStyle/>
          <a:p>
            <a:r>
              <a:rPr lang="sr-Cyrl-RS" dirty="0" smtClean="0"/>
              <a:t>У датим реченицама додај одговарајући придјев:</a:t>
            </a:r>
          </a:p>
          <a:p>
            <a:pPr marL="514237" indent="-514237">
              <a:buAutoNum type="arabicPeriod"/>
            </a:pPr>
            <a:r>
              <a:rPr lang="sr-Cyrl-RS" dirty="0" smtClean="0"/>
              <a:t>Катарина је добила </a:t>
            </a:r>
            <a:r>
              <a:rPr lang="sr-Cyrl-RS" dirty="0" smtClean="0">
                <a:solidFill>
                  <a:srgbClr val="C00000"/>
                </a:solidFill>
              </a:rPr>
              <a:t>(КАКВУ?)</a:t>
            </a:r>
            <a:r>
              <a:rPr lang="sr-Cyrl-RS" dirty="0" smtClean="0">
                <a:solidFill>
                  <a:srgbClr val="FFFF00"/>
                </a:solidFill>
              </a:rPr>
              <a:t> </a:t>
            </a:r>
            <a:r>
              <a:rPr lang="sr-Cyrl-RS" dirty="0" smtClean="0"/>
              <a:t>чоколаду.</a:t>
            </a:r>
          </a:p>
          <a:p>
            <a:pPr marL="514237" indent="-514237">
              <a:buNone/>
            </a:pPr>
            <a:r>
              <a:rPr lang="sr-Cyrl-RS" dirty="0" smtClean="0"/>
              <a:t>                                            велику</a:t>
            </a:r>
          </a:p>
          <a:p>
            <a:pPr marL="514237" indent="-514237">
              <a:buNone/>
            </a:pPr>
            <a:r>
              <a:rPr lang="sr-Cyrl-RS" dirty="0" smtClean="0"/>
              <a:t>2.  У </a:t>
            </a:r>
            <a:r>
              <a:rPr lang="sr-Cyrl-RS" dirty="0" smtClean="0">
                <a:solidFill>
                  <a:srgbClr val="0070C0"/>
                </a:solidFill>
              </a:rPr>
              <a:t>(ЧИЈЕМ?) </a:t>
            </a:r>
            <a:r>
              <a:rPr lang="sr-Cyrl-RS" dirty="0" smtClean="0"/>
              <a:t>дворишту је </a:t>
            </a:r>
            <a:r>
              <a:rPr lang="sr-Cyrl-RS" dirty="0" smtClean="0">
                <a:solidFill>
                  <a:srgbClr val="C00000"/>
                </a:solidFill>
              </a:rPr>
              <a:t>(КАКВО?) </a:t>
            </a:r>
            <a:r>
              <a:rPr lang="sr-Cyrl-RS" dirty="0" smtClean="0"/>
              <a:t>цвијеће.</a:t>
            </a:r>
          </a:p>
          <a:p>
            <a:pPr marL="514237" indent="-514237">
              <a:buNone/>
            </a:pPr>
            <a:r>
              <a:rPr lang="sr-Cyrl-RS" dirty="0" smtClean="0"/>
              <a:t>         бакином                       разнобојно</a:t>
            </a:r>
          </a:p>
          <a:p>
            <a:pPr marL="514237" indent="-514237">
              <a:buNone/>
            </a:pPr>
            <a:r>
              <a:rPr lang="sr-Cyrl-RS" dirty="0" smtClean="0"/>
              <a:t>3.  </a:t>
            </a:r>
            <a:r>
              <a:rPr lang="sr-Cyrl-RS" dirty="0" smtClean="0">
                <a:solidFill>
                  <a:srgbClr val="0070C0"/>
                </a:solidFill>
              </a:rPr>
              <a:t>(ЧИЈИ?) </a:t>
            </a:r>
            <a:r>
              <a:rPr lang="sr-Cyrl-RS" dirty="0" smtClean="0"/>
              <a:t>капут је </a:t>
            </a:r>
            <a:r>
              <a:rPr lang="sr-Cyrl-RS" dirty="0" smtClean="0">
                <a:solidFill>
                  <a:srgbClr val="FFC000"/>
                </a:solidFill>
              </a:rPr>
              <a:t>(ОД ЧЕГА?)  </a:t>
            </a:r>
            <a:r>
              <a:rPr lang="sr-Cyrl-RS" dirty="0" smtClean="0"/>
              <a:t>и </a:t>
            </a:r>
            <a:r>
              <a:rPr lang="sr-Cyrl-RS" dirty="0" smtClean="0">
                <a:solidFill>
                  <a:srgbClr val="C00000"/>
                </a:solidFill>
              </a:rPr>
              <a:t>(КАКАВ?).</a:t>
            </a:r>
          </a:p>
          <a:p>
            <a:pPr marL="514237" indent="-514237">
              <a:buNone/>
            </a:pPr>
            <a:r>
              <a:rPr lang="sr-Cyrl-RS" dirty="0" smtClean="0"/>
              <a:t>      Сандрин                вунен               топао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5567"/>
            <a:ext cx="8229600" cy="3816426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 smtClean="0"/>
              <a:t>Који придјеви су правилно написани:</a:t>
            </a:r>
          </a:p>
          <a:p>
            <a:pPr>
              <a:buNone/>
            </a:pPr>
            <a:r>
              <a:rPr lang="sr-Cyrl-RS" dirty="0" smtClean="0"/>
              <a:t>              бањалучки                 Бањалучки</a:t>
            </a:r>
          </a:p>
          <a:p>
            <a:pPr>
              <a:buNone/>
            </a:pPr>
            <a:r>
              <a:rPr lang="sr-Cyrl-RS" dirty="0" smtClean="0"/>
              <a:t>              Милошев                    милошев</a:t>
            </a:r>
          </a:p>
          <a:p>
            <a:pPr>
              <a:buNone/>
            </a:pPr>
            <a:r>
              <a:rPr lang="sr-Cyrl-RS" dirty="0" smtClean="0"/>
              <a:t>              Предикатски              предикатски</a:t>
            </a:r>
          </a:p>
          <a:p>
            <a:pPr>
              <a:buNone/>
            </a:pPr>
            <a:r>
              <a:rPr lang="sr-Cyrl-RS" dirty="0" smtClean="0"/>
              <a:t>              Новљанка                   новљанка</a:t>
            </a:r>
          </a:p>
          <a:p>
            <a:pPr>
              <a:buNone/>
            </a:pPr>
            <a:r>
              <a:rPr lang="sr-Cyrl-RS" dirty="0" smtClean="0"/>
              <a:t>              књижевни                  Књижевни</a:t>
            </a:r>
          </a:p>
          <a:p>
            <a:pPr>
              <a:buNone/>
            </a:pPr>
            <a:r>
              <a:rPr lang="sr-Cyrl-RS" dirty="0" smtClean="0"/>
              <a:t>              Псећи                           псећи</a:t>
            </a:r>
          </a:p>
          <a:p>
            <a:pPr>
              <a:buNone/>
            </a:pPr>
            <a:r>
              <a:rPr lang="sr-Cyrl-RS" dirty="0" smtClean="0"/>
              <a:t>              Влашићки                   влашићки</a:t>
            </a:r>
          </a:p>
          <a:p>
            <a:pPr>
              <a:buNone/>
            </a:pPr>
            <a:r>
              <a:rPr lang="sr-Cyrl-RS" dirty="0" smtClean="0"/>
              <a:t>               </a:t>
            </a:r>
            <a:endParaRPr lang="en-US" dirty="0"/>
          </a:p>
        </p:txBody>
      </p:sp>
      <p:sp>
        <p:nvSpPr>
          <p:cNvPr id="4" name="Action Button: Sound 3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259632" y="1347614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6" name="Action Button: Sound 5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259632" y="1779663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7" name="Action Button: Sound 6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259632" y="2571751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8" name="Action Button: Sound 7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1259632" y="3003800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9" name="Action Button: Sound 8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4283969" y="2211711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10" name="Action Button: Sound 9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4283969" y="3435847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  <p:sp>
        <p:nvSpPr>
          <p:cNvPr id="11" name="Action Button: Sound 10">
            <a:hlinkClick r:id="" action="ppaction://noaction" highlightClick="1">
              <a:snd r:embed="rId2" name="applause.wav"/>
            </a:hlinkClick>
          </p:cNvPr>
          <p:cNvSpPr/>
          <p:nvPr/>
        </p:nvSpPr>
        <p:spPr>
          <a:xfrm>
            <a:off x="4283969" y="3867895"/>
            <a:ext cx="288032" cy="288032"/>
          </a:xfrm>
          <a:prstGeom prst="actionButtonSound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tx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0" tIns="45711" rIns="91420" bIns="45711"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 ЗА САМОСТАЛАН РАД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Опиши омиљену играчку, користећи све врсте придјева!</a:t>
            </a:r>
          </a:p>
          <a:p>
            <a:r>
              <a:rPr lang="sr-Cyrl-RS" dirty="0" smtClean="0"/>
              <a:t>Придјевима из свог састава одреди род и број!</a:t>
            </a:r>
          </a:p>
          <a:p>
            <a:r>
              <a:rPr lang="sr-Cyrl-RS" smtClean="0"/>
              <a:t>Нацртај своју омиљену играчку!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330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424</Words>
  <Application>Microsoft Office PowerPoint</Application>
  <PresentationFormat>On-screen Show (16:9)</PresentationFormat>
  <Paragraphs>95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ЗАДАЦИ:</vt:lpstr>
      <vt:lpstr>PowerPoint Presentation</vt:lpstr>
      <vt:lpstr>PowerPoint Presentation</vt:lpstr>
      <vt:lpstr>PowerPoint Presentation</vt:lpstr>
      <vt:lpstr>ЗАДАЦИ ЗА САМОСТАЛАН РАД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WIN7</dc:creator>
  <cp:lastModifiedBy>Dragan</cp:lastModifiedBy>
  <cp:revision>37</cp:revision>
  <dcterms:created xsi:type="dcterms:W3CDTF">2020-04-09T20:29:48Z</dcterms:created>
  <dcterms:modified xsi:type="dcterms:W3CDTF">2020-05-23T17:45:30Z</dcterms:modified>
</cp:coreProperties>
</file>