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396F49-3F61-43A9-B9B1-3DE5D85D58CA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44991D-A92F-43A0-8980-34A9D715B14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43852" cy="1643073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ПРАВДА </a:t>
            </a:r>
            <a:endParaRPr lang="sr-Latn-B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15290" cy="2311005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/>
              <a:t>ЗАШТО СЕ ПИТАЊА ПРАВДЕ ДИЈЕЛЕ У ТРИ ВРСТЕ?</a:t>
            </a:r>
            <a:endParaRPr lang="sr-Latn-BA" sz="3600" dirty="0"/>
          </a:p>
        </p:txBody>
      </p:sp>
      <p:pic>
        <p:nvPicPr>
          <p:cNvPr id="4" name="Picture 3" descr="pravda počet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1" y="3643314"/>
            <a:ext cx="3055302" cy="298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4000" dirty="0" smtClean="0"/>
              <a:t>Ова лекција вас упознаје са три врсте проблема везаних за правду и даје прилику да их проучите и разговарате о њима. По завршетку лекције, моћи ћете објаснити зашто је корисно</a:t>
            </a:r>
            <a:r>
              <a:rPr lang="sr-Latn-BA" sz="4000" dirty="0" smtClean="0"/>
              <a:t> </a:t>
            </a:r>
            <a:r>
              <a:rPr lang="sr-Cyrl-RS" sz="4000" dirty="0" smtClean="0"/>
              <a:t>питања правде подијелити у три категорије.</a:t>
            </a:r>
            <a:endParaRPr lang="sr-Latn-B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ЦИЉ ЛЕКЦИЈЕ</a:t>
            </a:r>
            <a:endParaRPr lang="sr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Када нас занима правденост начина </a:t>
            </a:r>
          </a:p>
          <a:p>
            <a:pPr>
              <a:buNone/>
            </a:pPr>
            <a:r>
              <a:rPr lang="sr-Cyrl-RS" dirty="0" smtClean="0"/>
              <a:t>на који је нешто подијељено између </a:t>
            </a:r>
          </a:p>
          <a:p>
            <a:pPr>
              <a:buNone/>
            </a:pPr>
            <a:r>
              <a:rPr lang="sr-Cyrl-RS" dirty="0" smtClean="0"/>
              <a:t>неколико људи или група, бавимо се </a:t>
            </a:r>
          </a:p>
          <a:p>
            <a:pPr>
              <a:buNone/>
            </a:pPr>
            <a:r>
              <a:rPr lang="bs-Cyrl-BA" dirty="0"/>
              <a:t>п</a:t>
            </a:r>
            <a:r>
              <a:rPr lang="sr-Cyrl-RS" dirty="0" smtClean="0"/>
              <a:t>итањем </a:t>
            </a:r>
            <a:r>
              <a:rPr lang="sr-Cyrl-R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ДИСТРИБУТИВНЕ ПРАВДЕ</a:t>
            </a:r>
            <a:r>
              <a:rPr lang="sr-Cyrl-RS" dirty="0" smtClean="0"/>
              <a:t>.</a:t>
            </a:r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u="sng" dirty="0" smtClean="0"/>
              <a:t>Примјер</a:t>
            </a:r>
            <a:r>
              <a:rPr lang="en-US" u="sng" dirty="0" smtClean="0"/>
              <a:t>: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Ствар која се дијели може бити</a:t>
            </a:r>
          </a:p>
          <a:p>
            <a:pPr>
              <a:buNone/>
            </a:pPr>
            <a:r>
              <a:rPr lang="sr-Cyrl-RS" u="sng" dirty="0" smtClean="0"/>
              <a:t>корист</a:t>
            </a:r>
            <a:r>
              <a:rPr lang="sr-Cyrl-RS" dirty="0" smtClean="0"/>
              <a:t> нпр.плата за рад, или</a:t>
            </a:r>
          </a:p>
          <a:p>
            <a:pPr>
              <a:buNone/>
            </a:pPr>
            <a:r>
              <a:rPr lang="sr-Cyrl-RS" u="sng" dirty="0" smtClean="0"/>
              <a:t>цијена</a:t>
            </a:r>
            <a:r>
              <a:rPr lang="sr-Cyrl-RS" dirty="0" smtClean="0"/>
              <a:t>, нпр. кућне обавезе.</a:t>
            </a: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ДИСТРИБУТИВНА ПРАВДА</a:t>
            </a:r>
            <a:endParaRPr lang="sr-Latn-BA" dirty="0"/>
          </a:p>
        </p:txBody>
      </p:sp>
      <p:pic>
        <p:nvPicPr>
          <p:cNvPr id="4" name="Picture 3" descr="PRAVD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714752"/>
            <a:ext cx="2802080" cy="291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RS" sz="4000" dirty="0" smtClean="0"/>
              <a:t>Када се ради о праведности или неправди,</a:t>
            </a:r>
          </a:p>
          <a:p>
            <a:pPr>
              <a:buNone/>
            </a:pPr>
            <a:r>
              <a:rPr lang="sr-Cyrl-RS" sz="4000" dirty="0" smtClean="0"/>
              <a:t>грешки или повреди, у питању је </a:t>
            </a:r>
          </a:p>
          <a:p>
            <a:pPr>
              <a:buNone/>
            </a:pPr>
            <a:r>
              <a:rPr lang="sr-Cyrl-RS" sz="4000" i="1" dirty="0" smtClean="0"/>
              <a:t>КОРЕКТИВНА ПРАВДА.</a:t>
            </a:r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r>
              <a:rPr lang="sr-Cyrl-RS" sz="4100" i="1" u="sng" dirty="0" smtClean="0"/>
              <a:t>Примјер</a:t>
            </a:r>
            <a:r>
              <a:rPr lang="en-US" sz="4100" dirty="0" smtClean="0"/>
              <a:t>:</a:t>
            </a:r>
            <a:endParaRPr lang="sr-Cyrl-RS" sz="4100" dirty="0" smtClean="0"/>
          </a:p>
          <a:p>
            <a:pPr>
              <a:buNone/>
            </a:pPr>
            <a:r>
              <a:rPr lang="sr-Cyrl-RS" sz="4100" dirty="0" smtClean="0"/>
              <a:t>Корективна правда може                      </a:t>
            </a:r>
          </a:p>
          <a:p>
            <a:pPr>
              <a:buNone/>
            </a:pPr>
            <a:r>
              <a:rPr lang="sr-Cyrl-RS" sz="4100" dirty="0" smtClean="0"/>
              <a:t>захтијевати од неке особе да </a:t>
            </a:r>
          </a:p>
          <a:p>
            <a:pPr>
              <a:buNone/>
            </a:pPr>
            <a:r>
              <a:rPr lang="sr-Cyrl-RS" sz="4100" dirty="0" smtClean="0"/>
              <a:t>врати нешто што </a:t>
            </a:r>
            <a:r>
              <a:rPr lang="bs-Cyrl-BA" sz="4100" dirty="0" smtClean="0"/>
              <a:t>ј</a:t>
            </a:r>
            <a:r>
              <a:rPr lang="sr-Cyrl-RS" sz="4100" dirty="0" smtClean="0"/>
              <a:t>е украдено, </a:t>
            </a:r>
          </a:p>
          <a:p>
            <a:pPr>
              <a:buNone/>
            </a:pPr>
            <a:r>
              <a:rPr lang="sr-Cyrl-RS" sz="4100" dirty="0" smtClean="0"/>
              <a:t>плати за одштету или </a:t>
            </a:r>
          </a:p>
          <a:p>
            <a:pPr>
              <a:buNone/>
            </a:pPr>
            <a:r>
              <a:rPr lang="sr-Cyrl-RS" sz="4100" dirty="0" smtClean="0"/>
              <a:t>да буде кажњена.</a:t>
            </a:r>
          </a:p>
          <a:p>
            <a:pPr>
              <a:buNone/>
            </a:pPr>
            <a:endParaRPr lang="sr-Latn-BA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КОРЕКТИВНА ПРАВДА</a:t>
            </a:r>
            <a:endParaRPr lang="sr-Latn-BA" dirty="0"/>
          </a:p>
        </p:txBody>
      </p:sp>
      <p:pic>
        <p:nvPicPr>
          <p:cNvPr id="4" name="Picture 3" descr="korektivna prav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285992"/>
            <a:ext cx="2278432" cy="37788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Када се ради о исправности начина на који се</a:t>
            </a:r>
          </a:p>
          <a:p>
            <a:pPr>
              <a:buNone/>
            </a:pPr>
            <a:r>
              <a:rPr lang="sr-Cyrl-RS" u="sng" dirty="0" smtClean="0"/>
              <a:t>прикупљају информације</a:t>
            </a:r>
            <a:r>
              <a:rPr lang="sr-Cyrl-RS" dirty="0" smtClean="0"/>
              <a:t> или на који се</a:t>
            </a:r>
          </a:p>
          <a:p>
            <a:pPr>
              <a:buNone/>
            </a:pPr>
            <a:r>
              <a:rPr lang="sr-Cyrl-RS" u="sng" dirty="0" smtClean="0"/>
              <a:t>доноси одлука</a:t>
            </a:r>
            <a:r>
              <a:rPr lang="sr-Cyrl-RS" dirty="0" smtClean="0"/>
              <a:t>, говоримо о проблему</a:t>
            </a:r>
            <a:r>
              <a:rPr lang="sr-Cyrl-RS" i="1" dirty="0" smtClean="0"/>
              <a:t> </a:t>
            </a:r>
          </a:p>
          <a:p>
            <a:pPr algn="just">
              <a:buNone/>
            </a:pPr>
            <a:r>
              <a:rPr lang="sr-Cyrl-RS" i="1" dirty="0"/>
              <a:t> </a:t>
            </a:r>
            <a:r>
              <a:rPr lang="sr-Cyrl-RS" i="1" dirty="0" smtClean="0"/>
              <a:t>            </a:t>
            </a:r>
            <a:r>
              <a:rPr lang="sr-Latn-BA" i="1" dirty="0" smtClean="0"/>
              <a:t> </a:t>
            </a:r>
            <a:r>
              <a:rPr lang="sr-Cyrl-RS" i="1" dirty="0" smtClean="0"/>
              <a:t>ПРОЦЕДУРАЛНЕ ПРАВДЕ.</a:t>
            </a:r>
          </a:p>
          <a:p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ПРОЦЕДУРАЛНА ПРАВДА</a:t>
            </a:r>
            <a:endParaRPr lang="sr-Latn-BA" dirty="0"/>
          </a:p>
        </p:txBody>
      </p:sp>
      <p:pic>
        <p:nvPicPr>
          <p:cNvPr id="4" name="Picture 3" descr="PROCEDURALNA PRAV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857628"/>
            <a:ext cx="3674825" cy="2448000"/>
          </a:xfrm>
          <a:prstGeom prst="rect">
            <a:avLst/>
          </a:prstGeom>
        </p:spPr>
      </p:pic>
      <p:pic>
        <p:nvPicPr>
          <p:cNvPr id="5" name="Picture 4" descr="POROT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857628"/>
            <a:ext cx="4443157" cy="241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sr-Cyrl-RS" sz="3300" dirty="0" smtClean="0"/>
              <a:t>Након такмичења, три ученика су добила награду, јер су имали најуспјешнија излагања.</a:t>
            </a:r>
          </a:p>
          <a:p>
            <a:pPr marL="514350" indent="-514350" algn="just">
              <a:buAutoNum type="arabicPeriod"/>
            </a:pPr>
            <a:r>
              <a:rPr lang="sr-Cyrl-RS" sz="3300" dirty="0" smtClean="0"/>
              <a:t>На крају године, шеф трговине је наградио трговце који су продали највише производа</a:t>
            </a:r>
            <a:r>
              <a:rPr lang="sr-Cyrl-RS" sz="2800" dirty="0" smtClean="0"/>
              <a:t>.</a:t>
            </a:r>
          </a:p>
          <a:p>
            <a:pPr marL="514350" indent="-514350" algn="just">
              <a:buAutoNum type="arabicPeriod"/>
            </a:pPr>
            <a:endParaRPr lang="sr-Cyrl-RS" sz="2800" dirty="0" smtClean="0"/>
          </a:p>
          <a:p>
            <a:pPr marL="514350" indent="-514350" algn="just">
              <a:buNone/>
            </a:pPr>
            <a:r>
              <a:rPr lang="sr-Latn-BA" sz="2800" dirty="0" smtClean="0"/>
              <a:t>                   </a:t>
            </a:r>
          </a:p>
          <a:p>
            <a:pPr marL="514350" indent="-514350" algn="ctr">
              <a:buAutoNum type="arabicPeriod"/>
            </a:pPr>
            <a:endParaRPr lang="sr-Latn-BA" sz="2800" dirty="0" smtClean="0"/>
          </a:p>
          <a:p>
            <a:pPr marL="514350" indent="-514350" algn="ctr">
              <a:buNone/>
            </a:pPr>
            <a:r>
              <a:rPr lang="sr-Latn-BA" sz="2800" dirty="0" smtClean="0"/>
              <a:t>                                     </a:t>
            </a:r>
            <a:r>
              <a:rPr lang="sr-Cyrl-RS" sz="4100" dirty="0" smtClean="0"/>
              <a:t>ДИСТРИБУТИВНА</a:t>
            </a:r>
          </a:p>
          <a:p>
            <a:pPr marL="514350" indent="-514350" algn="ctr">
              <a:buNone/>
            </a:pPr>
            <a:r>
              <a:rPr lang="sr-Cyrl-RS" sz="4100" dirty="0" smtClean="0"/>
              <a:t>                             ПРАВДА</a:t>
            </a:r>
          </a:p>
          <a:p>
            <a:pPr marL="514350" indent="-514350" algn="just">
              <a:buNone/>
            </a:pPr>
            <a:endParaRPr lang="sr-Cyrl-RS" sz="2800" dirty="0" smtClean="0"/>
          </a:p>
          <a:p>
            <a:pPr marL="514350" indent="-514350" algn="just">
              <a:buAutoNum type="arabicPeriod"/>
            </a:pPr>
            <a:endParaRPr lang="sr-Cyrl-RS" sz="2800" dirty="0"/>
          </a:p>
          <a:p>
            <a:pPr marL="514350" indent="-514350" algn="just">
              <a:buNone/>
            </a:pPr>
            <a:r>
              <a:rPr lang="sr-Cyrl-RS" sz="2800" dirty="0" smtClean="0"/>
              <a:t> </a:t>
            </a:r>
            <a:endParaRPr lang="sr-Latn-B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Типови правде</a:t>
            </a:r>
            <a:endParaRPr lang="sr-Latn-BA" dirty="0"/>
          </a:p>
        </p:txBody>
      </p:sp>
      <p:pic>
        <p:nvPicPr>
          <p:cNvPr id="4" name="Picture 3" descr="nag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429000"/>
            <a:ext cx="2808000" cy="25003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258204" cy="591187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sr-Cyrl-RS" dirty="0" smtClean="0"/>
              <a:t>Кад се установили да нови модел аутомобила има грешку која вожњу може учинити опасном, суд је наложио произвођачу да преузме све аутомобиле и изврши поправке.</a:t>
            </a:r>
          </a:p>
          <a:p>
            <a:pPr marL="514350" indent="-514350" algn="just">
              <a:buAutoNum type="arabicPeriod"/>
            </a:pPr>
            <a:r>
              <a:rPr lang="sr-Cyrl-RS" dirty="0" smtClean="0"/>
              <a:t>Два ученика су морали остајати пет дана дуже у школи, да би завршили све домаће задатке које су занемарили.</a:t>
            </a:r>
          </a:p>
          <a:p>
            <a:pPr marL="514350" indent="-514350" algn="just">
              <a:buNone/>
            </a:pPr>
            <a:r>
              <a:rPr lang="sr-Cyrl-RS" dirty="0" smtClean="0"/>
              <a:t>                                          </a:t>
            </a:r>
          </a:p>
          <a:p>
            <a:pPr marL="514350" indent="-514350" algn="just">
              <a:buNone/>
            </a:pPr>
            <a:r>
              <a:rPr lang="sr-Cyrl-RS" dirty="0" smtClean="0"/>
              <a:t>                                                  КОРЕКТИВНА</a:t>
            </a:r>
          </a:p>
          <a:p>
            <a:pPr marL="514350" indent="-514350" algn="just">
              <a:buNone/>
            </a:pPr>
            <a:r>
              <a:rPr lang="sr-Cyrl-RS" dirty="0" smtClean="0"/>
              <a:t>                                                       ПРАВДА</a:t>
            </a:r>
          </a:p>
          <a:p>
            <a:pPr>
              <a:buNone/>
            </a:pPr>
            <a:endParaRPr lang="sr-Latn-BA" dirty="0"/>
          </a:p>
        </p:txBody>
      </p:sp>
      <p:pic>
        <p:nvPicPr>
          <p:cNvPr id="4" name="Picture 3" descr="AU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014000"/>
            <a:ext cx="4513096" cy="284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/>
          <a:lstStyle/>
          <a:p>
            <a:pPr algn="just">
              <a:buNone/>
            </a:pPr>
            <a:r>
              <a:rPr lang="sr-Cyrl-RS" sz="2400" dirty="0" smtClean="0"/>
              <a:t>1.Чувару парка су рекли да су три дјечака претукли мало дијете. </a:t>
            </a:r>
            <a:r>
              <a:rPr lang="bs-Cyrl-BA" sz="2400" dirty="0" smtClean="0"/>
              <a:t>Ч</a:t>
            </a:r>
            <a:r>
              <a:rPr lang="sr-Cyrl-RS" sz="2400" dirty="0" smtClean="0"/>
              <a:t>увар парка је позвао дјечака и његове пријатеље и наредио им да напусте парк. </a:t>
            </a:r>
            <a:r>
              <a:rPr lang="bs-Cyrl-BA" sz="2400" dirty="0" smtClean="0"/>
              <a:t>О</a:t>
            </a:r>
            <a:r>
              <a:rPr lang="sr-Cyrl-RS" sz="2400" dirty="0" smtClean="0"/>
              <a:t>н им није дао прилику да му кажу да они тада нису ни били у парку</a:t>
            </a:r>
            <a:r>
              <a:rPr lang="sr-Cyrl-RS" dirty="0" smtClean="0"/>
              <a:t>.</a:t>
            </a:r>
          </a:p>
          <a:p>
            <a:pPr algn="just">
              <a:buNone/>
            </a:pPr>
            <a:r>
              <a:rPr lang="sr-Cyrl-RS" sz="2400" dirty="0" smtClean="0"/>
              <a:t>2.Када је младић био ухапшен ради провале, судија му је додијелио браниоца</a:t>
            </a:r>
            <a:r>
              <a:rPr lang="sr-Cyrl-RS" dirty="0" smtClean="0"/>
              <a:t>.</a:t>
            </a:r>
          </a:p>
          <a:p>
            <a:pPr>
              <a:buNone/>
            </a:pPr>
            <a:r>
              <a:rPr lang="sr-Cyrl-RS" dirty="0" smtClean="0"/>
              <a:t>                                    </a:t>
            </a:r>
          </a:p>
          <a:p>
            <a:pPr>
              <a:buNone/>
            </a:pPr>
            <a:r>
              <a:rPr lang="sr-Cyrl-RS" dirty="0" smtClean="0"/>
              <a:t>                                      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                                      ПРОЦЕДУРАЛНА</a:t>
            </a:r>
          </a:p>
          <a:p>
            <a:pPr>
              <a:buNone/>
            </a:pPr>
            <a:r>
              <a:rPr lang="sr-Cyrl-RS" sz="2800" dirty="0" smtClean="0"/>
              <a:t>                                                ПРАВДА </a:t>
            </a:r>
          </a:p>
          <a:p>
            <a:pPr>
              <a:buNone/>
            </a:pPr>
            <a:endParaRPr lang="sr-Latn-BA" dirty="0"/>
          </a:p>
        </p:txBody>
      </p:sp>
      <p:pic>
        <p:nvPicPr>
          <p:cNvPr id="4" name="Picture 3" descr="na suđenj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071810"/>
            <a:ext cx="4060800" cy="338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endParaRPr lang="sr-Latn-BA" sz="3200" dirty="0" smtClean="0"/>
          </a:p>
          <a:p>
            <a:r>
              <a:rPr lang="sr-Cyrl-RS" sz="3200" dirty="0" smtClean="0"/>
              <a:t>1. Наведи ш</a:t>
            </a:r>
            <a:r>
              <a:rPr lang="bs-Cyrl-BA" sz="3200" dirty="0" smtClean="0"/>
              <a:t>та</a:t>
            </a:r>
            <a:r>
              <a:rPr lang="sr-Cyrl-RS" sz="3200" dirty="0" smtClean="0"/>
              <a:t> је праведно или неправедно у свакој од ових шест ситуација које смо малоприје проучили кроз примјере</a:t>
            </a:r>
            <a:r>
              <a:rPr lang="sr-Latn-BA" sz="3200" dirty="0" smtClean="0"/>
              <a:t>?</a:t>
            </a:r>
            <a:endParaRPr lang="sr-Latn-B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    </a:t>
            </a:r>
            <a:r>
              <a:rPr lang="sr-Cyrl-RS" sz="3600" dirty="0" smtClean="0"/>
              <a:t>ЗАДАТАК ЗА САМОСТАЛАН РАД</a:t>
            </a:r>
            <a:endParaRPr lang="sr-Latn-BA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354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ПРАВДА </vt:lpstr>
      <vt:lpstr>ЦИЉ ЛЕКЦИЈЕ</vt:lpstr>
      <vt:lpstr>ДИСТРИБУТИВНА ПРАВДА</vt:lpstr>
      <vt:lpstr>КОРЕКТИВНА ПРАВДА</vt:lpstr>
      <vt:lpstr>ПРОЦЕДУРАЛНА ПРАВДА</vt:lpstr>
      <vt:lpstr>Типови правде</vt:lpstr>
      <vt:lpstr>PowerPoint Presentation</vt:lpstr>
      <vt:lpstr>PowerPoint Presentation</vt:lpstr>
      <vt:lpstr>    ЗАДАТАК ЗА САМОСТАЛАН РАД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ЗАШТО СЕ ПИТАЊА ПРАВДЕ ДИЈЕЛЕ НА ТРИ ВРСТЕ?</dc:title>
  <dc:creator>Korisnik</dc:creator>
  <cp:lastModifiedBy>Dragan</cp:lastModifiedBy>
  <cp:revision>18</cp:revision>
  <dcterms:created xsi:type="dcterms:W3CDTF">2020-04-23T10:18:34Z</dcterms:created>
  <dcterms:modified xsi:type="dcterms:W3CDTF">2020-06-22T18:46:28Z</dcterms:modified>
</cp:coreProperties>
</file>