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666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B93B7-0F61-45DB-B6E1-1FBA72C58C1F}" type="datetimeFigureOut">
              <a:rPr lang="bs-Latn-BA" smtClean="0"/>
              <a:t>23. 5. 2020.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B2F698-EDDB-453F-97D6-A742216E52F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79589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6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2903"/>
            <a:ext cx="7772400" cy="2924095"/>
          </a:xfrm>
        </p:spPr>
        <p:txBody>
          <a:bodyPr>
            <a:normAutofit fontScale="90000"/>
          </a:bodyPr>
          <a:lstStyle/>
          <a:p>
            <a:r>
              <a:rPr lang="sr-Cyrl-RS" sz="5400" b="1" dirty="0" smtClean="0">
                <a:latin typeface="Times New Roman" pitchFamily="18" charset="0"/>
                <a:cs typeface="Times New Roman" pitchFamily="18" charset="0"/>
              </a:rPr>
              <a:t>ПОВРШИНА И ОБИМ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КВАДРАТ, ПРАВОУГАОНИК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И ПАРАЛЕЛОГРАМ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- систематизација -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3676650"/>
            <a:ext cx="1066800" cy="9906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5" name="Rectangle 4"/>
          <p:cNvSpPr/>
          <p:nvPr/>
        </p:nvSpPr>
        <p:spPr>
          <a:xfrm>
            <a:off x="3581400" y="3905250"/>
            <a:ext cx="1600200" cy="762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6" name="Parallelogram 5"/>
          <p:cNvSpPr/>
          <p:nvPr/>
        </p:nvSpPr>
        <p:spPr>
          <a:xfrm>
            <a:off x="6389195" y="3480295"/>
            <a:ext cx="2057400" cy="1143000"/>
          </a:xfrm>
          <a:prstGeom prst="parallelogram">
            <a:avLst/>
          </a:prstGeom>
          <a:solidFill>
            <a:srgbClr val="00B050"/>
          </a:solidFill>
        </p:spPr>
        <p:style>
          <a:lnRef idx="0">
            <a:schemeClr val="accent2"/>
          </a:lnRef>
          <a:fillRef idx="1002">
            <a:schemeClr val="dk1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24969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RS" u="sng" dirty="0" smtClean="0"/>
          </a:p>
          <a:p>
            <a:pPr marL="0" indent="0">
              <a:buNone/>
            </a:pPr>
            <a:endParaRPr lang="sr-Cyrl-RS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86800" cy="1616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1616870"/>
            <a:ext cx="8763000" cy="169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4" y="3300413"/>
            <a:ext cx="8753476" cy="158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374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" y="0"/>
                <a:ext cx="8915400" cy="5143500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sr-Cyrl-RS" sz="3600" b="1" i="1" dirty="0" smtClean="0">
                    <a:latin typeface="Times New Roman" pitchFamily="18" charset="0"/>
                    <a:cs typeface="Times New Roman" pitchFamily="18" charset="0"/>
                  </a:rPr>
                  <a:t>Примјер 1. </a:t>
                </a:r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Полупречник уписаног круга у квадрат је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2,5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𝑐𝑚</m:t>
                    </m:r>
                  </m:oMath>
                </a14:m>
                <a:r>
                  <a:rPr lang="sr-Cyrl-RS" b="0" dirty="0" smtClean="0">
                    <a:latin typeface="Times New Roman" pitchFamily="18" charset="0"/>
                    <a:cs typeface="Times New Roman" pitchFamily="18" charset="0"/>
                  </a:rPr>
                  <a:t>. Израчунати обим и површину тог квадрата.</a:t>
                </a:r>
                <a:endParaRPr lang="en-US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sr-Cyrl-RS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sz="2800" i="1" dirty="0">
                  <a:latin typeface="Cambria Math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sz="2800" b="0" i="1" dirty="0" smtClean="0">
                  <a:latin typeface="Cambria Math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sz="2800" b="0" i="1" dirty="0" smtClean="0">
                  <a:latin typeface="Cambria Math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cs typeface="Times New Roman" pitchFamily="18" charset="0"/>
                      </a:rPr>
                      <m:t>𝑂</m:t>
                    </m:r>
                    <m:r>
                      <a:rPr lang="en-US" sz="2800" b="0" i="1" smtClean="0">
                        <a:latin typeface="Cambria Math"/>
                        <a:cs typeface="Times New Roman" pitchFamily="18" charset="0"/>
                      </a:rPr>
                      <m:t>=4</m:t>
                    </m:r>
                    <m:r>
                      <a:rPr lang="en-US" sz="2800" b="0" i="1" smtClean="0">
                        <a:latin typeface="Cambria Math"/>
                        <a:cs typeface="Times New Roman" pitchFamily="18" charset="0"/>
                      </a:rPr>
                      <m:t>𝑎</m:t>
                    </m:r>
                  </m:oMath>
                </a14:m>
                <a:r>
                  <a:rPr lang="en-US" sz="2800" dirty="0" smtClean="0">
                    <a:cs typeface="Times New Roman" pitchFamily="18" charset="0"/>
                  </a:rPr>
                  <a:t>                        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/>
                        <a:cs typeface="Times New Roman" pitchFamily="18" charset="0"/>
                      </a:rPr>
                      <m:t>𝑃</m:t>
                    </m:r>
                    <m:r>
                      <a:rPr lang="en-US" sz="2800" i="1" dirty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2800" b="0" i="1" dirty="0" smtClean="0">
                        <a:latin typeface="Cambria Math"/>
                        <a:cs typeface="Times New Roman" pitchFamily="18" charset="0"/>
                      </a:rPr>
                      <m:t>𝑎</m:t>
                    </m:r>
                    <m:r>
                      <a:rPr lang="en-US" sz="2800" b="0" i="1" dirty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  <m:r>
                      <a:rPr lang="en-US" sz="2800" b="0" i="1" dirty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𝑎</m:t>
                    </m:r>
                  </m:oMath>
                </a14:m>
                <a:endParaRPr lang="en-US" sz="28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                                                                         </a:t>
                </a:r>
              </a:p>
              <a:p>
                <a:pPr marL="0" indent="0">
                  <a:buNone/>
                </a:pP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                                                                         </a:t>
                </a:r>
                <a:endParaRPr lang="bs-Latn-BA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" y="0"/>
                <a:ext cx="8915400" cy="5143500"/>
              </a:xfrm>
              <a:blipFill rotWithShape="1">
                <a:blip r:embed="rId2"/>
                <a:stretch>
                  <a:fillRect l="-1777" t="-1659" r="-615"/>
                </a:stretch>
              </a:blipFill>
            </p:spPr>
            <p:txBody>
              <a:bodyPr/>
              <a:lstStyle/>
              <a:p>
                <a:r>
                  <a:rPr lang="bs-Latn-B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00150"/>
            <a:ext cx="20574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971550"/>
            <a:ext cx="1752600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462" y="2857500"/>
            <a:ext cx="10572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467100"/>
            <a:ext cx="2076450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3467100"/>
            <a:ext cx="2009775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700" y="3524250"/>
            <a:ext cx="226695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208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3350"/>
            <a:ext cx="8839200" cy="4953000"/>
          </a:xfrm>
        </p:spPr>
        <p:txBody>
          <a:bodyPr/>
          <a:lstStyle/>
          <a:p>
            <a:pPr marL="0" indent="0">
              <a:buNone/>
            </a:pPr>
            <a:r>
              <a:rPr lang="sr-Cyrl-RS" b="1" i="1" dirty="0" smtClean="0">
                <a:latin typeface="Times New Roman" pitchFamily="18" charset="0"/>
                <a:cs typeface="Times New Roman" pitchFamily="18" charset="0"/>
              </a:rPr>
              <a:t>Примјер 2. 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Израчунати површину фигуре на слици, користећи се уписаним дим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нзијама. Све димензије су у центиметрима. Сви углови су прави!</a:t>
            </a:r>
          </a:p>
          <a:p>
            <a:pPr marL="0" indent="0">
              <a:buNone/>
            </a:pP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999" y="2047875"/>
            <a:ext cx="2676525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400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800" b="1" i="1" u="sng" dirty="0" smtClean="0">
                <a:latin typeface="Times New Roman" pitchFamily="18" charset="0"/>
                <a:cs typeface="Times New Roman" pitchFamily="18" charset="0"/>
              </a:rPr>
              <a:t>Рјешење.</a:t>
            </a:r>
          </a:p>
          <a:p>
            <a:pPr marL="0" indent="0">
              <a:buNone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Уочимо на слици три фигуре и означимо их са 1, 2 и 3.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bs-Latn-BA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71550"/>
            <a:ext cx="2314575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550" y="3333749"/>
            <a:ext cx="2133600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024187"/>
            <a:ext cx="229552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376612"/>
            <a:ext cx="158115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150" y="1047750"/>
            <a:ext cx="1952625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950" y="2524125"/>
            <a:ext cx="2295525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1047749"/>
            <a:ext cx="2324100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075" y="3600445"/>
            <a:ext cx="25717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025" y="3995735"/>
            <a:ext cx="360045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228849"/>
            <a:ext cx="220980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219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1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0"/>
                <a:ext cx="8915400" cy="51435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Cyrl-RS" b="1" i="1" dirty="0" smtClean="0">
                    <a:latin typeface="Times New Roman" pitchFamily="18" charset="0"/>
                    <a:cs typeface="Times New Roman" pitchFamily="18" charset="0"/>
                  </a:rPr>
                  <a:t>Примјер 3. </a:t>
                </a:r>
                <a:r>
                  <a:rPr lang="sr-Cyrl-RS" sz="2800" dirty="0" smtClean="0">
                    <a:latin typeface="Times New Roman" pitchFamily="18" charset="0"/>
                    <a:cs typeface="Times New Roman" pitchFamily="18" charset="0"/>
                  </a:rPr>
                  <a:t>Одреди површину паралелограма чији је оштар угао </a:t>
                </a:r>
                <a14:m>
                  <m:oMath xmlns:m="http://schemas.openxmlformats.org/officeDocument/2006/math">
                    <m:r>
                      <a:rPr lang="sr-Cyrl-RS" sz="2800" b="0" i="1" smtClean="0">
                        <a:latin typeface="Cambria Math"/>
                        <a:cs typeface="Times New Roman" pitchFamily="18" charset="0"/>
                      </a:rPr>
                      <m:t>30</m:t>
                    </m:r>
                    <m:r>
                      <a:rPr lang="sr-Cyrl-RS" sz="28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°</m:t>
                    </m:r>
                  </m:oMath>
                </a14:m>
                <a:r>
                  <a:rPr lang="sr-Cyrl-RS" sz="2800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sr-Cyrl-R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sr-Cyrl-RS" sz="2800" dirty="0" smtClean="0">
                    <a:latin typeface="Times New Roman" pitchFamily="18" charset="0"/>
                    <a:cs typeface="Times New Roman" pitchFamily="18" charset="0"/>
                  </a:rPr>
                  <a:t>обим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cs typeface="Times New Roman" pitchFamily="18" charset="0"/>
                      </a:rPr>
                      <m:t>25</m:t>
                    </m:r>
                    <m:r>
                      <a:rPr lang="en-US" sz="2800" b="0" i="1" smtClean="0">
                        <a:latin typeface="Cambria Math"/>
                        <a:cs typeface="Times New Roman" pitchFamily="18" charset="0"/>
                      </a:rPr>
                      <m:t>𝑐𝑚</m:t>
                    </m:r>
                  </m:oMath>
                </a14:m>
                <a:r>
                  <a:rPr lang="sr-Cyrl-RS" sz="2800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sr-Cyrl-RS" sz="2800" b="1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sr-Cyrl-RS" sz="2800" dirty="0" smtClean="0">
                    <a:latin typeface="Times New Roman" pitchFamily="18" charset="0"/>
                    <a:cs typeface="Times New Roman" pitchFamily="18" charset="0"/>
                  </a:rPr>
                  <a:t>а једна страница је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sz="28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sr-Cyrl-RS" sz="28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num>
                      <m:den>
                        <m:r>
                          <a:rPr lang="sr-Cyrl-RS" sz="28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sr-Cyrl-RS" sz="2800" b="1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sr-Cyrl-RS" sz="2800" dirty="0" smtClean="0">
                    <a:latin typeface="Times New Roman" pitchFamily="18" charset="0"/>
                    <a:cs typeface="Times New Roman" pitchFamily="18" charset="0"/>
                  </a:rPr>
                  <a:t>друге странице.</a:t>
                </a:r>
              </a:p>
              <a:p>
                <a:pPr marL="0" indent="0">
                  <a:buNone/>
                </a:pPr>
                <a:r>
                  <a:rPr lang="en-US" sz="2800" b="1" i="1" dirty="0" smtClean="0">
                    <a:latin typeface="Times New Roman" pitchFamily="18" charset="0"/>
                    <a:cs typeface="Times New Roman" pitchFamily="18" charset="0"/>
                  </a:rPr>
                  <a:t>                       </a:t>
                </a:r>
                <a:endParaRPr lang="bs-Latn-BA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0"/>
                <a:ext cx="8915400" cy="5143500"/>
              </a:xfrm>
              <a:blipFill rotWithShape="1">
                <a:blip r:embed="rId2"/>
                <a:stretch>
                  <a:fillRect l="-1778" t="-1659"/>
                </a:stretch>
              </a:blipFill>
            </p:spPr>
            <p:txBody>
              <a:bodyPr/>
              <a:lstStyle/>
              <a:p>
                <a:r>
                  <a:rPr lang="bs-Latn-B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650" y="1276350"/>
            <a:ext cx="37338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05012"/>
            <a:ext cx="1809750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1" y="2062162"/>
            <a:ext cx="2333625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787" y="2747962"/>
            <a:ext cx="300990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486" y="3333749"/>
            <a:ext cx="255270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25" y="3567112"/>
            <a:ext cx="2638425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25" y="3876674"/>
            <a:ext cx="2276475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9636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209550"/>
                <a:ext cx="8839200" cy="4572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:endParaRPr lang="en-US" sz="28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sz="2800" i="1" dirty="0">
                  <a:latin typeface="Cambria Math"/>
                </a:endParaRPr>
              </a:p>
              <a:p>
                <a:pPr marL="0" indent="0">
                  <a:buNone/>
                </a:pPr>
                <a:endParaRPr lang="en-US" sz="2800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𝑏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75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2800" dirty="0" smtClean="0"/>
                  <a:t>                        </a:t>
                </a:r>
              </a:p>
              <a:p>
                <a:pPr marL="0" indent="0">
                  <a:buNone/>
                </a:pPr>
                <a:endParaRPr lang="en-US" sz="28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bs-Latn-BA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209550"/>
                <a:ext cx="8839200" cy="45720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bs-Latn-B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838200" y="2419351"/>
            <a:ext cx="304800" cy="1524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95399" y="2752724"/>
            <a:ext cx="371475" cy="200025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76300" y="2747962"/>
            <a:ext cx="304800" cy="238125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309687" y="2371726"/>
            <a:ext cx="371475" cy="152401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333375"/>
            <a:ext cx="1828800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4" y="3486150"/>
            <a:ext cx="14478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49" y="2105026"/>
            <a:ext cx="36195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412" y="2833686"/>
            <a:ext cx="23812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2876549"/>
            <a:ext cx="18097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" y="2105026"/>
            <a:ext cx="18097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09550"/>
            <a:ext cx="1419225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150" y="914400"/>
            <a:ext cx="2028825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42900"/>
            <a:ext cx="17716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914401"/>
            <a:ext cx="3048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486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61950"/>
            <a:ext cx="8229600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>ЗАДАЋА:</a:t>
            </a:r>
          </a:p>
          <a:p>
            <a:pPr marL="0" indent="0">
              <a:buNone/>
            </a:pP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Збирка задатака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, страна 90, задатак 827.</a:t>
            </a:r>
          </a:p>
          <a:p>
            <a:pPr marL="0" indent="0">
              <a:buNone/>
            </a:pPr>
            <a:r>
              <a:rPr lang="sr-Cyrl-R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страна 92, задатак 854. </a:t>
            </a:r>
          </a:p>
          <a:p>
            <a:pPr marL="0" indent="0">
              <a:buNone/>
            </a:pPr>
            <a:endParaRPr lang="bs-Latn-BA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19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</TotalTime>
  <Words>119</Words>
  <Application>Microsoft Office PowerPoint</Application>
  <PresentationFormat>On-screen Show (16:9)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 Math</vt:lpstr>
      <vt:lpstr>Times New Roman</vt:lpstr>
      <vt:lpstr>Office Theme</vt:lpstr>
      <vt:lpstr>ПОВРШИНА И ОБИМ  КВАДРАТ, ПРАВОУГАОНИК И ПАРАЛЕЛОГРАМ - систематизација -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Dragan</cp:lastModifiedBy>
  <cp:revision>132</cp:revision>
  <dcterms:created xsi:type="dcterms:W3CDTF">2006-08-16T00:00:00Z</dcterms:created>
  <dcterms:modified xsi:type="dcterms:W3CDTF">2020-05-23T19:04:11Z</dcterms:modified>
</cp:coreProperties>
</file>