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9E0F00"/>
    <a:srgbClr val="461700"/>
    <a:srgbClr val="CC3399"/>
    <a:srgbClr val="FCA82C"/>
    <a:srgbClr val="9EFF29"/>
    <a:srgbClr val="A4660C"/>
    <a:srgbClr val="952F69"/>
    <a:srgbClr val="FF856D"/>
    <a:srgbClr val="FF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083" y="1924665"/>
            <a:ext cx="7989723" cy="145272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9E0F0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713" y="3465885"/>
            <a:ext cx="7975483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363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6" y="128470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9E0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92" y="1319981"/>
            <a:ext cx="8246070" cy="3114638"/>
          </a:xfrm>
        </p:spPr>
        <p:txBody>
          <a:bodyPr/>
          <a:lstStyle>
            <a:lvl1pPr algn="l">
              <a:defRPr sz="2800">
                <a:solidFill>
                  <a:srgbClr val="003635"/>
                </a:solidFill>
              </a:defRPr>
            </a:lvl1pPr>
            <a:lvl2pPr algn="l">
              <a:defRPr>
                <a:solidFill>
                  <a:srgbClr val="003635"/>
                </a:solidFill>
              </a:defRPr>
            </a:lvl2pPr>
            <a:lvl3pPr algn="l">
              <a:defRPr>
                <a:solidFill>
                  <a:srgbClr val="003635"/>
                </a:solidFill>
              </a:defRPr>
            </a:lvl3pPr>
            <a:lvl4pPr algn="l">
              <a:defRPr>
                <a:solidFill>
                  <a:srgbClr val="003635"/>
                </a:solidFill>
              </a:defRPr>
            </a:lvl4pPr>
            <a:lvl5pPr algn="l">
              <a:defRPr>
                <a:solidFill>
                  <a:srgbClr val="00363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737" y="465530"/>
            <a:ext cx="670464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E0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737" y="1229055"/>
            <a:ext cx="6704649" cy="3511061"/>
          </a:xfrm>
        </p:spPr>
        <p:txBody>
          <a:bodyPr/>
          <a:lstStyle>
            <a:lvl1pPr>
              <a:defRPr sz="2800">
                <a:solidFill>
                  <a:srgbClr val="003635"/>
                </a:solidFill>
              </a:defRPr>
            </a:lvl1pPr>
            <a:lvl2pPr>
              <a:defRPr>
                <a:solidFill>
                  <a:srgbClr val="003635"/>
                </a:solidFill>
              </a:defRPr>
            </a:lvl2pPr>
            <a:lvl3pPr>
              <a:defRPr>
                <a:solidFill>
                  <a:srgbClr val="003635"/>
                </a:solidFill>
              </a:defRPr>
            </a:lvl3pPr>
            <a:lvl4pPr>
              <a:defRPr>
                <a:solidFill>
                  <a:srgbClr val="003635"/>
                </a:solidFill>
              </a:defRPr>
            </a:lvl4pPr>
            <a:lvl5pPr>
              <a:defRPr>
                <a:solidFill>
                  <a:srgbClr val="00363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5" y="183154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9E0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334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36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05812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3635"/>
                </a:solidFill>
              </a:defRPr>
            </a:lvl1pPr>
            <a:lvl2pPr algn="ctr">
              <a:defRPr sz="2000">
                <a:solidFill>
                  <a:srgbClr val="003635"/>
                </a:solidFill>
              </a:defRPr>
            </a:lvl2pPr>
            <a:lvl3pPr algn="ctr">
              <a:defRPr sz="1800">
                <a:solidFill>
                  <a:srgbClr val="003635"/>
                </a:solidFill>
              </a:defRPr>
            </a:lvl3pPr>
            <a:lvl4pPr algn="ctr">
              <a:defRPr sz="1600">
                <a:solidFill>
                  <a:srgbClr val="003635"/>
                </a:solidFill>
              </a:defRPr>
            </a:lvl4pPr>
            <a:lvl5pPr algn="ctr">
              <a:defRPr sz="1600">
                <a:solidFill>
                  <a:srgbClr val="00363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334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363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05812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3635"/>
                </a:solidFill>
              </a:defRPr>
            </a:lvl1pPr>
            <a:lvl2pPr algn="ctr">
              <a:defRPr sz="2000">
                <a:solidFill>
                  <a:srgbClr val="003635"/>
                </a:solidFill>
              </a:defRPr>
            </a:lvl2pPr>
            <a:lvl3pPr algn="ctr">
              <a:defRPr sz="1800">
                <a:solidFill>
                  <a:srgbClr val="003635"/>
                </a:solidFill>
              </a:defRPr>
            </a:lvl3pPr>
            <a:lvl4pPr algn="ctr">
              <a:defRPr sz="1600">
                <a:solidFill>
                  <a:srgbClr val="003635"/>
                </a:solidFill>
              </a:defRPr>
            </a:lvl4pPr>
            <a:lvl5pPr algn="ctr">
              <a:defRPr sz="1600">
                <a:solidFill>
                  <a:srgbClr val="00363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6178" y="970844"/>
            <a:ext cx="444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СЈЕМЕ</a:t>
            </a:r>
            <a:r>
              <a:rPr lang="az-Cyrl-AZ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Cyrl-AZ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ПЛОД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0710" y="4549422"/>
            <a:ext cx="349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Професор: Наталија Срдић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 b="17293"/>
          <a:stretch/>
        </p:blipFill>
        <p:spPr>
          <a:xfrm>
            <a:off x="936978" y="1240322"/>
            <a:ext cx="7224889" cy="3903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4222" y="203200"/>
            <a:ext cx="3488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ПОНОВИМО!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3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645" y="1614311"/>
            <a:ext cx="42897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плод?</a:t>
            </a:r>
          </a:p>
          <a:p>
            <a:r>
              <a:rPr lang="az-Cyrl-A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 је орган биљке у којем се развија сјеме. Увјек се развија из оплођеног цвијејта</a:t>
            </a:r>
            <a:r>
              <a:rPr lang="az-Cyrl-AZ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Cyrl-AZ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је грађен плод?</a:t>
            </a:r>
          </a:p>
          <a:p>
            <a:r>
              <a:rPr lang="az-Cyrl-A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Сваки плод има </a:t>
            </a:r>
            <a:r>
              <a:rPr lang="az-Cyrl-AZ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спољашњи омотач (плодов омотач)</a:t>
            </a:r>
            <a:r>
              <a:rPr lang="az-Cyrl-A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az-Cyrl-AZ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сијеме.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 r="30761"/>
          <a:stretch/>
        </p:blipFill>
        <p:spPr>
          <a:xfrm>
            <a:off x="4549423" y="1162755"/>
            <a:ext cx="4425243" cy="39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4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78" y="1095022"/>
            <a:ext cx="64798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Према грађи плодовог омотача плодови могу бити: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Сочни</a:t>
            </a:r>
            <a:endParaRPr lang="hr-HR" sz="2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Полусушни</a:t>
            </a:r>
            <a:endParaRPr lang="hr-HR" sz="2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Сушни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178" y="2603127"/>
            <a:ext cx="8669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Сочни плодиви имају сочан плодов омотач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3003237"/>
            <a:ext cx="2162175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54" y="3167014"/>
            <a:ext cx="2586888" cy="178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44" y="3191668"/>
            <a:ext cx="2555916" cy="174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2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78" y="1399822"/>
            <a:ext cx="87714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Сушни плодови имају сув плодов омотач.</a:t>
            </a:r>
          </a:p>
          <a:p>
            <a:r>
              <a:rPr lang="az-Cyrl-A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бити пуцајући и непуцајући плодови.</a:t>
            </a:r>
          </a:p>
          <a:p>
            <a:r>
              <a:rPr lang="az-Cyrl-A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Пуцајући плодови пуцају да се сијеме ослободи.</a:t>
            </a:r>
          </a:p>
          <a:p>
            <a:r>
              <a:rPr lang="az-Cyrl-A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Непуцајући не пуцају, тек након њиховог труљења </a:t>
            </a:r>
            <a:endParaRPr lang="hr-HR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Cyrl-AZ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сјеме </a:t>
            </a:r>
            <a:r>
              <a:rPr lang="az-Cyrl-A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ослобађа</a:t>
            </a:r>
            <a:r>
              <a:rPr lang="az-Cyrl-AZ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057" y="1185334"/>
            <a:ext cx="3375943" cy="2332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43726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78" y="1433689"/>
            <a:ext cx="868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Плусушни плодови  су папирика, шипак итд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3799"/>
            <a:ext cx="3058584" cy="2039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11" y="1819365"/>
            <a:ext cx="3296356" cy="1962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78" y="3962399"/>
            <a:ext cx="798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Која је улога плодовог омотача?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 омотач омогућава расијавање плодова. Сочне плодове расијавају птице и друге животиње које се са њима хране.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44" y="1535289"/>
            <a:ext cx="871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Процес разношења сјемена и плодова назива се расијавање!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399"/>
            <a:ext cx="3793067" cy="3098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5" y="1935399"/>
            <a:ext cx="3705225" cy="309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56" y="1388533"/>
            <a:ext cx="4188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сијавању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помаже: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Човјек</a:t>
            </a:r>
            <a:endParaRPr lang="hr-HR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hr-HR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Вијетар </a:t>
            </a:r>
            <a:endParaRPr lang="hr-HR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тај начин сјеме доспије далеко од родитељске биљке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11" y="1275644"/>
            <a:ext cx="3868738" cy="38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67" y="1456267"/>
            <a:ext cx="88166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 омогућава клијање сијемена?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Вода, топлота и сунчева свијетлоср су основни услови клијања.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почетак живота клица користи храну из котиледона.</a:t>
            </a:r>
          </a:p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 када развије листове почиње да бавља процес фотосинтезе.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2779706"/>
            <a:ext cx="3127022" cy="2363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28" y="2797528"/>
            <a:ext cx="4155722" cy="23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(16:9)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2020-12-06T13:41:51Z</dcterms:modified>
</cp:coreProperties>
</file>