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0" autoAdjust="0"/>
    <p:restoredTop sz="94660"/>
  </p:normalViewPr>
  <p:slideViewPr>
    <p:cSldViewPr>
      <p:cViewPr varScale="1">
        <p:scale>
          <a:sx n="95" d="100"/>
          <a:sy n="95" d="100"/>
        </p:scale>
        <p:origin x="63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14450"/>
            <a:ext cx="8610600" cy="1102519"/>
          </a:xfrm>
          <a:solidFill>
            <a:srgbClr val="004620"/>
          </a:solidFill>
          <a:effectLst/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sr-Cyrl-RS" b="1" i="1" spc="150" dirty="0" smtClean="0">
                <a:ln w="11430"/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ОСНА СИМЕТРИЈА У РАВНИ</a:t>
            </a:r>
            <a:endParaRPr lang="bs-Latn-BA" b="1" i="1" spc="150" dirty="0">
              <a:ln w="11430"/>
              <a:solidFill>
                <a:srgbClr val="F8F8F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69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23" y="666750"/>
            <a:ext cx="4838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2759650" y="100965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19221" y="127375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76600" y="153785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26629" y="179112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76878" y="204549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38600" y="231479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81071" y="227106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38450" y="2535167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88479" y="278843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38728" y="304280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02686" y="2476498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62257" y="274060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19636" y="300470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69665" y="325797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19914" y="351234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81636" y="378163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2600" y="320992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62171" y="347402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19550" y="373813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69579" y="399139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83649" flipH="1" flipV="1">
            <a:off x="2581886" y="3327223"/>
            <a:ext cx="1067497" cy="211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Arc 35"/>
          <p:cNvSpPr/>
          <p:nvPr/>
        </p:nvSpPr>
        <p:spPr>
          <a:xfrm rot="6390288">
            <a:off x="5292022" y="3619593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533" y="3593944"/>
            <a:ext cx="4381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Arc 37"/>
          <p:cNvSpPr/>
          <p:nvPr/>
        </p:nvSpPr>
        <p:spPr>
          <a:xfrm rot="6390288">
            <a:off x="3965915" y="3778476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386" y="4129944"/>
            <a:ext cx="3714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911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23" y="666750"/>
            <a:ext cx="4838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2759650" y="100965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19221" y="127375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76600" y="153785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26629" y="179112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76878" y="204549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38600" y="231479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81071" y="227106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38450" y="2535167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88479" y="278843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38728" y="304280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02686" y="2476498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62257" y="274060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19636" y="300470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69665" y="325797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19914" y="351234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81636" y="378163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2600" y="320992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62171" y="347402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19550" y="373813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69579" y="399139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 rot="6390288">
            <a:off x="5292022" y="3619593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533" y="3593944"/>
            <a:ext cx="4381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Arc 37"/>
          <p:cNvSpPr/>
          <p:nvPr/>
        </p:nvSpPr>
        <p:spPr>
          <a:xfrm rot="6390288">
            <a:off x="3965915" y="3778476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386" y="4129944"/>
            <a:ext cx="3714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4276840" y="3876674"/>
            <a:ext cx="1296000" cy="108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42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4350"/>
            <a:ext cx="40576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05428">
            <a:off x="2491775" y="1686779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4062">
            <a:off x="3609036" y="3389893"/>
            <a:ext cx="24384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3800475" y="356235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162415" y="321469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529142" y="284320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91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4350"/>
            <a:ext cx="40576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98066">
            <a:off x="4247167" y="534367"/>
            <a:ext cx="24384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3800475" y="356235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162415" y="321469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529142" y="284320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79474">
            <a:off x="1885940" y="2129913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3719512" y="157638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38594" y="1361101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58079" y="1144372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376717" y="92772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67242" y="74295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61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4350"/>
            <a:ext cx="40576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3800475" y="356235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162415" y="321469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529142" y="284320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34043">
            <a:off x="2928926" y="2856251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3719512" y="157638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38594" y="1361101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58079" y="1144372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376717" y="92772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67242" y="74295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10215" y="2566867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72155" y="221921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538882" y="184772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61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4350"/>
            <a:ext cx="40576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3800475" y="356235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162415" y="321469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529142" y="284320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34043">
            <a:off x="1780738" y="1828592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3719512" y="157638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38594" y="1361101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58079" y="1144372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376717" y="92772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67242" y="74295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10215" y="2566867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72155" y="221921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538882" y="184772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76399" y="2595653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95481" y="238036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114966" y="2163638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333604" y="1946986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524129" y="1762216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55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4350"/>
            <a:ext cx="40576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3800475" y="356235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162415" y="321469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529142" y="284320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3719512" y="157638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38594" y="1361101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58079" y="1144372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376717" y="92772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67242" y="74295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10215" y="2566867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72155" y="221921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538882" y="184772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76399" y="2595653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95481" y="238036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114966" y="2163638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333604" y="1946986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524129" y="1762216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8348" flipH="1">
            <a:off x="4485868" y="2972000"/>
            <a:ext cx="1273222" cy="222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885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4350"/>
            <a:ext cx="40576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3800475" y="356235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162415" y="321469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529142" y="284320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3719512" y="157638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38594" y="1361101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58079" y="1144372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376717" y="92772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67242" y="74295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10215" y="2566867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72155" y="221921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538882" y="184772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76399" y="2595653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95481" y="238036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114966" y="2163638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333604" y="1946986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524129" y="1762216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41652">
            <a:off x="5411854" y="2053790"/>
            <a:ext cx="1273222" cy="222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Arc 26"/>
          <p:cNvSpPr/>
          <p:nvPr/>
        </p:nvSpPr>
        <p:spPr>
          <a:xfrm rot="1213770">
            <a:off x="5385689" y="1862965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915" y="1666751"/>
            <a:ext cx="419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29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4350"/>
            <a:ext cx="40576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3800475" y="356235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162415" y="321469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529142" y="284320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3719512" y="157638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38594" y="1361101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58079" y="1144372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376717" y="92772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67242" y="74295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10215" y="2566867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72155" y="221921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538882" y="184772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76399" y="2595653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95481" y="238036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114966" y="2163638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333604" y="1946986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524129" y="1762216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1213770">
            <a:off x="5385689" y="1862965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915" y="1666751"/>
            <a:ext cx="419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39413" flipH="1">
            <a:off x="2738279" y="-649652"/>
            <a:ext cx="1273222" cy="222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25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4350"/>
            <a:ext cx="40576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3800475" y="356235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162415" y="321469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529142" y="284320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3719512" y="157638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38594" y="1361101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58079" y="1144372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376717" y="92772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67242" y="74295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10215" y="2566867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72155" y="221921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538882" y="184772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76399" y="2595653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95481" y="238036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114966" y="2163638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333604" y="1946986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524129" y="1762216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62406">
            <a:off x="1753484" y="271043"/>
            <a:ext cx="1273222" cy="222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Arc 26"/>
          <p:cNvSpPr/>
          <p:nvPr/>
        </p:nvSpPr>
        <p:spPr>
          <a:xfrm rot="1213770">
            <a:off x="5385689" y="1862965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915" y="1666751"/>
            <a:ext cx="419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Arc 27"/>
          <p:cNvSpPr/>
          <p:nvPr/>
        </p:nvSpPr>
        <p:spPr>
          <a:xfrm rot="11851350">
            <a:off x="2701732" y="2515177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095" y="2767013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341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14300"/>
                <a:ext cx="8839200" cy="49149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RS" b="1" i="1" dirty="0" smtClean="0">
                    <a:latin typeface="Times New Roman" pitchFamily="18" charset="0"/>
                    <a:cs typeface="Times New Roman" pitchFamily="18" charset="0"/>
                  </a:rPr>
                  <a:t>Задатак 1.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Дате су права </a:t>
                </a:r>
                <a:r>
                  <a:rPr lang="sr-Cyrl-RS" i="1" dirty="0" smtClean="0">
                    <a:latin typeface="Times New Roman" pitchFamily="18" charset="0"/>
                    <a:cs typeface="Times New Roman" pitchFamily="18" charset="0"/>
                  </a:rPr>
                  <a:t>р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и дуж</a:t>
                </a:r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. Конструиши дуж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sr-Cyrl-R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симетричну дужи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у односу на праву </a:t>
                </a:r>
                <a:r>
                  <a:rPr lang="sr-Cyrl-RS" i="1" dirty="0" smtClean="0">
                    <a:latin typeface="Times New Roman" pitchFamily="18" charset="0"/>
                    <a:cs typeface="Times New Roman" pitchFamily="18" charset="0"/>
                  </a:rPr>
                  <a:t>р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, ако су тачке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𝐴</m:t>
                    </m:r>
                  </m:oMath>
                </a14:m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𝐵</m:t>
                    </m:r>
                  </m:oMath>
                </a14:m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514350" indent="-514350">
                  <a:buAutoNum type="arabicParenBoth"/>
                </a:pP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 са исте стране праве </a:t>
                </a:r>
                <a:r>
                  <a:rPr lang="sr-Cyrl-RS" i="1" dirty="0" smtClean="0">
                    <a:latin typeface="Times New Roman" pitchFamily="18" charset="0"/>
                    <a:cs typeface="Times New Roman" pitchFamily="18" charset="0"/>
                  </a:rPr>
                  <a:t>р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514350" indent="-514350">
                  <a:buAutoNum type="arabicParenBoth"/>
                </a:pP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 са разних страна праве </a:t>
                </a:r>
                <a:r>
                  <a:rPr lang="sr-Cyrl-RS" i="1" dirty="0" smtClean="0">
                    <a:latin typeface="Times New Roman" pitchFamily="18" charset="0"/>
                    <a:cs typeface="Times New Roman" pitchFamily="18" charset="0"/>
                  </a:rPr>
                  <a:t>р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514350" indent="-514350">
                  <a:buAutoNum type="arabicParenBoth"/>
                </a:pP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 једна на правој </a:t>
                </a:r>
                <a:r>
                  <a:rPr lang="sr-Cyrl-RS" i="1" dirty="0" smtClean="0">
                    <a:latin typeface="Times New Roman" pitchFamily="18" charset="0"/>
                    <a:cs typeface="Times New Roman" pitchFamily="18" charset="0"/>
                  </a:rPr>
                  <a:t>р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, а друга не;</a:t>
                </a:r>
              </a:p>
              <a:p>
                <a:pPr marL="514350" indent="-514350">
                  <a:buAutoNum type="arabicParenBoth"/>
                </a:pP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 обје на правој </a:t>
                </a:r>
                <a:r>
                  <a:rPr lang="sr-Cyrl-RS" i="1" dirty="0" smtClean="0">
                    <a:latin typeface="Times New Roman" pitchFamily="18" charset="0"/>
                    <a:cs typeface="Times New Roman" pitchFamily="18" charset="0"/>
                  </a:rPr>
                  <a:t>р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bs-Latn-BA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14300"/>
                <a:ext cx="8839200" cy="4914900"/>
              </a:xfrm>
              <a:blipFill rotWithShape="1">
                <a:blip r:embed="rId2"/>
                <a:stretch>
                  <a:fillRect l="-1724" t="-1861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283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4350"/>
            <a:ext cx="40576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V="1">
            <a:off x="3800475" y="356235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162415" y="321469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529142" y="2843209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3719512" y="157638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38594" y="1361101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58079" y="1144372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376717" y="92772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567242" y="742950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10215" y="2566867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72155" y="221921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538882" y="1847726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76399" y="2595653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95481" y="2380367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114966" y="2163638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333604" y="1946986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524129" y="1762216"/>
            <a:ext cx="152400" cy="143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1213770">
            <a:off x="5385689" y="1862965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915" y="1666751"/>
            <a:ext cx="419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Arc 27"/>
          <p:cNvSpPr/>
          <p:nvPr/>
        </p:nvSpPr>
        <p:spPr>
          <a:xfrm rot="11851350">
            <a:off x="2701732" y="2515177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095" y="2767013"/>
            <a:ext cx="3905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2765500" y="1913144"/>
            <a:ext cx="2921388" cy="74978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1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1547813"/>
            <a:ext cx="49053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263" y="3028950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86100" y="534366"/>
            <a:ext cx="24384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3067050" y="1724990"/>
            <a:ext cx="0" cy="38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67050" y="22860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067050" y="2800350"/>
            <a:ext cx="0" cy="143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85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1547813"/>
            <a:ext cx="49053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53205" y="2523527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3067050" y="1724990"/>
            <a:ext cx="0" cy="38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67050" y="22860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067050" y="2800350"/>
            <a:ext cx="0" cy="143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67050" y="2982290"/>
            <a:ext cx="0" cy="38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67050" y="35433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67050" y="393382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7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1547813"/>
            <a:ext cx="49053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3067050" y="1724990"/>
            <a:ext cx="0" cy="38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67050" y="22860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067050" y="2800350"/>
            <a:ext cx="0" cy="143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67050" y="2982290"/>
            <a:ext cx="0" cy="38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67050" y="35433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67050" y="393382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452673" y="1327646"/>
            <a:ext cx="952500" cy="222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38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1547813"/>
            <a:ext cx="49053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3067050" y="1724990"/>
            <a:ext cx="0" cy="38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67050" y="22860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067050" y="2800350"/>
            <a:ext cx="0" cy="143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67050" y="2982290"/>
            <a:ext cx="0" cy="38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67050" y="35433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67050" y="393382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32420" y="2409282"/>
            <a:ext cx="952500" cy="222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Arc 13"/>
          <p:cNvSpPr/>
          <p:nvPr/>
        </p:nvSpPr>
        <p:spPr>
          <a:xfrm rot="7544789">
            <a:off x="2859231" y="3696983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4086225"/>
            <a:ext cx="3905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48420"/>
            <a:ext cx="3619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49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1547813"/>
            <a:ext cx="49053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Straight Connector 24"/>
          <p:cNvCxnSpPr/>
          <p:nvPr/>
        </p:nvCxnSpPr>
        <p:spPr>
          <a:xfrm>
            <a:off x="3067050" y="1724990"/>
            <a:ext cx="0" cy="38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67050" y="22860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067050" y="2800350"/>
            <a:ext cx="0" cy="143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67050" y="2982290"/>
            <a:ext cx="0" cy="389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67050" y="35433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67050" y="3933825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7544789">
            <a:off x="2859231" y="3696983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4086225"/>
            <a:ext cx="3905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48420"/>
            <a:ext cx="3619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3054565" y="2972764"/>
            <a:ext cx="1904170" cy="101555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30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(4)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028700"/>
            <a:ext cx="17907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812" y="1504950"/>
            <a:ext cx="4286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2781300"/>
            <a:ext cx="4762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381372" y="2019300"/>
            <a:ext cx="533400" cy="11049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83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14300"/>
                <a:ext cx="8839200" cy="49149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RS" b="1" i="1" dirty="0" smtClean="0">
                    <a:latin typeface="Times New Roman" pitchFamily="18" charset="0"/>
                    <a:cs typeface="Times New Roman" pitchFamily="18" charset="0"/>
                  </a:rPr>
                  <a:t>Задатак 2. 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Нацртај троугао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и пресликај га у троугао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осном симетријом у односу на праву </a:t>
                </a:r>
                <a:r>
                  <a:rPr lang="sr-Cyrl-RS" i="1" dirty="0" smtClean="0">
                    <a:latin typeface="Times New Roman" pitchFamily="18" charset="0"/>
                    <a:cs typeface="Times New Roman" pitchFamily="18" charset="0"/>
                  </a:rPr>
                  <a:t>ѕ</a:t>
                </a: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која:</a:t>
                </a:r>
              </a:p>
              <a:p>
                <a:pPr marL="514350" indent="-514350">
                  <a:buAutoNum type="arabicParenBoth"/>
                </a:pP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  садржи страницу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𝐴𝐵</m:t>
                    </m:r>
                  </m:oMath>
                </a14:m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троугла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514350" indent="-514350">
                  <a:buAutoNum type="arabicParenBoth"/>
                </a:pP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   сијече двије странице троугла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bs-Latn-BA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14300"/>
                <a:ext cx="8839200" cy="4914900"/>
              </a:xfrm>
              <a:blipFill rotWithShape="1">
                <a:blip r:embed="rId2"/>
                <a:stretch>
                  <a:fillRect l="-1724" t="-1737" r="-2276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68338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9550"/>
            <a:ext cx="290512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19374">
            <a:off x="1697220" y="2158487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757363" y="1028701"/>
            <a:ext cx="3352800" cy="2343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257" y="1019175"/>
            <a:ext cx="2476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43941">
            <a:off x="2432434" y="-671019"/>
            <a:ext cx="24384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257425" y="66675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57475" y="125730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76575" y="1876425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31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9550"/>
            <a:ext cx="290512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757363" y="1028701"/>
            <a:ext cx="3352800" cy="2343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257" y="1019175"/>
            <a:ext cx="2476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257425" y="66675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57475" y="125730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76575" y="1876425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2295525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52850" y="2886075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71950" y="350520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41711">
            <a:off x="961588" y="2102000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31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23" y="666750"/>
            <a:ext cx="4838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99064">
            <a:off x="2285152" y="2558707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32891">
            <a:off x="1227630" y="1308442"/>
            <a:ext cx="24384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2759650" y="100965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19221" y="127375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76600" y="153785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26629" y="179112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76878" y="204549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38600" y="231479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28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9550"/>
            <a:ext cx="290512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757363" y="1028701"/>
            <a:ext cx="3352800" cy="2343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257" y="1019175"/>
            <a:ext cx="2476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257425" y="66675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57475" y="125730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76575" y="1876425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2295525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52850" y="2886075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71950" y="350520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41440" flipV="1">
            <a:off x="947794" y="999784"/>
            <a:ext cx="1815088" cy="222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46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9550"/>
            <a:ext cx="290512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757363" y="1028701"/>
            <a:ext cx="3352800" cy="2343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257" y="1019175"/>
            <a:ext cx="2476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257425" y="66675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57475" y="125730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76575" y="1876425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2295525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52850" y="2886075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71950" y="350520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18925">
            <a:off x="2026156" y="2625816"/>
            <a:ext cx="1815088" cy="222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Arc 21"/>
          <p:cNvSpPr/>
          <p:nvPr/>
        </p:nvSpPr>
        <p:spPr>
          <a:xfrm rot="6829424">
            <a:off x="4078432" y="3562875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3681412"/>
            <a:ext cx="4286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25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9550"/>
            <a:ext cx="290512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757363" y="1028701"/>
            <a:ext cx="3352800" cy="2343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257" y="1019175"/>
            <a:ext cx="2476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257425" y="66675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57475" y="125730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76575" y="1876425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52800" y="2295525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752850" y="2886075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71950" y="3505200"/>
            <a:ext cx="228600" cy="352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6829424">
            <a:off x="4078432" y="3562875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3681412"/>
            <a:ext cx="4286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2533650"/>
            <a:ext cx="4381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1166812"/>
            <a:ext cx="4000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490788" y="2828919"/>
            <a:ext cx="1871664" cy="97155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210050" y="1666881"/>
            <a:ext cx="137006" cy="211956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524129" y="1666881"/>
            <a:ext cx="1681162" cy="11620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75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0"/>
            <a:ext cx="214312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V="1">
            <a:off x="2590800" y="1504950"/>
            <a:ext cx="381000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38288"/>
            <a:ext cx="228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07441">
            <a:off x="2152764" y="1846674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09065">
            <a:off x="4413324" y="2071650"/>
            <a:ext cx="24384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3982066" y="2724150"/>
            <a:ext cx="113886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77537" y="3143278"/>
            <a:ext cx="89663" cy="190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42676" y="3471909"/>
            <a:ext cx="121332" cy="242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32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0"/>
            <a:ext cx="214312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V="1">
            <a:off x="2590800" y="1504950"/>
            <a:ext cx="381000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38288"/>
            <a:ext cx="228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3982066" y="2724150"/>
            <a:ext cx="113886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77537" y="3143278"/>
            <a:ext cx="89663" cy="190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42676" y="3471909"/>
            <a:ext cx="121332" cy="242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6451">
            <a:off x="2802706" y="2394457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87218">
            <a:off x="2762865" y="126820"/>
            <a:ext cx="24384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012614" y="2099449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87566" y="2615946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81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0"/>
            <a:ext cx="214312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V="1">
            <a:off x="2590800" y="1504950"/>
            <a:ext cx="381000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38288"/>
            <a:ext cx="228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3982066" y="2724150"/>
            <a:ext cx="113886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77537" y="3143278"/>
            <a:ext cx="89663" cy="190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42676" y="3471909"/>
            <a:ext cx="121332" cy="242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6451">
            <a:off x="2802706" y="2394457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87218">
            <a:off x="4218297" y="-612180"/>
            <a:ext cx="24384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012614" y="2099449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87566" y="2615946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08014" y="1047750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24400" y="1885950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03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0"/>
            <a:ext cx="214312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V="1">
            <a:off x="2590800" y="1504950"/>
            <a:ext cx="381000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38288"/>
            <a:ext cx="228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3982066" y="2724150"/>
            <a:ext cx="113886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77537" y="3143278"/>
            <a:ext cx="89663" cy="190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42676" y="3471909"/>
            <a:ext cx="121332" cy="242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85274">
            <a:off x="1915280" y="2689863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012614" y="2099449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87566" y="2615946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08014" y="1047750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24400" y="1885950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68541" y="2981845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3493" y="3498342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16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0"/>
            <a:ext cx="214312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V="1">
            <a:off x="2590800" y="1504950"/>
            <a:ext cx="381000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38288"/>
            <a:ext cx="228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3982066" y="2724150"/>
            <a:ext cx="113886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77537" y="3143278"/>
            <a:ext cx="89663" cy="190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42676" y="3471909"/>
            <a:ext cx="121332" cy="242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85274">
            <a:off x="2461694" y="2489708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012614" y="2099449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87566" y="2615946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08014" y="1047750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24400" y="1885950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68541" y="2981845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3493" y="3498342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80458" y="1676400"/>
            <a:ext cx="113886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75929" y="2095528"/>
            <a:ext cx="89663" cy="190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41068" y="2424159"/>
            <a:ext cx="121332" cy="242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67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0"/>
            <a:ext cx="214312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V="1">
            <a:off x="2590800" y="1504950"/>
            <a:ext cx="381000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38288"/>
            <a:ext cx="228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3982066" y="2724150"/>
            <a:ext cx="113886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77537" y="3143278"/>
            <a:ext cx="89663" cy="190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42676" y="3471909"/>
            <a:ext cx="121332" cy="242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85274">
            <a:off x="3411529" y="2108707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012614" y="2099449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87566" y="2615946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08014" y="1047750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24400" y="1885950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68541" y="2981845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3493" y="3498342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80458" y="1676400"/>
            <a:ext cx="113886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75929" y="2095528"/>
            <a:ext cx="89663" cy="190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41068" y="2424159"/>
            <a:ext cx="121332" cy="242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17782" y="2279142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34168" y="3117342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97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85800"/>
            <a:ext cx="214312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V="1">
            <a:off x="2590800" y="1504950"/>
            <a:ext cx="381000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38288"/>
            <a:ext cx="228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Straight Connector 22"/>
          <p:cNvCxnSpPr/>
          <p:nvPr/>
        </p:nvCxnSpPr>
        <p:spPr>
          <a:xfrm>
            <a:off x="3982066" y="2724150"/>
            <a:ext cx="113886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177537" y="3143278"/>
            <a:ext cx="89663" cy="190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42676" y="3471909"/>
            <a:ext cx="121332" cy="242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012614" y="2099449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87566" y="2615946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08014" y="1047750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24400" y="1885950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68541" y="2981845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3493" y="3498342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80458" y="1676400"/>
            <a:ext cx="113886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75929" y="2095528"/>
            <a:ext cx="89663" cy="190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41068" y="2424159"/>
            <a:ext cx="121332" cy="242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17782" y="2279142"/>
            <a:ext cx="204122" cy="411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34168" y="3117342"/>
            <a:ext cx="180807" cy="368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Arc 24"/>
          <p:cNvSpPr/>
          <p:nvPr/>
        </p:nvSpPr>
        <p:spPr>
          <a:xfrm rot="10800000">
            <a:off x="3633250" y="3302430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6" name="Arc 25"/>
          <p:cNvSpPr/>
          <p:nvPr/>
        </p:nvSpPr>
        <p:spPr>
          <a:xfrm rot="7544789">
            <a:off x="5216752" y="3082072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7" name="Arc 26"/>
          <p:cNvSpPr/>
          <p:nvPr/>
        </p:nvSpPr>
        <p:spPr>
          <a:xfrm rot="16503020">
            <a:off x="3376571" y="1715841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454" y="1114425"/>
            <a:ext cx="3714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454" y="3539504"/>
            <a:ext cx="3810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183" y="3097642"/>
            <a:ext cx="4286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490191" y="1690689"/>
            <a:ext cx="275401" cy="183081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769623" y="3354351"/>
            <a:ext cx="1673907" cy="156574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3490191" y="1690689"/>
            <a:ext cx="1950473" cy="165413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23" y="666750"/>
            <a:ext cx="4838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99064">
            <a:off x="2285152" y="2558707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32891">
            <a:off x="484919" y="1995169"/>
            <a:ext cx="24384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2759650" y="100965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19221" y="127375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76600" y="153785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26629" y="179112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76878" y="204549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38600" y="231479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81071" y="227106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38450" y="2535167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88479" y="278843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38728" y="304280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24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14300"/>
                <a:ext cx="8839200" cy="49149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RS" dirty="0" smtClean="0">
                    <a:latin typeface="Times New Roman" pitchFamily="18" charset="0"/>
                    <a:cs typeface="Times New Roman" pitchFamily="18" charset="0"/>
                  </a:rPr>
                  <a:t>ЗАДАЋА</a:t>
                </a:r>
                <a:endParaRPr lang="sr-Cyrl-R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sr-Cyrl-RS" sz="2400" dirty="0" smtClean="0">
                    <a:latin typeface="Times New Roman" pitchFamily="18" charset="0"/>
                    <a:cs typeface="Times New Roman" pitchFamily="18" charset="0"/>
                  </a:rPr>
                  <a:t>1. </a:t>
                </a:r>
                <a:r>
                  <a:rPr lang="sr-Cyrl-RS" sz="2800" dirty="0">
                    <a:latin typeface="Times New Roman" pitchFamily="18" charset="0"/>
                    <a:cs typeface="Times New Roman" pitchFamily="18" charset="0"/>
                  </a:rPr>
                  <a:t>Нацртај троугао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sr-Cyrl-RS" sz="2800" dirty="0">
                    <a:latin typeface="Times New Roman" pitchFamily="18" charset="0"/>
                    <a:cs typeface="Times New Roman" pitchFamily="18" charset="0"/>
                  </a:rPr>
                  <a:t> и пресликај га у троугао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RS" sz="2800" dirty="0">
                    <a:latin typeface="Times New Roman" pitchFamily="18" charset="0"/>
                    <a:cs typeface="Times New Roman" pitchFamily="18" charset="0"/>
                  </a:rPr>
                  <a:t> осном симетријом у односу на праву </a:t>
                </a:r>
                <a:r>
                  <a:rPr lang="sr-Cyrl-RS" sz="2800" i="1" dirty="0">
                    <a:latin typeface="Times New Roman" pitchFamily="18" charset="0"/>
                    <a:cs typeface="Times New Roman" pitchFamily="18" charset="0"/>
                  </a:rPr>
                  <a:t>ѕ</a:t>
                </a:r>
                <a:r>
                  <a:rPr lang="sr-Cyrl-RS" sz="2800" dirty="0">
                    <a:latin typeface="Times New Roman" pitchFamily="18" charset="0"/>
                    <a:cs typeface="Times New Roman" pitchFamily="18" charset="0"/>
                  </a:rPr>
                  <a:t> која:</a:t>
                </a:r>
              </a:p>
              <a:p>
                <a:pPr marL="514350" indent="-514350">
                  <a:buAutoNum type="arabicParenBoth"/>
                </a:pPr>
                <a:r>
                  <a:rPr lang="sr-Cyrl-RS" sz="2800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нема заједничких тачака са троуглом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sr-Cyrl-RS" sz="2800" dirty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514350" indent="-514350">
                  <a:buAutoNum type="arabicParenBoth"/>
                </a:pPr>
                <a:r>
                  <a:rPr lang="sr-Cyrl-RS" sz="2800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садржи тјеме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𝐶</m:t>
                    </m:r>
                  </m:oMath>
                </a14:m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sz="2800" dirty="0">
                    <a:latin typeface="Times New Roman" pitchFamily="18" charset="0"/>
                    <a:cs typeface="Times New Roman" pitchFamily="18" charset="0"/>
                  </a:rPr>
                  <a:t>троугла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𝐴𝐵𝐶</m:t>
                    </m:r>
                  </m:oMath>
                </a14:m>
                <a:r>
                  <a:rPr lang="sr-Cyrl-R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bs-Latn-BA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2. Пресликај квадрат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𝐴𝐵</m:t>
                    </m:r>
                    <m:r>
                      <a:rPr lang="en-US" sz="2800" i="1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𝐷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осном симетријом у односу на осу </a:t>
                </a:r>
                <a:r>
                  <a:rPr lang="sr-Cyrl-RS" sz="2800" i="1" dirty="0" smtClean="0">
                    <a:latin typeface="Times New Roman" pitchFamily="18" charset="0"/>
                    <a:cs typeface="Times New Roman" pitchFamily="18" charset="0"/>
                  </a:rPr>
                  <a:t>ѕ</a:t>
                </a:r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, ако:</a:t>
                </a:r>
              </a:p>
              <a:p>
                <a:pPr marL="457200" indent="-457200">
                  <a:buAutoNum type="arabicParenBoth"/>
                </a:pPr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тјемена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sr-Cyrl-RS" sz="28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sr-Cyrl-RS" sz="2800" b="0" i="0" smtClean="0">
                        <a:latin typeface="Cambria Math"/>
                        <a:cs typeface="Times New Roman" pitchFamily="18" charset="0"/>
                      </a:rPr>
                      <m:t>и </m:t>
                    </m:r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𝐵</m:t>
                    </m:r>
                  </m:oMath>
                </a14:m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 припадају правој </a:t>
                </a:r>
                <a:r>
                  <a:rPr lang="sr-Cyrl-RS" sz="2800" i="1" dirty="0" smtClean="0">
                    <a:latin typeface="Times New Roman" pitchFamily="18" charset="0"/>
                    <a:cs typeface="Times New Roman" pitchFamily="18" charset="0"/>
                  </a:rPr>
                  <a:t>ѕ</a:t>
                </a:r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457200" indent="-457200">
                  <a:buFont typeface="Arial" pitchFamily="34" charset="0"/>
                  <a:buAutoNum type="arabicParenBoth"/>
                </a:pPr>
                <a:r>
                  <a:rPr lang="sr-Cyrl-RS" sz="2800" dirty="0">
                    <a:latin typeface="Times New Roman" pitchFamily="18" charset="0"/>
                    <a:cs typeface="Times New Roman" pitchFamily="18" charset="0"/>
                  </a:rPr>
                  <a:t>тјемена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sr-Cyrl-RS" sz="2800" i="1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sr-Cyrl-RS" sz="2800">
                        <a:latin typeface="Cambria Math"/>
                        <a:cs typeface="Times New Roman" pitchFamily="18" charset="0"/>
                      </a:rPr>
                      <m:t>и </m:t>
                    </m:r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𝐶</m:t>
                    </m:r>
                  </m:oMath>
                </a14:m>
                <a:r>
                  <a:rPr lang="sr-Cyrl-R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sr-Cyrl-RS" sz="2800" dirty="0">
                    <a:latin typeface="Times New Roman" pitchFamily="18" charset="0"/>
                    <a:cs typeface="Times New Roman" pitchFamily="18" charset="0"/>
                  </a:rPr>
                  <a:t>припадају правој </a:t>
                </a:r>
                <a:r>
                  <a:rPr lang="sr-Cyrl-RS" sz="2800" i="1" dirty="0" smtClean="0">
                    <a:latin typeface="Times New Roman" pitchFamily="18" charset="0"/>
                    <a:cs typeface="Times New Roman" pitchFamily="18" charset="0"/>
                  </a:rPr>
                  <a:t>ѕ</a:t>
                </a:r>
                <a:r>
                  <a:rPr lang="sr-Cyrl-R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sr-Cyrl-R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rabicParenBoth"/>
                </a:pPr>
                <a:endParaRPr lang="sr-Cyrl-RS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14300"/>
                <a:ext cx="8839200" cy="4914900"/>
              </a:xfrm>
              <a:blipFill rotWithShape="1">
                <a:blip r:embed="rId2"/>
                <a:stretch>
                  <a:fillRect l="-1724" t="-1737"/>
                </a:stretch>
              </a:blipFill>
            </p:spPr>
            <p:txBody>
              <a:bodyPr/>
              <a:lstStyle/>
              <a:p>
                <a:r>
                  <a:rPr lang="bs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83019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23" y="666750"/>
            <a:ext cx="4838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24357">
            <a:off x="2088136" y="2558707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2759650" y="100965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19221" y="127375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76600" y="153785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26629" y="179112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76878" y="204549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38600" y="231479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81071" y="227106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38450" y="2535167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88479" y="278843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38728" y="304280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02686" y="2476498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62257" y="274060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19636" y="300470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69665" y="325797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19914" y="351234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81636" y="378163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15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23" y="666750"/>
            <a:ext cx="4838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24357">
            <a:off x="1461241" y="3379848"/>
            <a:ext cx="4039473" cy="697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2759650" y="100965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19221" y="127375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76600" y="153785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26629" y="179112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76878" y="204549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38600" y="231479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81071" y="227106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38450" y="2535167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88479" y="278843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38728" y="304280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02686" y="2476498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62257" y="274060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19636" y="300470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69665" y="325797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19914" y="351234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81636" y="378163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2600" y="320992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62171" y="347402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19550" y="373813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69579" y="399139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58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23" y="666750"/>
            <a:ext cx="4838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83649">
            <a:off x="3332921" y="-205329"/>
            <a:ext cx="1937461" cy="222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2759650" y="100965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19221" y="127375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76600" y="153785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26629" y="179112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76878" y="204549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38600" y="231479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81071" y="227106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38450" y="2535167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88479" y="278843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38728" y="304280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02686" y="2476498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62257" y="274060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19636" y="300470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69665" y="325797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19914" y="351234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81636" y="378163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2600" y="320992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62171" y="347402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19550" y="373813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69579" y="399139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75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23" y="666750"/>
            <a:ext cx="4838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2759650" y="100965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19221" y="127375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76600" y="153785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26629" y="179112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76878" y="204549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38600" y="231479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81071" y="227106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38450" y="2535167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88479" y="278843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38728" y="304280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02686" y="2476498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62257" y="274060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19636" y="300470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69665" y="325797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19914" y="351234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81636" y="378163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2600" y="320992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62171" y="347402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19550" y="373813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69579" y="399139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16351" flipV="1">
            <a:off x="4732378" y="1295998"/>
            <a:ext cx="1937461" cy="222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Arc 35"/>
          <p:cNvSpPr/>
          <p:nvPr/>
        </p:nvSpPr>
        <p:spPr>
          <a:xfrm rot="6390288">
            <a:off x="5292022" y="3619593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533" y="3593944"/>
            <a:ext cx="4381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82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"/>
            <a:ext cx="8839200" cy="49149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 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623" y="666750"/>
            <a:ext cx="4838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2759650" y="100965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19221" y="127375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76600" y="153785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26629" y="1791124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776878" y="204549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038600" y="231479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81071" y="227106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38450" y="2535167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88479" y="2788436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38728" y="304280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02686" y="2476498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62257" y="274060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19636" y="3004703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69665" y="3257972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19914" y="3512341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81636" y="378163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2600" y="3209925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62171" y="347402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19550" y="3738130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69579" y="3991399"/>
            <a:ext cx="138545" cy="1385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 rot="6390288">
            <a:off x="5292022" y="3619593"/>
            <a:ext cx="415636" cy="237073"/>
          </a:xfrm>
          <a:prstGeom prst="arc">
            <a:avLst>
              <a:gd name="adj1" fmla="val 16200000"/>
              <a:gd name="adj2" fmla="val 207871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533" y="3593944"/>
            <a:ext cx="4381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16351" flipV="1">
            <a:off x="1763547" y="2470453"/>
            <a:ext cx="1067497" cy="211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34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147</Words>
  <Application>Microsoft Office PowerPoint</Application>
  <PresentationFormat>On-screen Show (16:9)</PresentationFormat>
  <Paragraphs>52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Cambria Math</vt:lpstr>
      <vt:lpstr>Times New Roman</vt:lpstr>
      <vt:lpstr>Office Theme</vt:lpstr>
      <vt:lpstr>ОСНА СИМЕТРИЈА У РАВНИ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Dragan</cp:lastModifiedBy>
  <cp:revision>101</cp:revision>
  <dcterms:created xsi:type="dcterms:W3CDTF">2006-08-16T00:00:00Z</dcterms:created>
  <dcterms:modified xsi:type="dcterms:W3CDTF">2020-05-28T11:11:21Z</dcterms:modified>
</cp:coreProperties>
</file>