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2D81-B94B-4092-9EB4-B2A56FF7F6D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95486"/>
            <a:ext cx="5472608" cy="432048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     </a:t>
            </a:r>
            <a:r>
              <a:rPr lang="sr-Cyrl-RS" sz="4800" dirty="0" smtClean="0"/>
              <a:t>СРПСКИ ЈЕЗИК</a:t>
            </a:r>
            <a:br>
              <a:rPr lang="sr-Cyrl-RS" sz="4800" dirty="0" smtClean="0"/>
            </a:br>
            <a:r>
              <a:rPr lang="sr-Cyrl-RS" sz="4800" dirty="0" smtClean="0"/>
              <a:t/>
            </a:r>
            <a:br>
              <a:rPr lang="sr-Cyrl-RS" sz="4800" dirty="0" smtClean="0"/>
            </a:br>
            <a:r>
              <a:rPr lang="sr-Cyrl-RS" sz="4800" dirty="0" smtClean="0"/>
              <a:t>“ НИЈЕ НА ОДМЕТ БИТИ МАГАРАЦ “</a:t>
            </a:r>
            <a:br>
              <a:rPr lang="sr-Cyrl-RS" sz="4800" dirty="0" smtClean="0"/>
            </a:br>
            <a:r>
              <a:rPr lang="sr-Cyrl-RS" sz="4800" dirty="0" smtClean="0"/>
              <a:t/>
            </a:r>
            <a:br>
              <a:rPr lang="sr-Cyrl-R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219822"/>
            <a:ext cx="4464496" cy="792088"/>
          </a:xfrm>
        </p:spPr>
        <p:txBody>
          <a:bodyPr>
            <a:noAutofit/>
          </a:bodyPr>
          <a:lstStyle/>
          <a:p>
            <a:r>
              <a:rPr lang="sr-Cyrl-RS" sz="3600" dirty="0" smtClean="0"/>
              <a:t>Градимир Стојковић</a:t>
            </a:r>
            <a:r>
              <a:rPr lang="sr-Cyrl-RS" sz="2800" dirty="0" smtClean="0"/>
              <a:t/>
            </a:r>
            <a:br>
              <a:rPr lang="sr-Cyrl-RS" sz="2800" dirty="0" smtClean="0"/>
            </a:br>
            <a:endParaRPr lang="en-US" sz="2800" dirty="0"/>
          </a:p>
        </p:txBody>
      </p:sp>
      <p:sp>
        <p:nvSpPr>
          <p:cNvPr id="4" name="Double Bracket 3"/>
          <p:cNvSpPr/>
          <p:nvPr/>
        </p:nvSpPr>
        <p:spPr>
          <a:xfrm>
            <a:off x="3203848" y="4083918"/>
            <a:ext cx="1440160" cy="286866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утврђивање</a:t>
            </a:r>
            <a:endParaRPr lang="en-US" dirty="0"/>
          </a:p>
        </p:txBody>
      </p:sp>
      <p:pic>
        <p:nvPicPr>
          <p:cNvPr id="6" name="Picture 5" descr="download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11510"/>
            <a:ext cx="2376264" cy="1944216"/>
          </a:xfrm>
          <a:prstGeom prst="rect">
            <a:avLst/>
          </a:prstGeom>
        </p:spPr>
      </p:pic>
      <p:pic>
        <p:nvPicPr>
          <p:cNvPr id="7" name="Picture 6" descr="images (87).jpg"/>
          <p:cNvPicPr>
            <a:picLocks noChangeAspect="1"/>
          </p:cNvPicPr>
          <p:nvPr/>
        </p:nvPicPr>
        <p:blipFill>
          <a:blip r:embed="rId3" cstate="print"/>
          <a:srcRect l="2778" r="25000"/>
          <a:stretch>
            <a:fillRect/>
          </a:stretch>
        </p:blipFill>
        <p:spPr>
          <a:xfrm>
            <a:off x="6012160" y="2787774"/>
            <a:ext cx="2376264" cy="20162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520" y="4443958"/>
            <a:ext cx="28803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(Сања Цветојевић)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7704" y="2139702"/>
            <a:ext cx="5184576" cy="914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КЊИЖЕВНИ ТЕКСТ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655342">
            <a:off x="93536" y="629501"/>
            <a:ext cx="2706986" cy="106069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accent1">
                    <a:lumMod val="50000"/>
                  </a:schemeClr>
                </a:solidFill>
              </a:rPr>
              <a:t>ПОЕЗИЈА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19155669">
            <a:off x="22772" y="3449423"/>
            <a:ext cx="2668837" cy="1060696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2">
                    <a:lumMod val="10000"/>
                  </a:schemeClr>
                </a:solidFill>
              </a:rPr>
              <a:t>ПРЕПРИЧАВАЊЕ</a:t>
            </a:r>
            <a:endParaRPr lang="en-US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rot="18940185">
            <a:off x="6262651" y="648726"/>
            <a:ext cx="2738356" cy="1008112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accent6">
                    <a:lumMod val="50000"/>
                  </a:schemeClr>
                </a:solidFill>
              </a:rPr>
              <a:t>ПРОЗА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 rot="2490849">
            <a:off x="6391956" y="3488461"/>
            <a:ext cx="2692922" cy="1008112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rgbClr val="7030A0"/>
                </a:solidFill>
              </a:rPr>
              <a:t>ЧИТАЊЕ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71600" y="195486"/>
            <a:ext cx="2016224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РИТАМ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7664" y="771550"/>
            <a:ext cx="1872208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ПЈЕСМА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979712" y="1131590"/>
            <a:ext cx="194421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СТИХ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83768" y="1635646"/>
            <a:ext cx="194421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СТРОФА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56176" y="195486"/>
            <a:ext cx="1872208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6"/>
                </a:solidFill>
              </a:rPr>
              <a:t>БАЈКА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508104" y="699542"/>
            <a:ext cx="1872208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6"/>
                </a:solidFill>
              </a:rPr>
              <a:t>БАСНА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11960" y="1635646"/>
            <a:ext cx="2592288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6"/>
                </a:solidFill>
              </a:rPr>
              <a:t>ПРИПОВИЈЕТКА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32040" y="1203598"/>
            <a:ext cx="1872208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6"/>
                </a:solidFill>
              </a:rPr>
              <a:t>ПРИЧА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228184" y="4587974"/>
            <a:ext cx="21602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 УЛОГАМА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508104" y="4083918"/>
            <a:ext cx="21602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ИЗРАЖАЈНО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220072" y="3579862"/>
            <a:ext cx="1656184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ГЛАСНО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644008" y="3147814"/>
            <a:ext cx="1872208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 СЕБИ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71600" y="4587974"/>
            <a:ext cx="1944216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>
                    <a:lumMod val="50000"/>
                  </a:schemeClr>
                </a:solidFill>
              </a:rPr>
              <a:t>У 3. ЛИЦУ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475656" y="4083918"/>
            <a:ext cx="1872208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>
                    <a:lumMod val="50000"/>
                  </a:schemeClr>
                </a:solidFill>
              </a:rPr>
              <a:t>У 1. ЛИЦУ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51720" y="3579862"/>
            <a:ext cx="1872208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>
                    <a:lumMod val="50000"/>
                  </a:schemeClr>
                </a:solidFill>
              </a:rPr>
              <a:t>ОПШИРНО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411760" y="3147814"/>
            <a:ext cx="1872208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>
                    <a:lumMod val="50000"/>
                  </a:schemeClr>
                </a:solidFill>
              </a:rPr>
              <a:t>САЖЕТО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5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5486"/>
            <a:ext cx="8856984" cy="4824536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Књижевни текс “ Није на одмет бити магарац “, Градимира Стојковића, је </a:t>
            </a:r>
            <a:r>
              <a:rPr lang="sr-Cyrl-RS" sz="2800" u="sng" dirty="0" smtClean="0"/>
              <a:t>прозно</a:t>
            </a:r>
            <a:r>
              <a:rPr lang="sr-Cyrl-RS" sz="2800" dirty="0" smtClean="0"/>
              <a:t> дјело написано као </a:t>
            </a:r>
            <a:r>
              <a:rPr lang="sr-Cyrl-RS" sz="2800" u="sng" dirty="0" smtClean="0"/>
              <a:t>дијалог.</a:t>
            </a:r>
          </a:p>
          <a:p>
            <a:r>
              <a:rPr lang="sr-Cyrl-RS" sz="2800" u="sng" dirty="0" smtClean="0"/>
              <a:t>Дијалог</a:t>
            </a:r>
            <a:r>
              <a:rPr lang="sr-Cyrl-RS" sz="2800" dirty="0" smtClean="0"/>
              <a:t> је облик казивања у којем ликови међусобно разговарају.</a:t>
            </a:r>
          </a:p>
          <a:p>
            <a:r>
              <a:rPr lang="sr-Cyrl-RS" sz="2800" dirty="0" smtClean="0"/>
              <a:t>За разлику од дијалога, </a:t>
            </a:r>
            <a:r>
              <a:rPr lang="sr-Cyrl-RS" sz="2800" u="sng" dirty="0" smtClean="0"/>
              <a:t>монолог</a:t>
            </a:r>
            <a:r>
              <a:rPr lang="sr-Cyrl-RS" sz="2800" dirty="0" smtClean="0"/>
              <a:t> је разговор са самим собом.</a:t>
            </a:r>
            <a:endParaRPr lang="en-US" sz="2800" dirty="0"/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291830"/>
            <a:ext cx="1440160" cy="1656184"/>
          </a:xfrm>
          <a:prstGeom prst="rect">
            <a:avLst/>
          </a:prstGeom>
        </p:spPr>
      </p:pic>
      <p:pic>
        <p:nvPicPr>
          <p:cNvPr id="5" name="Picture 4" descr="download (1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291830"/>
            <a:ext cx="1371228" cy="1656184"/>
          </a:xfrm>
          <a:prstGeom prst="rect">
            <a:avLst/>
          </a:prstGeo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4" cstate="print"/>
          <a:srcRect r="4757" b="12183"/>
          <a:stretch>
            <a:fillRect/>
          </a:stretch>
        </p:blipFill>
        <p:spPr>
          <a:xfrm>
            <a:off x="3779912" y="3291830"/>
            <a:ext cx="2304256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9"/>
            <a:ext cx="8784976" cy="576064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ПРОДУБЉИВАЊЕ АНАЛИЗЕ ТЕКСТА: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16" y="555526"/>
            <a:ext cx="8856984" cy="4587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dirty="0" smtClean="0"/>
              <a:t>1) У тексту, дијалог врше:</a:t>
            </a:r>
          </a:p>
          <a:p>
            <a:pPr>
              <a:buNone/>
            </a:pPr>
            <a:r>
              <a:rPr lang="sr-Cyrl-RS" sz="2800" dirty="0" smtClean="0"/>
              <a:t>     </a:t>
            </a:r>
          </a:p>
          <a:p>
            <a:pPr>
              <a:buNone/>
            </a:pPr>
            <a:r>
              <a:rPr lang="sr-Cyrl-RS" sz="2800" dirty="0" smtClean="0"/>
              <a:t>2) Како је педагогица излијечила дјечакову бољку?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Педагогица је са дјечаком разговарала о његовом проблему, а затим је дјечака одвела у учионицу, и обавила разговор са учитељицом.</a:t>
            </a:r>
          </a:p>
          <a:p>
            <a:pPr>
              <a:buNone/>
            </a:pPr>
            <a:r>
              <a:rPr lang="sr-Cyrl-RS" sz="2800" dirty="0" smtClean="0"/>
              <a:t>3) Са ким је дјечак на крају сједио у клупи, и на чији приједлог?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Дјечак је, на приједлог педагогице, сједио са Тамаром.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1131590"/>
            <a:ext cx="187220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а) дјечак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1131590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б) педагогица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7984" y="1131590"/>
            <a:ext cx="22322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в) учитељица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4208" y="1131590"/>
            <a:ext cx="208823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г) Тамара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5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53800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sz="2800" dirty="0" smtClean="0"/>
              <a:t>4</a:t>
            </a:r>
            <a:r>
              <a:rPr lang="sr-Cyrl-RS" sz="3000" dirty="0" smtClean="0"/>
              <a:t>) Како се послије тога понашао дјечак?</a:t>
            </a:r>
          </a:p>
          <a:p>
            <a:pPr>
              <a:buNone/>
            </a:pPr>
            <a:r>
              <a:rPr lang="sr-Cyrl-RS" sz="3000" dirty="0" smtClean="0"/>
              <a:t>    </a:t>
            </a:r>
            <a:r>
              <a:rPr lang="sr-Cyrl-R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Редовно је долазио у школу,поправио понашање  и рјешавао све своје школске и домаће задатке.</a:t>
            </a:r>
          </a:p>
          <a:p>
            <a:pPr>
              <a:buNone/>
            </a:pPr>
            <a:r>
              <a:rPr lang="sr-Cyrl-RS" sz="3000" dirty="0" smtClean="0"/>
              <a:t>5) Како је дјечак доживљавао учитељицу, и зашто?</a:t>
            </a:r>
          </a:p>
          <a:p>
            <a:pPr>
              <a:buNone/>
            </a:pPr>
            <a:r>
              <a:rPr lang="sr-Cyrl-RS" sz="3000" dirty="0" smtClean="0"/>
              <a:t>    </a:t>
            </a:r>
            <a:r>
              <a:rPr lang="sr-Cyrl-R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Дјечак је учитељицу доживљавао као неправедну.  Говорио је да га не воли, јер је добио неколико двица, и његовом оцу је рекла да он намјерно избјегава школу.</a:t>
            </a:r>
          </a:p>
          <a:p>
            <a:pPr>
              <a:buNone/>
            </a:pPr>
            <a:r>
              <a:rPr lang="sr-Cyrl-RS" sz="3000" dirty="0" smtClean="0"/>
              <a:t>6) Да ли је дјечак промијенио своје мишљење о учитељици, и због чега?</a:t>
            </a:r>
          </a:p>
          <a:p>
            <a:pPr>
              <a:buNone/>
            </a:pPr>
            <a:r>
              <a:rPr lang="sr-Cyrl-RS" sz="3000" dirty="0" smtClean="0"/>
              <a:t>   </a:t>
            </a:r>
            <a:r>
              <a:rPr lang="sr-Cyrl-RS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Јесте, јер је схватио да учитељица сву дјецу подједнако воли. Уз све то, била је искрена сво вријеме, и дозволила му је на крају да сједи са Тамаром. </a:t>
            </a:r>
            <a:endParaRPr lang="en-US" sz="3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5486"/>
            <a:ext cx="8928992" cy="49480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dirty="0" smtClean="0"/>
              <a:t>7) Зашто дјечак каже да је испао магарац?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Дјечак је мислио да је педагогица нека откачена дјевојка, која носи чарапе са чича Глишом...и повјерио јој је све своје тајне.</a:t>
            </a:r>
          </a:p>
          <a:p>
            <a:pPr>
              <a:buNone/>
            </a:pPr>
            <a:r>
              <a:rPr lang="sr-Cyrl-RS" sz="2800" dirty="0" smtClean="0"/>
              <a:t>8) Које све ријечи је користио дјечак у опису педагогице?</a:t>
            </a:r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Дјечак је описао педагогицу сљедећим ријечима: чудна, досадна,носи смијешне чарапе за дјевојчице,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откачена, радознала...</a:t>
            </a:r>
          </a:p>
          <a:p>
            <a:pPr>
              <a:buNone/>
            </a:pPr>
            <a:r>
              <a:rPr lang="sr-Cyrl-RS" sz="2800" dirty="0" smtClean="0"/>
              <a:t>9) Да ли ју је ипак сматрао добром особом?</a:t>
            </a:r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Нарвно да јесте...брзо су се спријатељили и почели дружити уз разговор.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85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385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85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385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385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385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069627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ЗАДАЦИ ЗА САМОСТАЛАН РАД: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816424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Причу подијели на дијелове, а затим сваком дијелу дај наслов!</a:t>
            </a:r>
          </a:p>
          <a:p>
            <a:r>
              <a:rPr lang="sr-Cyrl-RS" dirty="0" smtClean="0"/>
              <a:t>Сажето препричај причу, али тој причи промијени наслов (смисли неки нови)!</a:t>
            </a:r>
            <a:endParaRPr lang="en-US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491630"/>
            <a:ext cx="1008112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412</Words>
  <Application>Microsoft Office PowerPoint</Application>
  <PresentationFormat>On-screen Show (16:9)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    СРПСКИ ЈЕЗИК  “ НИЈЕ НА ОДМЕТ БИТИ МАГАРАЦ “  </vt:lpstr>
      <vt:lpstr>PowerPoint Presentation</vt:lpstr>
      <vt:lpstr>PowerPoint Presentation</vt:lpstr>
      <vt:lpstr>ПРОДУБЉИВАЊЕ АНАЛИЗЕ ТЕКСТА:</vt:lpstr>
      <vt:lpstr>PowerPoint Presentation</vt:lpstr>
      <vt:lpstr>PowerPoint Presentation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“ НИЈЕ НА ОДМЕТ БИТИ МАГАРАЦ “</dc:title>
  <dc:creator>WIN7</dc:creator>
  <cp:lastModifiedBy>Dragan</cp:lastModifiedBy>
  <cp:revision>30</cp:revision>
  <dcterms:created xsi:type="dcterms:W3CDTF">2020-05-25T13:12:27Z</dcterms:created>
  <dcterms:modified xsi:type="dcterms:W3CDTF">2020-05-26T18:55:42Z</dcterms:modified>
</cp:coreProperties>
</file>