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3" r:id="rId10"/>
    <p:sldId id="264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1E283-C706-4CA7-A98E-F44424E8232B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D3A04-F801-4E49-ADA1-197BCC5FB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ПОНОВИМО: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D3A04-F801-4E49-ADA1-197BCC5FBB9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A273-DFC7-4BA4-85EE-A6D6A18D892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F58B-DAC2-4AD6-9A98-B8FE6295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7494"/>
            <a:ext cx="4392488" cy="4680519"/>
          </a:xfrm>
        </p:spPr>
        <p:txBody>
          <a:bodyPr>
            <a:noAutofit/>
          </a:bodyPr>
          <a:lstStyle/>
          <a:p>
            <a:r>
              <a:rPr lang="sr-Cyrl-RS" sz="3600" dirty="0" smtClean="0"/>
              <a:t>МАТЕМАТИКА</a:t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>Упоређивање и мјерење запремине тијела и јединице за запремину у метарском систему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4227934"/>
            <a:ext cx="4032448" cy="648072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( утврђивање )</a:t>
            </a:r>
            <a:endParaRPr lang="en-US" sz="2800" dirty="0"/>
          </a:p>
        </p:txBody>
      </p:sp>
      <p:pic>
        <p:nvPicPr>
          <p:cNvPr id="4" name="Picture 3" descr="images (4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9502"/>
            <a:ext cx="4320480" cy="3888432"/>
          </a:xfrm>
          <a:prstGeom prst="cub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6372200" y="1347614"/>
            <a:ext cx="1525080" cy="504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bg2"/>
                </a:solidFill>
              </a:rPr>
              <a:t>ЗАПРЕМИНА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7494"/>
            <a:ext cx="8229600" cy="4680519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6</a:t>
            </a:r>
            <a:r>
              <a:rPr lang="sr-Cyrl-RS" sz="2800" dirty="0" smtClean="0"/>
              <a:t>) Сљедећи израз претвори у кубне дециметре и кубне центиметре: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907 044 </a:t>
            </a:r>
            <a:r>
              <a:rPr lang="en-US" sz="2800" dirty="0" smtClean="0"/>
              <a:t>cm³</a:t>
            </a:r>
            <a:r>
              <a:rPr lang="sr-Cyrl-RS" sz="2800" dirty="0" smtClean="0"/>
              <a:t> =   ?     </a:t>
            </a:r>
            <a:r>
              <a:rPr lang="en-US" sz="2800" dirty="0" smtClean="0"/>
              <a:t>dm³</a:t>
            </a:r>
            <a:r>
              <a:rPr lang="sr-Cyrl-RS" sz="2800" dirty="0" smtClean="0"/>
              <a:t>    ?   </a:t>
            </a:r>
            <a:r>
              <a:rPr lang="en-US" sz="2800" dirty="0" smtClean="0"/>
              <a:t>cm³</a:t>
            </a: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Рачунамо:</a:t>
            </a:r>
          </a:p>
          <a:p>
            <a:pPr>
              <a:buNone/>
            </a:pPr>
            <a:r>
              <a:rPr lang="sr-Cyrl-RS" sz="2800" dirty="0" smtClean="0"/>
              <a:t> 907 000 </a:t>
            </a:r>
            <a:r>
              <a:rPr lang="en-US" sz="2800" dirty="0" smtClean="0"/>
              <a:t>cm³</a:t>
            </a:r>
            <a:r>
              <a:rPr lang="sr-Cyrl-RS" sz="2800" dirty="0" smtClean="0"/>
              <a:t> = 907 </a:t>
            </a:r>
            <a:r>
              <a:rPr lang="en-US" sz="2800" dirty="0" smtClean="0"/>
              <a:t>dm³</a:t>
            </a:r>
            <a:r>
              <a:rPr lang="sr-Cyrl-RS" sz="2800" dirty="0" smtClean="0"/>
              <a:t> </a:t>
            </a:r>
          </a:p>
          <a:p>
            <a:pPr>
              <a:buNone/>
            </a:pPr>
            <a:r>
              <a:rPr lang="sr-Cyrl-RS" sz="2800" dirty="0" smtClean="0"/>
              <a:t> 907 044</a:t>
            </a:r>
            <a:r>
              <a:rPr lang="en-US" sz="2800" dirty="0" smtClean="0"/>
              <a:t> cm³</a:t>
            </a:r>
            <a:r>
              <a:rPr lang="sr-Cyrl-RS" sz="2800" dirty="0" smtClean="0"/>
              <a:t> – 907 000</a:t>
            </a:r>
            <a:r>
              <a:rPr lang="en-US" sz="2800" dirty="0" smtClean="0"/>
              <a:t> cm³</a:t>
            </a:r>
            <a:r>
              <a:rPr lang="sr-Cyrl-RS" sz="2800" dirty="0" smtClean="0"/>
              <a:t> = 44</a:t>
            </a:r>
            <a:r>
              <a:rPr lang="en-US" sz="2800" dirty="0" smtClean="0"/>
              <a:t> cm³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1491630"/>
            <a:ext cx="56886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99792" y="3291830"/>
            <a:ext cx="151216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60032" y="3795886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87824" y="1779662"/>
            <a:ext cx="792088" cy="4320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</a:rPr>
              <a:t>907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27984" y="1779662"/>
            <a:ext cx="720080" cy="4320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</a:rPr>
              <a:t>44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637579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ЗАДАЦИ ЗА САМОСТАЛАН РАД: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7574"/>
            <a:ext cx="8784976" cy="4032448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Изрази у траженој кубној јединици:</a:t>
            </a:r>
          </a:p>
          <a:p>
            <a:pPr>
              <a:buNone/>
            </a:pPr>
            <a:r>
              <a:rPr lang="sr-Cyrl-RS" sz="2800" dirty="0" smtClean="0"/>
              <a:t>     43 </a:t>
            </a:r>
            <a:r>
              <a:rPr lang="en-US" sz="2800" dirty="0" smtClean="0"/>
              <a:t>dm³</a:t>
            </a:r>
            <a:r>
              <a:rPr lang="sr-Cyrl-RS" sz="2800" dirty="0" smtClean="0"/>
              <a:t> 768 </a:t>
            </a:r>
            <a:r>
              <a:rPr lang="en-US" sz="2800" dirty="0" smtClean="0"/>
              <a:t>cm³</a:t>
            </a:r>
            <a:r>
              <a:rPr lang="sr-Cyrl-RS" sz="2800" dirty="0" smtClean="0"/>
              <a:t> = _________ </a:t>
            </a:r>
            <a:r>
              <a:rPr lang="en-US" sz="2800" dirty="0" smtClean="0"/>
              <a:t>cm³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50   </a:t>
            </a:r>
            <a:r>
              <a:rPr lang="en-US" sz="2800" dirty="0" smtClean="0"/>
              <a:t>m³</a:t>
            </a:r>
            <a:r>
              <a:rPr lang="sr-Cyrl-RS" sz="2800" dirty="0" smtClean="0"/>
              <a:t> 875 </a:t>
            </a:r>
            <a:r>
              <a:rPr lang="en-US" sz="2800" dirty="0" smtClean="0"/>
              <a:t>dm³</a:t>
            </a:r>
            <a:r>
              <a:rPr lang="sr-Cyrl-RS" sz="2800" dirty="0" smtClean="0"/>
              <a:t> = _________ </a:t>
            </a:r>
            <a:r>
              <a:rPr lang="en-US" sz="2800" dirty="0" smtClean="0"/>
              <a:t>dm³</a:t>
            </a:r>
            <a:endParaRPr lang="sr-Cyrl-RS" sz="2800" dirty="0" smtClean="0"/>
          </a:p>
          <a:p>
            <a:r>
              <a:rPr lang="sr-Cyrl-RS" sz="2800" dirty="0" smtClean="0"/>
              <a:t>Један базен има запремину 7</a:t>
            </a:r>
            <a:r>
              <a:rPr lang="en-US" sz="2800" dirty="0" smtClean="0"/>
              <a:t>m³</a:t>
            </a:r>
            <a:r>
              <a:rPr lang="sr-Cyrl-RS" sz="2800" dirty="0" smtClean="0"/>
              <a:t>450</a:t>
            </a:r>
            <a:r>
              <a:rPr lang="en-US" sz="2800" dirty="0" smtClean="0"/>
              <a:t>dm³</a:t>
            </a:r>
            <a:r>
              <a:rPr lang="sr-Cyrl-RS" sz="2800" dirty="0" smtClean="0"/>
              <a:t>. Колико литара воде стане у тај базен?</a:t>
            </a:r>
          </a:p>
          <a:p>
            <a:r>
              <a:rPr lang="sr-Cyrl-RS" sz="2800" dirty="0" smtClean="0"/>
              <a:t>Зграда облика коцке има запремину 540 030 </a:t>
            </a:r>
            <a:r>
              <a:rPr lang="en-US" sz="2800" dirty="0" smtClean="0"/>
              <a:t>dm³</a:t>
            </a:r>
            <a:r>
              <a:rPr lang="sr-Cyrl-RS" sz="2800" dirty="0" smtClean="0"/>
              <a:t>. Колико је то метара и дециметара кубних?        (____</a:t>
            </a:r>
            <a:r>
              <a:rPr lang="en-US" sz="2800" dirty="0" smtClean="0"/>
              <a:t>m³</a:t>
            </a:r>
            <a:r>
              <a:rPr lang="sr-Cyrl-RS" sz="2800" dirty="0" smtClean="0"/>
              <a:t>___</a:t>
            </a:r>
            <a:r>
              <a:rPr lang="en-US" sz="2800" dirty="0" smtClean="0"/>
              <a:t>dm³</a:t>
            </a:r>
            <a:r>
              <a:rPr lang="sr-Cyrl-RS" sz="2800" dirty="0" smtClean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55526"/>
            <a:ext cx="8712968" cy="4392488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/>
              <a:t>Запремина геометријског тијела је дио простора којег то тијело заузима.</a:t>
            </a:r>
          </a:p>
          <a:p>
            <a:r>
              <a:rPr lang="sr-Cyrl-RS" sz="2800" dirty="0" smtClean="0"/>
              <a:t>Запремину геометријских тијела смо мјерили уз помоћ запреминске (кубне) јединице, коју називамо ЈЕДИНИЧНА КОЦКА.</a:t>
            </a:r>
          </a:p>
          <a:p>
            <a:r>
              <a:rPr lang="sr-Cyrl-RS" sz="2800" dirty="0" smtClean="0"/>
              <a:t>Основна јединица за мјерење запремине геометријских тијела је КУБНИ МЕТАР (1</a:t>
            </a:r>
            <a:r>
              <a:rPr lang="en-US" sz="2800" dirty="0" smtClean="0"/>
              <a:t>m³</a:t>
            </a:r>
            <a:r>
              <a:rPr lang="sr-Cyrl-RS" sz="2800" dirty="0" smtClean="0"/>
              <a:t>).</a:t>
            </a:r>
          </a:p>
          <a:p>
            <a:r>
              <a:rPr lang="sr-Cyrl-RS" sz="2800" dirty="0" smtClean="0"/>
              <a:t>Јединице мање од кубног метра су: кубни дециметар (1</a:t>
            </a:r>
            <a:r>
              <a:rPr lang="en-US" sz="2800" dirty="0" smtClean="0"/>
              <a:t>dm³</a:t>
            </a:r>
            <a:r>
              <a:rPr lang="sr-Cyrl-RS" sz="2800" dirty="0" smtClean="0"/>
              <a:t>), кубни центиметар (1</a:t>
            </a:r>
            <a:r>
              <a:rPr lang="en-US" sz="2800" dirty="0" smtClean="0"/>
              <a:t>cm³</a:t>
            </a:r>
            <a:r>
              <a:rPr lang="sr-Cyrl-RS" sz="2800" dirty="0" smtClean="0"/>
              <a:t>) и кубни милиметар (1</a:t>
            </a:r>
            <a:r>
              <a:rPr lang="en-US" sz="2800" dirty="0" smtClean="0"/>
              <a:t>mm³</a:t>
            </a:r>
            <a:r>
              <a:rPr lang="sr-Cyrl-RS" sz="2800" dirty="0" smtClean="0"/>
              <a:t>).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419872" y="123478"/>
            <a:ext cx="2173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ПОНОВИМО: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9502"/>
            <a:ext cx="8784976" cy="4680520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/>
              <a:t>Јединице веће од кубног метра су: кубни декаметар (1</a:t>
            </a:r>
            <a:r>
              <a:rPr lang="en-US" sz="2800" dirty="0" smtClean="0"/>
              <a:t>dkm³</a:t>
            </a:r>
            <a:r>
              <a:rPr lang="sr-Cyrl-RS" sz="2800" dirty="0" smtClean="0"/>
              <a:t>), кубни хектометар (1</a:t>
            </a:r>
            <a:r>
              <a:rPr lang="en-US" sz="2800" dirty="0" smtClean="0"/>
              <a:t>hm³</a:t>
            </a:r>
            <a:r>
              <a:rPr lang="sr-Cyrl-RS" sz="2800" dirty="0" smtClean="0"/>
              <a:t>) и кубни километар (1</a:t>
            </a:r>
            <a:r>
              <a:rPr lang="en-US" sz="2800" dirty="0" smtClean="0"/>
              <a:t>km³</a:t>
            </a:r>
            <a:r>
              <a:rPr lang="sr-Cyrl-RS" sz="2800" dirty="0" smtClean="0"/>
              <a:t>).</a:t>
            </a:r>
          </a:p>
          <a:p>
            <a:r>
              <a:rPr lang="sr-Cyrl-RS" sz="2800" dirty="0" smtClean="0"/>
              <a:t>Омјер између кубних јединица је 1000, односно</a:t>
            </a:r>
          </a:p>
          <a:p>
            <a:pPr>
              <a:buNone/>
            </a:pPr>
            <a:r>
              <a:rPr lang="sr-Cyrl-RS" sz="2800" dirty="0" smtClean="0"/>
              <a:t>    1 ∙ 10³.</a:t>
            </a:r>
          </a:p>
          <a:p>
            <a:r>
              <a:rPr lang="sr-Cyrl-RS" sz="2800" dirty="0" smtClean="0"/>
              <a:t>Јединична коцка је коцка чије су ивице одређене дужине, изражене у дужним мјерама, на основу којих се израчунава њена запремина, нпр.: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Коцка чије су ивице 1 </a:t>
            </a:r>
            <a:r>
              <a:rPr lang="en-US" sz="2800" dirty="0" smtClean="0"/>
              <a:t>dm</a:t>
            </a:r>
            <a:r>
              <a:rPr lang="sr-Cyrl-RS" sz="2800" dirty="0" smtClean="0"/>
              <a:t>, има запремину од 1</a:t>
            </a:r>
            <a:r>
              <a:rPr lang="en-US" sz="2800" dirty="0" smtClean="0"/>
              <a:t> dm³</a:t>
            </a:r>
            <a:r>
              <a:rPr lang="sr-Cyrl-RS" sz="2800" dirty="0" smtClean="0"/>
              <a:t>, и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пишемо:            </a:t>
            </a:r>
            <a:endParaRPr lang="en-US" sz="2800" u="sng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5776" y="4227934"/>
            <a:ext cx="4320480" cy="72008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Cyrl-RS" b="1" dirty="0" smtClean="0"/>
              <a:t>          </a:t>
            </a:r>
            <a:r>
              <a:rPr lang="en-US" sz="2800" b="1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V</a:t>
            </a:r>
            <a:r>
              <a:rPr lang="sr-Cyrl-RS" sz="2800" b="1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(    ,а =1 </a:t>
            </a:r>
            <a:r>
              <a:rPr lang="en-US" sz="2800" b="1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dm</a:t>
            </a:r>
            <a:r>
              <a:rPr lang="sr-Cyrl-RS" sz="2800" b="1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) = 1</a:t>
            </a:r>
            <a:r>
              <a:rPr lang="en-US" sz="2800" b="1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dm³</a:t>
            </a:r>
            <a:endParaRPr lang="en-US" sz="2800" b="1" u="sng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3563888" y="4443958"/>
            <a:ext cx="288032" cy="288032"/>
          </a:xfrm>
          <a:prstGeom prst="cube">
            <a:avLst/>
          </a:prstGeom>
          <a:solidFill>
            <a:schemeClr val="tx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 </a:t>
            </a:r>
            <a:endParaRPr lang="en-US" b="1" dirty="0"/>
          </a:p>
        </p:txBody>
      </p:sp>
      <p:sp>
        <p:nvSpPr>
          <p:cNvPr id="8" name="Smiley Face 7"/>
          <p:cNvSpPr/>
          <p:nvPr/>
        </p:nvSpPr>
        <p:spPr>
          <a:xfrm>
            <a:off x="7524328" y="4083918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5526"/>
            <a:ext cx="8856984" cy="432048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Омјер кубних јединица мањих од кубног метра:</a:t>
            </a:r>
          </a:p>
          <a:p>
            <a:pPr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     1</a:t>
            </a:r>
            <a:r>
              <a:rPr lang="en-US" sz="2800" b="1" dirty="0" smtClean="0">
                <a:solidFill>
                  <a:srgbClr val="FF0000"/>
                </a:solidFill>
              </a:rPr>
              <a:t>m³</a:t>
            </a:r>
            <a:r>
              <a:rPr lang="sr-Cyrl-R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=</a:t>
            </a:r>
            <a:r>
              <a:rPr lang="sr-Cyrl-RS" sz="2800" dirty="0" smtClean="0">
                <a:solidFill>
                  <a:schemeClr val="bg1"/>
                </a:solidFill>
              </a:rPr>
              <a:t>  </a:t>
            </a:r>
            <a:r>
              <a:rPr lang="sr-Cyrl-RS" sz="2800" b="1" dirty="0" smtClean="0">
                <a:solidFill>
                  <a:srgbClr val="FFFF00"/>
                </a:solidFill>
              </a:rPr>
              <a:t>1 000</a:t>
            </a:r>
            <a:r>
              <a:rPr lang="en-US" sz="2800" b="1" dirty="0" smtClean="0">
                <a:solidFill>
                  <a:srgbClr val="FFFF00"/>
                </a:solidFill>
              </a:rPr>
              <a:t>dm³</a:t>
            </a:r>
            <a:r>
              <a:rPr lang="sr-Cyrl-R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/>
              <a:t>=</a:t>
            </a:r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1</a:t>
            </a:r>
            <a:r>
              <a:rPr lang="sr-Cyrl-RS" sz="2800" b="1" dirty="0" smtClean="0">
                <a:solidFill>
                  <a:srgbClr val="00B0F0"/>
                </a:solidFill>
              </a:rPr>
              <a:t> 000 000</a:t>
            </a:r>
            <a:r>
              <a:rPr lang="en-US" sz="2800" b="1" dirty="0" smtClean="0">
                <a:solidFill>
                  <a:srgbClr val="00B0F0"/>
                </a:solidFill>
              </a:rPr>
              <a:t>cm³</a:t>
            </a:r>
            <a:r>
              <a:rPr lang="sr-Cyrl-RS" sz="2800" b="1" dirty="0" smtClean="0">
                <a:solidFill>
                  <a:srgbClr val="00B0F0"/>
                </a:solidFill>
              </a:rPr>
              <a:t> </a:t>
            </a:r>
            <a:r>
              <a:rPr lang="en-US" sz="2800" dirty="0"/>
              <a:t>=</a:t>
            </a:r>
            <a:r>
              <a:rPr lang="sr-Cyrl-RS" sz="2800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</a:t>
            </a:r>
            <a:r>
              <a:rPr lang="sr-Cyrl-RS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000 000 000</a:t>
            </a:r>
            <a:r>
              <a:rPr lang="en-US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mm³</a:t>
            </a:r>
            <a:endParaRPr lang="sr-Cyrl-RS" sz="2800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r>
              <a:rPr lang="sr-Cyrl-RS" sz="2800" dirty="0" smtClean="0"/>
              <a:t>Омјер кубних јединица већих од кубног метра:</a:t>
            </a:r>
          </a:p>
          <a:p>
            <a:pPr>
              <a:buNone/>
            </a:pPr>
            <a:r>
              <a:rPr lang="sr-Cyrl-RS" sz="2800" b="1" dirty="0" smtClean="0">
                <a:solidFill>
                  <a:srgbClr val="FF99FF"/>
                </a:solidFill>
              </a:rPr>
              <a:t>     1</a:t>
            </a:r>
            <a:r>
              <a:rPr lang="en-US" sz="2800" b="1" dirty="0" smtClean="0">
                <a:solidFill>
                  <a:srgbClr val="FF99FF"/>
                </a:solidFill>
              </a:rPr>
              <a:t>km³</a:t>
            </a:r>
            <a:r>
              <a:rPr lang="sr-Cyrl-RS" sz="2800" b="1" dirty="0" smtClean="0"/>
              <a:t> = </a:t>
            </a:r>
            <a:r>
              <a:rPr lang="sr-Cyrl-RS" sz="2800" b="1" dirty="0" smtClean="0">
                <a:solidFill>
                  <a:srgbClr val="CC0099"/>
                </a:solidFill>
              </a:rPr>
              <a:t>1 000</a:t>
            </a:r>
            <a:r>
              <a:rPr lang="en-US" sz="2800" b="1" dirty="0" smtClean="0">
                <a:solidFill>
                  <a:srgbClr val="CC0099"/>
                </a:solidFill>
              </a:rPr>
              <a:t>hm³</a:t>
            </a:r>
            <a:r>
              <a:rPr lang="sr-Cyrl-RS" sz="2800" b="1" dirty="0" smtClean="0">
                <a:solidFill>
                  <a:srgbClr val="CC0099"/>
                </a:solidFill>
              </a:rPr>
              <a:t> </a:t>
            </a:r>
            <a:r>
              <a:rPr lang="en-US" sz="2800" b="1" dirty="0" smtClean="0"/>
              <a:t>=</a:t>
            </a:r>
            <a:r>
              <a:rPr lang="sr-Cyrl-RS" sz="2800" b="1" dirty="0" smtClean="0">
                <a:solidFill>
                  <a:srgbClr val="CC0099"/>
                </a:solidFill>
              </a:rPr>
              <a:t> </a:t>
            </a:r>
            <a:r>
              <a:rPr lang="sr-Cyrl-RS" sz="2800" b="1" dirty="0" smtClean="0">
                <a:solidFill>
                  <a:srgbClr val="FF0066"/>
                </a:solidFill>
              </a:rPr>
              <a:t>1 000 000</a:t>
            </a:r>
            <a:r>
              <a:rPr lang="en-US" sz="2800" b="1" dirty="0" smtClean="0">
                <a:solidFill>
                  <a:srgbClr val="FF0066"/>
                </a:solidFill>
              </a:rPr>
              <a:t>dkm³</a:t>
            </a:r>
            <a:r>
              <a:rPr lang="sr-Cyrl-RS" sz="2800" b="1" dirty="0" smtClean="0">
                <a:solidFill>
                  <a:srgbClr val="FF0066"/>
                </a:solidFill>
              </a:rPr>
              <a:t> </a:t>
            </a:r>
            <a:r>
              <a:rPr lang="en-US" sz="2800" b="1" dirty="0" smtClean="0"/>
              <a:t>=</a:t>
            </a:r>
            <a:r>
              <a:rPr lang="sr-Cyrl-RS" sz="2800" b="1" dirty="0" smtClean="0">
                <a:solidFill>
                  <a:srgbClr val="FF0066"/>
                </a:solidFill>
              </a:rPr>
              <a:t> </a:t>
            </a:r>
            <a:r>
              <a:rPr lang="sr-Cyrl-RS" sz="2800" b="1" dirty="0" smtClean="0">
                <a:solidFill>
                  <a:srgbClr val="FF0000"/>
                </a:solidFill>
              </a:rPr>
              <a:t>1 000 000 000 </a:t>
            </a:r>
            <a:r>
              <a:rPr lang="en-US" sz="2800" b="1" dirty="0" smtClean="0">
                <a:solidFill>
                  <a:srgbClr val="FF0000"/>
                </a:solidFill>
              </a:rPr>
              <a:t>m³</a:t>
            </a:r>
            <a:endParaRPr lang="sr-Cyrl-RS" sz="2800" b="1" dirty="0" smtClean="0">
              <a:solidFill>
                <a:srgbClr val="FF0000"/>
              </a:solidFill>
            </a:endParaRPr>
          </a:p>
          <a:p>
            <a:r>
              <a:rPr lang="sr-Cyrl-RS" sz="2800" dirty="0" smtClean="0"/>
              <a:t>Омјер кубних јединица можемо изразити и у степену броја 10</a:t>
            </a:r>
            <a:r>
              <a:rPr lang="en-US" sz="2800" dirty="0" smtClean="0"/>
              <a:t>ⁿ</a:t>
            </a:r>
            <a:r>
              <a:rPr lang="sr-Cyrl-RS" sz="2800" dirty="0" smtClean="0"/>
              <a:t>:</a:t>
            </a:r>
          </a:p>
          <a:p>
            <a:pPr>
              <a:buNone/>
            </a:pPr>
            <a:r>
              <a:rPr lang="sr-Cyrl-RS" sz="2800" dirty="0" smtClean="0"/>
              <a:t>   - МАЊЕ ОД</a:t>
            </a:r>
            <a:r>
              <a:rPr lang="sr-Cyrl-RS" sz="2800" b="1" dirty="0" smtClean="0">
                <a:solidFill>
                  <a:srgbClr val="FF0000"/>
                </a:solidFill>
              </a:rPr>
              <a:t> </a:t>
            </a:r>
            <a:r>
              <a:rPr lang="sr-Cyrl-RS" sz="2800" dirty="0" smtClean="0"/>
              <a:t>1</a:t>
            </a:r>
            <a:r>
              <a:rPr lang="en-US" sz="2800" dirty="0" smtClean="0"/>
              <a:t>m³</a:t>
            </a:r>
            <a:r>
              <a:rPr lang="sr-Cyrl-RS" sz="2800" dirty="0" smtClean="0"/>
              <a:t> :  </a:t>
            </a:r>
            <a:r>
              <a:rPr lang="sr-Cyrl-R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m³</a:t>
            </a:r>
            <a:r>
              <a:rPr lang="sr-Cyrl-RS" sz="2800" b="1" dirty="0" smtClean="0">
                <a:solidFill>
                  <a:srgbClr val="FF0000"/>
                </a:solidFill>
              </a:rPr>
              <a:t> </a:t>
            </a:r>
            <a:r>
              <a:rPr lang="sr-Cyrl-RS" sz="2800" dirty="0" smtClean="0"/>
              <a:t>= </a:t>
            </a:r>
            <a:r>
              <a:rPr lang="sr-Cyrl-RS" sz="2800" b="1" dirty="0" smtClean="0">
                <a:solidFill>
                  <a:srgbClr val="FFFF00"/>
                </a:solidFill>
              </a:rPr>
              <a:t>10³</a:t>
            </a:r>
            <a:r>
              <a:rPr lang="en-US" sz="2800" b="1" dirty="0" smtClean="0">
                <a:solidFill>
                  <a:srgbClr val="FFFF00"/>
                </a:solidFill>
              </a:rPr>
              <a:t>dm³</a:t>
            </a:r>
            <a:r>
              <a:rPr lang="sr-Cyrl-R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dirty="0" smtClean="0"/>
              <a:t>= </a:t>
            </a:r>
            <a:r>
              <a:rPr lang="sr-Cyrl-RS" sz="2800" b="1" dirty="0" smtClean="0">
                <a:solidFill>
                  <a:srgbClr val="00B0F0"/>
                </a:solidFill>
              </a:rPr>
              <a:t>10⁶</a:t>
            </a:r>
            <a:r>
              <a:rPr lang="en-US" sz="2800" b="1" dirty="0" smtClean="0">
                <a:solidFill>
                  <a:srgbClr val="00B0F0"/>
                </a:solidFill>
              </a:rPr>
              <a:t>cm³</a:t>
            </a:r>
            <a:r>
              <a:rPr lang="sr-Cyrl-RS" sz="2800" b="1" dirty="0" smtClean="0">
                <a:solidFill>
                  <a:srgbClr val="00B0F0"/>
                </a:solidFill>
              </a:rPr>
              <a:t> </a:t>
            </a:r>
            <a:r>
              <a:rPr lang="sr-Cyrl-RS" sz="2800" dirty="0" smtClean="0"/>
              <a:t>= </a:t>
            </a:r>
            <a:r>
              <a:rPr lang="sr-Cyrl-RS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10⁹</a:t>
            </a:r>
            <a:r>
              <a:rPr lang="en-US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mm³</a:t>
            </a:r>
            <a:endParaRPr lang="sr-Cyrl-RS" sz="2800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sr-Cyrl-RS" sz="2800" dirty="0" smtClean="0"/>
              <a:t>   - ВЕЋЕ ОД 1</a:t>
            </a:r>
            <a:r>
              <a:rPr lang="en-US" sz="2800" dirty="0" smtClean="0"/>
              <a:t>m³</a:t>
            </a:r>
            <a:r>
              <a:rPr lang="sr-Cyrl-RS" sz="2800" dirty="0" smtClean="0"/>
              <a:t> :     </a:t>
            </a:r>
            <a:r>
              <a:rPr lang="sr-Cyrl-RS" sz="2800" b="1" dirty="0" smtClean="0">
                <a:solidFill>
                  <a:srgbClr val="FF99FF"/>
                </a:solidFill>
              </a:rPr>
              <a:t>1</a:t>
            </a:r>
            <a:r>
              <a:rPr lang="en-US" sz="2800" b="1" dirty="0" smtClean="0">
                <a:solidFill>
                  <a:srgbClr val="FF99FF"/>
                </a:solidFill>
              </a:rPr>
              <a:t>km³</a:t>
            </a:r>
            <a:r>
              <a:rPr lang="sr-Cyrl-RS" sz="2800" b="1" dirty="0" smtClean="0"/>
              <a:t> = </a:t>
            </a:r>
            <a:r>
              <a:rPr lang="sr-Cyrl-RS" sz="2800" b="1" dirty="0" smtClean="0">
                <a:solidFill>
                  <a:srgbClr val="CC0099"/>
                </a:solidFill>
              </a:rPr>
              <a:t>10</a:t>
            </a:r>
            <a:r>
              <a:rPr lang="en-US" sz="2800" b="1" dirty="0">
                <a:solidFill>
                  <a:srgbClr val="CC0099"/>
                </a:solidFill>
              </a:rPr>
              <a:t>³</a:t>
            </a:r>
            <a:r>
              <a:rPr lang="en-US" sz="2800" b="1" dirty="0" smtClean="0">
                <a:solidFill>
                  <a:srgbClr val="CC0099"/>
                </a:solidFill>
              </a:rPr>
              <a:t>hm³</a:t>
            </a:r>
            <a:r>
              <a:rPr lang="sr-Cyrl-RS" sz="2800" b="1" dirty="0" smtClean="0">
                <a:solidFill>
                  <a:srgbClr val="CC0099"/>
                </a:solidFill>
              </a:rPr>
              <a:t> </a:t>
            </a:r>
            <a:r>
              <a:rPr lang="sr-Cyrl-RS" sz="2800" b="1" dirty="0" smtClean="0"/>
              <a:t>=</a:t>
            </a:r>
            <a:r>
              <a:rPr lang="sr-Cyrl-RS" sz="2800" b="1" dirty="0" smtClean="0">
                <a:solidFill>
                  <a:srgbClr val="FF0066"/>
                </a:solidFill>
              </a:rPr>
              <a:t> 10⁶</a:t>
            </a:r>
            <a:r>
              <a:rPr lang="en-US" sz="2800" b="1" dirty="0" smtClean="0">
                <a:solidFill>
                  <a:srgbClr val="FF0066"/>
                </a:solidFill>
              </a:rPr>
              <a:t>dkm³</a:t>
            </a:r>
            <a:r>
              <a:rPr lang="sr-Cyrl-RS" sz="2800" b="1" dirty="0" smtClean="0">
                <a:solidFill>
                  <a:srgbClr val="FF0066"/>
                </a:solidFill>
              </a:rPr>
              <a:t> </a:t>
            </a:r>
            <a:r>
              <a:rPr lang="sr-Cyrl-RS" sz="2800" b="1" dirty="0" smtClean="0"/>
              <a:t>= </a:t>
            </a:r>
            <a:r>
              <a:rPr lang="sr-Cyrl-RS" sz="2800" b="1" dirty="0" smtClean="0">
                <a:solidFill>
                  <a:srgbClr val="FF0000"/>
                </a:solidFill>
              </a:rPr>
              <a:t>10⁹</a:t>
            </a:r>
            <a:r>
              <a:rPr lang="en-US" sz="2800" b="1" dirty="0" smtClean="0">
                <a:solidFill>
                  <a:srgbClr val="FF0000"/>
                </a:solidFill>
              </a:rPr>
              <a:t>m³</a:t>
            </a:r>
            <a:r>
              <a:rPr lang="sr-Cyrl-RS" sz="2800" b="1" dirty="0" smtClean="0">
                <a:solidFill>
                  <a:srgbClr val="FF0000"/>
                </a:solidFill>
              </a:rPr>
              <a:t> </a:t>
            </a:r>
            <a:endParaRPr lang="sr-Cyrl-RS" sz="2800" dirty="0" smtClean="0"/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sr-Cyrl-RS" sz="2800" dirty="0" smtClean="0"/>
          </a:p>
          <a:p>
            <a:pPr>
              <a:buNone/>
            </a:pPr>
            <a:r>
              <a:rPr lang="sr-Cyrl-RS" sz="2800" b="1" dirty="0" smtClean="0">
                <a:solidFill>
                  <a:srgbClr val="FF99FF"/>
                </a:solidFill>
              </a:rPr>
              <a:t>    </a:t>
            </a:r>
            <a:r>
              <a:rPr lang="sr-Cyrl-RS" sz="2800" b="1" dirty="0" smtClean="0">
                <a:solidFill>
                  <a:srgbClr val="FF0000"/>
                </a:solidFill>
              </a:rPr>
              <a:t>                 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66"/>
                </a:solidFill>
              </a:rPr>
              <a:t> </a:t>
            </a:r>
            <a:endParaRPr lang="sr-Cyrl-RS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sr-Cyrl-RS" sz="2800" b="1" u="sng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sr-Cyrl-RS" sz="2800" b="1" u="sng" dirty="0" smtClean="0"/>
          </a:p>
          <a:p>
            <a:endParaRPr lang="sr-Cyrl-R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1</a:t>
            </a:r>
            <a:r>
              <a:rPr lang="sr-Cyrl-RS" sz="2800" dirty="0" smtClean="0"/>
              <a:t>) Одреди запремину геометријског тијела А, ако је мјерни број јединична (кубна) коцка Е:</a:t>
            </a:r>
          </a:p>
          <a:p>
            <a:pPr>
              <a:buNone/>
            </a:pPr>
            <a:r>
              <a:rPr lang="sr-Cyrl-RS" sz="2800" dirty="0" smtClean="0"/>
              <a:t>                                                    А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            </a:t>
            </a:r>
            <a:r>
              <a:rPr lang="en-US" sz="2800" dirty="0" smtClean="0"/>
              <a:t>V</a:t>
            </a:r>
            <a:r>
              <a:rPr lang="sr-Cyrl-RS" sz="2800" dirty="0" smtClean="0"/>
              <a:t> </a:t>
            </a:r>
            <a:r>
              <a:rPr lang="en-US" sz="2800" dirty="0" smtClean="0"/>
              <a:t>=</a:t>
            </a:r>
            <a:r>
              <a:rPr lang="sr-Cyrl-RS" sz="2800" dirty="0" smtClean="0"/>
              <a:t> ?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    </a:t>
            </a:r>
            <a:r>
              <a:rPr lang="en-US" sz="2800" dirty="0" smtClean="0"/>
              <a:t>V</a:t>
            </a:r>
            <a:r>
              <a:rPr lang="sr-Cyrl-RS" sz="2800" dirty="0" smtClean="0"/>
              <a:t> ( А ) = 15 Е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endParaRPr lang="sr-Cyrl-R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Cube 3"/>
          <p:cNvSpPr/>
          <p:nvPr/>
        </p:nvSpPr>
        <p:spPr>
          <a:xfrm>
            <a:off x="1979712" y="2067694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1"/>
                </a:solidFill>
              </a:rPr>
              <a:t>Е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4716016" y="2571750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4932040" y="1779662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652120" y="1779662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6372200" y="1779662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5436096" y="2571750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6156176" y="2571750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7092280" y="2355726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4716016" y="1995686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5436096" y="1995686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6156176" y="1995686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6876256" y="2571750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7092280" y="1779662"/>
            <a:ext cx="928120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3528" y="195486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ЗАДАЦИ: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5526"/>
            <a:ext cx="8784976" cy="4587974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3000" dirty="0" smtClean="0"/>
              <a:t>2) Колика је запремина коцке</a:t>
            </a:r>
          </a:p>
          <a:p>
            <a:pPr>
              <a:buNone/>
            </a:pPr>
            <a:r>
              <a:rPr lang="sr-Cyrl-RS" sz="3000" dirty="0"/>
              <a:t> </a:t>
            </a:r>
            <a:r>
              <a:rPr lang="sr-Cyrl-RS" sz="3000" dirty="0" smtClean="0"/>
              <a:t>   К₁, чија је дужина странице</a:t>
            </a:r>
          </a:p>
          <a:p>
            <a:pPr>
              <a:buNone/>
            </a:pPr>
            <a:r>
              <a:rPr lang="sr-Cyrl-RS" sz="3000" dirty="0" smtClean="0"/>
              <a:t>    а = 1</a:t>
            </a:r>
            <a:r>
              <a:rPr lang="en-US" sz="3000" dirty="0" smtClean="0"/>
              <a:t>m</a:t>
            </a:r>
            <a:r>
              <a:rPr lang="sr-Cyrl-RS" sz="3000" dirty="0" smtClean="0"/>
              <a:t>?</a:t>
            </a:r>
          </a:p>
          <a:p>
            <a:pPr>
              <a:buNone/>
            </a:pPr>
            <a:endParaRPr lang="sr-Cyrl-RS" sz="3000" dirty="0" smtClean="0"/>
          </a:p>
          <a:p>
            <a:pPr>
              <a:buNone/>
            </a:pPr>
            <a:r>
              <a:rPr lang="sr-Cyrl-RS" sz="3000" dirty="0"/>
              <a:t> </a:t>
            </a:r>
            <a:r>
              <a:rPr lang="sr-Cyrl-RS" sz="3000" dirty="0" smtClean="0"/>
              <a:t>   - Ако знамо да је коцка </a:t>
            </a:r>
          </a:p>
          <a:p>
            <a:pPr>
              <a:buNone/>
            </a:pPr>
            <a:r>
              <a:rPr lang="sr-Cyrl-RS" sz="3000" dirty="0"/>
              <a:t> </a:t>
            </a:r>
            <a:r>
              <a:rPr lang="sr-Cyrl-RS" sz="3000" dirty="0" smtClean="0"/>
              <a:t>   тродимензионално геометријско</a:t>
            </a:r>
          </a:p>
          <a:p>
            <a:pPr>
              <a:buNone/>
            </a:pPr>
            <a:r>
              <a:rPr lang="sr-Cyrl-RS" sz="3000" dirty="0" smtClean="0"/>
              <a:t>    тијело, онда ћемо рећи да је:</a:t>
            </a:r>
          </a:p>
          <a:p>
            <a:pPr>
              <a:buNone/>
            </a:pPr>
            <a:endParaRPr lang="sr-Cyrl-RS" sz="3000" dirty="0"/>
          </a:p>
          <a:p>
            <a:pPr>
              <a:buNone/>
            </a:pPr>
            <a:r>
              <a:rPr lang="sr-Cyrl-RS" sz="30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               </a:t>
            </a:r>
            <a:r>
              <a:rPr lang="en-US" sz="30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V</a:t>
            </a:r>
            <a:r>
              <a:rPr lang="sr-Cyrl-RS" sz="30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( К₁ ) = 1 </a:t>
            </a:r>
            <a:r>
              <a:rPr lang="en-US" sz="30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m³</a:t>
            </a:r>
            <a:endParaRPr lang="sr-Cyrl-RS" sz="3000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sr-Cyrl-RS" sz="30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sr-Cyrl-RS" sz="30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                                                                             </a:t>
            </a:r>
            <a:r>
              <a:rPr lang="sr-Cyrl-RS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а = 1 </a:t>
            </a:r>
            <a:r>
              <a:rPr lang="en-US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</a:t>
            </a:r>
            <a:endParaRPr lang="en-US" sz="28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6228184" y="1635646"/>
            <a:ext cx="2592288" cy="2448272"/>
          </a:xfrm>
          <a:prstGeom prst="cub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56176" y="4299942"/>
            <a:ext cx="2016224" cy="0"/>
          </a:xfrm>
          <a:prstGeom prst="straightConnector1">
            <a:avLst/>
          </a:prstGeom>
          <a:ln>
            <a:solidFill>
              <a:schemeClr val="bg2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04248" y="2859782"/>
            <a:ext cx="914400" cy="576064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1 </a:t>
            </a:r>
            <a:r>
              <a:rPr lang="en-US" sz="2800" b="1" dirty="0" smtClean="0">
                <a:solidFill>
                  <a:schemeClr val="bg2"/>
                </a:solidFill>
              </a:rPr>
              <a:t>m³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68344" y="2283718"/>
            <a:ext cx="504056" cy="432048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К₁</a:t>
            </a:r>
            <a:endParaRPr lang="en-US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7494"/>
            <a:ext cx="8784976" cy="468052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sr-Cyrl-RS" sz="2800" dirty="0" smtClean="0"/>
              <a:t>3) Изрази веће кубне јединице мањим:</a:t>
            </a:r>
          </a:p>
          <a:p>
            <a:pPr>
              <a:buNone/>
            </a:pPr>
            <a:r>
              <a:rPr lang="sr-Cyrl-RS" sz="2800" dirty="0" smtClean="0"/>
              <a:t>         58 </a:t>
            </a:r>
            <a:r>
              <a:rPr lang="en-US" sz="2800" dirty="0" smtClean="0"/>
              <a:t>cm³</a:t>
            </a:r>
            <a:r>
              <a:rPr lang="sr-Cyrl-RS" sz="2800" dirty="0" smtClean="0"/>
              <a:t> =       ?       </a:t>
            </a:r>
            <a:r>
              <a:rPr lang="en-US" sz="2800" dirty="0" smtClean="0">
                <a:solidFill>
                  <a:srgbClr val="FFC000"/>
                </a:solidFill>
              </a:rPr>
              <a:t>mm³</a:t>
            </a:r>
            <a:endParaRPr lang="sr-Cyrl-RS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sz="2800" dirty="0" smtClean="0"/>
              <a:t>        408 </a:t>
            </a:r>
            <a:r>
              <a:rPr lang="en-US" sz="2800" dirty="0" smtClean="0"/>
              <a:t>dm³</a:t>
            </a:r>
            <a:r>
              <a:rPr lang="sr-Cyrl-RS" sz="2800" dirty="0" smtClean="0"/>
              <a:t> =           ?            </a:t>
            </a:r>
            <a:r>
              <a:rPr lang="en-US" sz="2800" dirty="0" smtClean="0">
                <a:solidFill>
                  <a:srgbClr val="FFC000"/>
                </a:solidFill>
              </a:rPr>
              <a:t>mm³</a:t>
            </a:r>
            <a:endParaRPr lang="sr-Cyrl-RS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sz="2800" dirty="0" smtClean="0"/>
              <a:t>        8 </a:t>
            </a:r>
            <a:r>
              <a:rPr lang="en-US" sz="2800" dirty="0" smtClean="0"/>
              <a:t>m³</a:t>
            </a:r>
            <a:r>
              <a:rPr lang="sr-Cyrl-RS" sz="2800" dirty="0" smtClean="0"/>
              <a:t> =              ?             </a:t>
            </a:r>
            <a:r>
              <a:rPr lang="en-US" sz="2800" dirty="0" smtClean="0">
                <a:solidFill>
                  <a:srgbClr val="FFC000"/>
                </a:solidFill>
              </a:rPr>
              <a:t>mm³</a:t>
            </a:r>
            <a:endParaRPr lang="sr-Cyrl-RS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sz="2800" dirty="0" smtClean="0"/>
              <a:t>        55 </a:t>
            </a:r>
            <a:r>
              <a:rPr lang="en-US" sz="2800" dirty="0" smtClean="0"/>
              <a:t>hm³</a:t>
            </a:r>
            <a:r>
              <a:rPr lang="sr-Cyrl-RS" sz="2800" dirty="0" smtClean="0"/>
              <a:t> =        ?    </a:t>
            </a:r>
            <a:r>
              <a:rPr lang="sr-Cyrl-R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dkm³</a:t>
            </a:r>
            <a:endParaRPr lang="sr-Cyrl-RS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sz="2800" dirty="0" smtClean="0"/>
              <a:t>        32 </a:t>
            </a:r>
            <a:r>
              <a:rPr lang="en-US" sz="2800" dirty="0" smtClean="0"/>
              <a:t>km³</a:t>
            </a:r>
            <a:r>
              <a:rPr lang="sr-Cyrl-RS" sz="2800" dirty="0" smtClean="0"/>
              <a:t> =              ?               </a:t>
            </a:r>
            <a:r>
              <a:rPr lang="en-US" sz="2800" dirty="0" smtClean="0">
                <a:solidFill>
                  <a:srgbClr val="FFC000"/>
                </a:solidFill>
              </a:rPr>
              <a:t>m³</a:t>
            </a:r>
            <a:endParaRPr lang="sr-Cyrl-RS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sz="2800" dirty="0" smtClean="0"/>
              <a:t>        565 </a:t>
            </a:r>
            <a:r>
              <a:rPr lang="en-US" sz="2800" dirty="0" smtClean="0"/>
              <a:t>dkm³</a:t>
            </a:r>
            <a:r>
              <a:rPr lang="sr-Cyrl-RS" sz="2800" dirty="0" smtClean="0"/>
              <a:t> =           ?           </a:t>
            </a:r>
            <a:r>
              <a:rPr lang="sr-Cyrl-R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dm³</a:t>
            </a:r>
            <a:endParaRPr lang="sr-Cyrl-RS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sz="2800" dirty="0" smtClean="0"/>
              <a:t>        753 </a:t>
            </a:r>
            <a:r>
              <a:rPr lang="en-US" sz="2800" dirty="0" smtClean="0"/>
              <a:t>hm³</a:t>
            </a:r>
            <a:r>
              <a:rPr lang="sr-Cyrl-RS" sz="2800" dirty="0" smtClean="0"/>
              <a:t> = 753 ∙    ?      </a:t>
            </a:r>
            <a:r>
              <a:rPr lang="en-US" sz="2800" dirty="0" smtClean="0">
                <a:solidFill>
                  <a:srgbClr val="FFC000"/>
                </a:solidFill>
              </a:rPr>
              <a:t>mm³</a:t>
            </a:r>
            <a:r>
              <a:rPr lang="sr-Cyrl-RS" sz="2800" dirty="0" smtClean="0"/>
              <a:t> </a:t>
            </a:r>
          </a:p>
          <a:p>
            <a:pPr>
              <a:buNone/>
            </a:pPr>
            <a:r>
              <a:rPr lang="sr-Cyrl-RS" sz="2800" dirty="0" smtClean="0"/>
              <a:t>        367 </a:t>
            </a:r>
            <a:r>
              <a:rPr lang="en-US" sz="2800" dirty="0" smtClean="0"/>
              <a:t>km³</a:t>
            </a:r>
            <a:r>
              <a:rPr lang="sr-Cyrl-RS" sz="2800" dirty="0" smtClean="0"/>
              <a:t> = 367 ∙   ?      </a:t>
            </a:r>
            <a:r>
              <a:rPr lang="en-US" sz="2800" dirty="0" smtClean="0">
                <a:solidFill>
                  <a:srgbClr val="FFC000"/>
                </a:solidFill>
              </a:rPr>
              <a:t>dm³</a:t>
            </a:r>
            <a:endParaRPr lang="sr-Cyrl-RS" sz="28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   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</a:t>
            </a:r>
            <a:endParaRPr lang="en-US" sz="2800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635646"/>
            <a:ext cx="3024336" cy="33329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03848" y="4371950"/>
            <a:ext cx="792088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10¹²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5856" y="3867894"/>
            <a:ext cx="792088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10¹⁵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776" y="3363838"/>
            <a:ext cx="2016224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565 000 000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2859782"/>
            <a:ext cx="2448272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32 000 000 000 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5736" y="2355726"/>
            <a:ext cx="1224136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55 000 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35696" y="1851670"/>
            <a:ext cx="2304256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8 000 000 000   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1760" y="1347614"/>
            <a:ext cx="2016224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408 000 000</a:t>
            </a:r>
            <a:r>
              <a:rPr lang="sr-Cyrl-RS" sz="2800" dirty="0" smtClean="0"/>
              <a:t>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267744" y="843558"/>
            <a:ext cx="1224136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C000"/>
                </a:solidFill>
              </a:rPr>
              <a:t>58 000</a:t>
            </a:r>
            <a:r>
              <a:rPr lang="sr-Cyrl-RS" sz="2800" dirty="0" smtClean="0"/>
              <a:t>    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5868144" y="1635646"/>
            <a:ext cx="3024336" cy="33123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2 13"/>
          <p:cNvSpPr/>
          <p:nvPr/>
        </p:nvSpPr>
        <p:spPr>
          <a:xfrm>
            <a:off x="6047656" y="0"/>
            <a:ext cx="3096344" cy="1944216"/>
          </a:xfrm>
          <a:prstGeom prst="irregularSeal2">
            <a:avLst/>
          </a:prstGeom>
          <a:solidFill>
            <a:srgbClr val="0008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 бројеви лете к`о звијезде и комете</a:t>
            </a:r>
            <a:endParaRPr lang="en-US" sz="1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507288" cy="709587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4) Изрази мање кубне јединице већим: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96044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sz="2800" dirty="0" smtClean="0"/>
              <a:t>            </a:t>
            </a:r>
          </a:p>
          <a:p>
            <a:pPr algn="ctr">
              <a:buNone/>
            </a:pPr>
            <a:r>
              <a:rPr lang="sr-Cyrl-RS" sz="2800" dirty="0" smtClean="0"/>
              <a:t>                                           56 000 </a:t>
            </a:r>
            <a:r>
              <a:rPr lang="en-US" sz="2800" dirty="0" smtClean="0"/>
              <a:t>hm³</a:t>
            </a:r>
            <a:r>
              <a:rPr lang="sr-Cyrl-RS" sz="2800" dirty="0" smtClean="0"/>
              <a:t> =      ?    </a:t>
            </a:r>
            <a:r>
              <a:rPr lang="en-US" sz="2800" dirty="0" smtClean="0"/>
              <a:t>km³</a:t>
            </a:r>
            <a:endParaRPr lang="sr-Cyrl-RS" sz="2800" dirty="0" smtClean="0"/>
          </a:p>
          <a:p>
            <a:pPr algn="ctr">
              <a:buNone/>
            </a:pPr>
            <a:r>
              <a:rPr lang="sr-Cyrl-RS" sz="2800" dirty="0" smtClean="0"/>
              <a:t>                                  93 000 000 </a:t>
            </a:r>
            <a:r>
              <a:rPr lang="en-US" sz="2800" dirty="0" smtClean="0"/>
              <a:t>dkm³</a:t>
            </a:r>
            <a:r>
              <a:rPr lang="sr-Cyrl-RS" sz="2800" dirty="0" smtClean="0"/>
              <a:t> =      ?     </a:t>
            </a:r>
            <a:r>
              <a:rPr lang="en-US" sz="2800" dirty="0" smtClean="0"/>
              <a:t>km³</a:t>
            </a:r>
            <a:r>
              <a:rPr lang="sr-Cyrl-RS" sz="2800" dirty="0" smtClean="0"/>
              <a:t> </a:t>
            </a:r>
          </a:p>
          <a:p>
            <a:pPr algn="ctr">
              <a:buNone/>
            </a:pPr>
            <a:r>
              <a:rPr lang="sr-Cyrl-RS" sz="2800" dirty="0" smtClean="0"/>
              <a:t>                                      4 000 000 </a:t>
            </a:r>
            <a:r>
              <a:rPr lang="en-US" sz="2800" dirty="0" smtClean="0"/>
              <a:t>m³</a:t>
            </a:r>
            <a:r>
              <a:rPr lang="sr-Cyrl-RS" sz="2800" dirty="0" smtClean="0"/>
              <a:t> =    ?    </a:t>
            </a:r>
            <a:r>
              <a:rPr lang="en-US" sz="2800" dirty="0" smtClean="0"/>
              <a:t>hm³</a:t>
            </a:r>
            <a:r>
              <a:rPr lang="sr-Cyrl-RS" sz="2800" dirty="0" smtClean="0"/>
              <a:t> </a:t>
            </a:r>
          </a:p>
          <a:p>
            <a:pPr algn="ctr">
              <a:buNone/>
            </a:pPr>
            <a:r>
              <a:rPr lang="sr-Cyrl-RS" sz="2800" dirty="0" smtClean="0"/>
              <a:t>                                           232 000 </a:t>
            </a:r>
            <a:r>
              <a:rPr lang="en-US" sz="2800" dirty="0" smtClean="0"/>
              <a:t>m³</a:t>
            </a:r>
            <a:r>
              <a:rPr lang="sr-Cyrl-RS" sz="2800" dirty="0" smtClean="0"/>
              <a:t>  =     ?    </a:t>
            </a:r>
            <a:r>
              <a:rPr lang="en-US" sz="2800" dirty="0" smtClean="0"/>
              <a:t>dkm³</a:t>
            </a:r>
            <a:r>
              <a:rPr lang="sr-Cyrl-RS" sz="2800" dirty="0" smtClean="0"/>
              <a:t> </a:t>
            </a:r>
          </a:p>
          <a:p>
            <a:pPr algn="ctr">
              <a:buNone/>
            </a:pPr>
            <a:r>
              <a:rPr lang="sr-Cyrl-RS" sz="2800" dirty="0" smtClean="0"/>
              <a:t>                                         7 ∙ 10⁹ </a:t>
            </a:r>
            <a:r>
              <a:rPr lang="en-US" sz="2800" dirty="0" smtClean="0"/>
              <a:t>cm³</a:t>
            </a:r>
            <a:r>
              <a:rPr lang="sr-Cyrl-RS" sz="2800" dirty="0" smtClean="0"/>
              <a:t> =    ?   </a:t>
            </a:r>
            <a:r>
              <a:rPr lang="en-US" sz="2800" dirty="0" smtClean="0"/>
              <a:t>km³</a:t>
            </a:r>
            <a:r>
              <a:rPr lang="sr-Cyrl-RS" sz="2800" dirty="0" smtClean="0"/>
              <a:t> </a:t>
            </a:r>
          </a:p>
          <a:p>
            <a:pPr algn="ctr">
              <a:buNone/>
            </a:pPr>
            <a:r>
              <a:rPr lang="sr-Cyrl-RS" sz="2800" dirty="0" smtClean="0"/>
              <a:t>                                       18 ∙ 10³ </a:t>
            </a:r>
            <a:r>
              <a:rPr lang="en-US" sz="2800" dirty="0" smtClean="0"/>
              <a:t>cm³</a:t>
            </a:r>
            <a:r>
              <a:rPr lang="sr-Cyrl-RS" sz="2800" dirty="0" smtClean="0"/>
              <a:t> =    ?   </a:t>
            </a:r>
            <a:r>
              <a:rPr lang="en-US" sz="2800" dirty="0" smtClean="0"/>
              <a:t>dm³</a:t>
            </a:r>
            <a:r>
              <a:rPr lang="sr-Cyrl-RS" sz="2800" dirty="0" smtClean="0"/>
              <a:t> </a:t>
            </a:r>
          </a:p>
          <a:p>
            <a:pPr algn="ctr">
              <a:buNone/>
            </a:pPr>
            <a:r>
              <a:rPr lang="sr-Cyrl-RS" sz="2800" dirty="0" smtClean="0"/>
              <a:t>                                398 000 000 000 </a:t>
            </a:r>
            <a:r>
              <a:rPr lang="en-US" sz="2800" dirty="0" smtClean="0"/>
              <a:t>mm³</a:t>
            </a:r>
            <a:r>
              <a:rPr lang="sr-Cyrl-RS" sz="2800" dirty="0" smtClean="0"/>
              <a:t> =     ?    </a:t>
            </a:r>
            <a:r>
              <a:rPr lang="en-US" sz="2800" dirty="0" smtClean="0"/>
              <a:t>m³</a:t>
            </a:r>
            <a:r>
              <a:rPr lang="sr-Cyrl-RS" sz="2800" dirty="0" smtClean="0"/>
              <a:t>  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876256" y="4155926"/>
            <a:ext cx="864096" cy="5040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398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44208" y="3723878"/>
            <a:ext cx="662880" cy="5040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18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88224" y="3219822"/>
            <a:ext cx="576064" cy="5040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44208" y="2787774"/>
            <a:ext cx="864096" cy="5040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232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32240" y="2355726"/>
            <a:ext cx="504056" cy="4320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16216" y="1779662"/>
            <a:ext cx="914400" cy="5040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93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88224" y="1347614"/>
            <a:ext cx="792088" cy="5040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56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0" descr="images (6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31590"/>
            <a:ext cx="2952328" cy="3600400"/>
          </a:xfrm>
          <a:prstGeom prst="rect">
            <a:avLst/>
          </a:prstGeom>
          <a:scene3d>
            <a:camera prst="perspectiveRight"/>
            <a:lightRig rig="threePt" dir="t"/>
          </a:scene3d>
        </p:spPr>
      </p:pic>
      <p:sp>
        <p:nvSpPr>
          <p:cNvPr id="12" name="Rectangle 11"/>
          <p:cNvSpPr/>
          <p:nvPr/>
        </p:nvSpPr>
        <p:spPr>
          <a:xfrm>
            <a:off x="1403648" y="1851670"/>
            <a:ext cx="1296144" cy="93610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4">
              <a:avLst/>
            </a:prstTxWarp>
          </a:bodyPr>
          <a:lstStyle/>
          <a:p>
            <a:pPr algn="ctr"/>
            <a:r>
              <a:rPr lang="sr-Cyrl-RS" sz="1200" dirty="0" smtClean="0">
                <a:solidFill>
                  <a:schemeClr val="tx2">
                    <a:lumMod val="25000"/>
                  </a:schemeClr>
                </a:solidFill>
              </a:rPr>
              <a:t>ПРОНАЂЕНИ РЕЗУЛТАТИ</a:t>
            </a:r>
            <a:endParaRPr lang="en-US" sz="12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691680" y="3795886"/>
            <a:ext cx="978408" cy="484632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507288" cy="85725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5</a:t>
            </a:r>
            <a:r>
              <a:rPr lang="sr-Cyrl-RS" sz="2800" dirty="0" smtClean="0"/>
              <a:t>) Заокружи тачан одговор:</a:t>
            </a:r>
            <a:endParaRPr lang="en-US" sz="2800" dirty="0"/>
          </a:p>
        </p:txBody>
      </p:sp>
      <p:pic>
        <p:nvPicPr>
          <p:cNvPr id="5" name="Content Placeholder 4" descr="images (2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03598"/>
            <a:ext cx="3744416" cy="331236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987574"/>
            <a:ext cx="4320480" cy="4011910"/>
          </a:xfrm>
        </p:spPr>
        <p:txBody>
          <a:bodyPr/>
          <a:lstStyle/>
          <a:p>
            <a:r>
              <a:rPr lang="sr-Cyrl-RS" dirty="0" smtClean="0"/>
              <a:t>У резервоару облика коцке, чија је запремина 72</a:t>
            </a:r>
            <a:r>
              <a:rPr lang="en-US" dirty="0" smtClean="0"/>
              <a:t>m³</a:t>
            </a:r>
            <a:r>
              <a:rPr lang="sr-Cyrl-RS" dirty="0" smtClean="0"/>
              <a:t> може да стане: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а)  7 200 </a:t>
            </a:r>
            <a:r>
              <a:rPr lang="en-US" dirty="0" smtClean="0"/>
              <a:t>Ɩ</a:t>
            </a:r>
            <a:r>
              <a:rPr lang="sr-Cyrl-RS" dirty="0" smtClean="0"/>
              <a:t> воде</a:t>
            </a:r>
          </a:p>
          <a:p>
            <a:pPr>
              <a:buNone/>
            </a:pPr>
            <a:r>
              <a:rPr lang="sr-Cyrl-RS" dirty="0" smtClean="0"/>
              <a:t>б)  72 000 </a:t>
            </a:r>
            <a:r>
              <a:rPr lang="en-US" dirty="0" smtClean="0"/>
              <a:t>Ɩ</a:t>
            </a:r>
            <a:r>
              <a:rPr lang="sr-Cyrl-RS" dirty="0" smtClean="0"/>
              <a:t> воде</a:t>
            </a:r>
          </a:p>
          <a:p>
            <a:pPr>
              <a:buNone/>
            </a:pPr>
            <a:r>
              <a:rPr lang="sr-Cyrl-RS" dirty="0" smtClean="0"/>
              <a:t>Г)  720 000 </a:t>
            </a:r>
            <a:r>
              <a:rPr lang="en-US" dirty="0" smtClean="0"/>
              <a:t>Ɩ</a:t>
            </a:r>
            <a:r>
              <a:rPr lang="sr-Cyrl-RS" dirty="0" smtClean="0"/>
              <a:t> воде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644008" y="3435846"/>
            <a:ext cx="457200" cy="457200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684</Words>
  <Application>Microsoft Office PowerPoint</Application>
  <PresentationFormat>On-screen Show (16:9)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МАТЕМАТИКА  Упоређивање и мјерење запремине тијела и јединице за запремину у метарском систему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4) Изрази мање кубне јединице већим:</vt:lpstr>
      <vt:lpstr>5) Заокружи тачан одговор: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УПОРЕЂИВАЊЕ И МЈЕРЕЊЕ ЗАПРЕМИНЕ ТИЈЕЛА И ЈЕДИНИЦЕ ЗА ЗАПРЕМИНУ У МЕТАРСКОМ СИСТЕМУ</dc:title>
  <dc:creator>WIN7</dc:creator>
  <cp:lastModifiedBy>Dragan</cp:lastModifiedBy>
  <cp:revision>58</cp:revision>
  <dcterms:created xsi:type="dcterms:W3CDTF">2020-05-06T18:41:31Z</dcterms:created>
  <dcterms:modified xsi:type="dcterms:W3CDTF">2020-05-23T17:15:38Z</dcterms:modified>
</cp:coreProperties>
</file>