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40000"/>
    <a:srgbClr val="00003C"/>
    <a:srgbClr val="000036"/>
    <a:srgbClr val="000066"/>
    <a:srgbClr val="CCFFFF"/>
    <a:srgbClr val="01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0929"/>
  </p:normalViewPr>
  <p:slideViewPr>
    <p:cSldViewPr snapToGrid="0">
      <p:cViewPr varScale="1">
        <p:scale>
          <a:sx n="76" d="100"/>
          <a:sy n="76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09B8-A8D6-4742-8DDC-D3313792E87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5958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636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635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59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89446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578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19294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C333-2874-44E3-AF7E-4DA569AB83C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95641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4762-E6AB-4EB2-840C-1997EB3C9A3E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4278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37A-4F7F-4327-869E-E11C738CF62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897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6966-11F6-431D-93C1-02834349AE8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286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2387-9786-4602-A391-1B7A4D68432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1591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72A-294C-4171-868C-28BD8390B11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285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D32F-47D4-4DEB-9BA3-D55B8E22575D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419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18F-8A1A-4969-9BAB-FB395A1E585D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3029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9C8-7340-4127-AC2C-4964E37525A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77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F9B7-5D38-45FB-B35D-35D786CFDD3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9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82911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69663AFC-8E9F-4348-BE47-667FE04796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953312"/>
          </a:xfrm>
        </p:spPr>
        <p:txBody>
          <a:bodyPr anchor="ctr"/>
          <a:lstStyle/>
          <a:p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ИЗРАЗИ СА ПРОМЈЕНЉИВОМ</a:t>
            </a:r>
            <a:endParaRPr lang="en-US" alt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E64E6D6-E13C-F64E-86D2-E15D6E7127BA}"/>
              </a:ext>
            </a:extLst>
          </p:cNvPr>
          <p:cNvSpPr txBox="1"/>
          <p:nvPr/>
        </p:nvSpPr>
        <p:spPr>
          <a:xfrm>
            <a:off x="7448146" y="5894962"/>
            <a:ext cx="3103122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1BAD5F-9660-C04B-9136-60F6EB489F41}"/>
              </a:ext>
            </a:extLst>
          </p:cNvPr>
          <p:cNvSpPr txBox="1"/>
          <p:nvPr/>
        </p:nvSpPr>
        <p:spPr>
          <a:xfrm>
            <a:off x="2613498" y="3346316"/>
            <a:ext cx="7081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Задаци, које ћемо данас </a:t>
            </a:r>
            <a:r>
              <a:rPr lang="sr-Cyrl-RS" dirty="0" err="1"/>
              <a:t>вјежбати</a:t>
            </a:r>
            <a:r>
              <a:rPr lang="sr-Cyrl-RS" dirty="0"/>
              <a:t>, налазе се у Радним листовима, на страни 72.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E19B7F7-9680-4D0E-9E40-C1949E15D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4391" y="1021403"/>
            <a:ext cx="7772401" cy="3005848"/>
          </a:xfrm>
        </p:spPr>
        <p:txBody>
          <a:bodyPr/>
          <a:lstStyle/>
          <a:p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1.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(3. задатак у Радним листовима на страни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72)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Међу бројевима 1,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, 6, 8, 12, одреди оне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вриједности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промјенљивих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RS" sz="2400" b="1" dirty="0">
                <a:latin typeface="Times New Roman" charset="0"/>
                <a:ea typeface="Times New Roman" charset="0"/>
                <a:cs typeface="Times New Roman" charset="0"/>
              </a:rPr>
              <a:t>c, </a:t>
            </a:r>
            <a:r>
              <a:rPr lang="sr-Latn-RS" sz="2400" b="1" dirty="0" err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Latn-RS" sz="2400" b="1" dirty="0">
                <a:latin typeface="Times New Roman" charset="0"/>
                <a:ea typeface="Times New Roman" charset="0"/>
                <a:cs typeface="Times New Roman" charset="0"/>
              </a:rPr>
              <a:t>, a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за које се добијају тачне неједнакости: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1)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240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c &gt; 30,             2) 24 - b &lt; 18,         3)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12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a &gt; 17,</a:t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    c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     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}       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}                a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}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sr-Latn-R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13B5C7-8B83-6442-9720-DC60F4B05503}"/>
              </a:ext>
            </a:extLst>
          </p:cNvPr>
          <p:cNvSpPr/>
          <p:nvPr/>
        </p:nvSpPr>
        <p:spPr>
          <a:xfrm>
            <a:off x="3111612" y="4351983"/>
            <a:ext cx="1218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1, 3, 6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17EFA6-D6FE-F845-A901-53ACDC6590DA}"/>
              </a:ext>
            </a:extLst>
          </p:cNvPr>
          <p:cNvSpPr/>
          <p:nvPr/>
        </p:nvSpPr>
        <p:spPr>
          <a:xfrm>
            <a:off x="5755246" y="4351982"/>
            <a:ext cx="927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, 12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D080875-8DD1-B746-A3EE-9838B0F48BAE}"/>
              </a:ext>
            </a:extLst>
          </p:cNvPr>
          <p:cNvSpPr/>
          <p:nvPr/>
        </p:nvSpPr>
        <p:spPr>
          <a:xfrm>
            <a:off x="8334507" y="4351981"/>
            <a:ext cx="1118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6, </a:t>
            </a:r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, 12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28326A-E3B9-8B4A-9D9D-EFDB98DC71E7}"/>
              </a:ext>
            </a:extLst>
          </p:cNvPr>
          <p:cNvSpPr txBox="1"/>
          <p:nvPr/>
        </p:nvSpPr>
        <p:spPr>
          <a:xfrm>
            <a:off x="7321686" y="5797685"/>
            <a:ext cx="4023650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A2925F-6597-3145-9114-7B5BCD0FEC84}"/>
              </a:ext>
            </a:extLst>
          </p:cNvPr>
          <p:cNvSpPr txBox="1"/>
          <p:nvPr/>
        </p:nvSpPr>
        <p:spPr>
          <a:xfrm>
            <a:off x="7350869" y="5836596"/>
            <a:ext cx="30642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24275F-346F-FC48-9F25-9D8793859FDB}"/>
              </a:ext>
            </a:extLst>
          </p:cNvPr>
          <p:cNvSpPr txBox="1"/>
          <p:nvPr/>
        </p:nvSpPr>
        <p:spPr>
          <a:xfrm>
            <a:off x="979252" y="951353"/>
            <a:ext cx="7626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4.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задатак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у Р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адним листовима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на страни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72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Д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ан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траје </a:t>
            </a:r>
            <a:r>
              <a:rPr lang="sr-Cyrl-RS" b="1" dirty="0">
                <a:latin typeface="Times New Roman" charset="0"/>
                <a:ea typeface="Times New Roman" charset="0"/>
                <a:cs typeface="Times New Roman" charset="0"/>
              </a:rPr>
              <a:t>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часова. Колико траје ноћ ? Састави израз. </a:t>
            </a:r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дговори на питање у задатку ако је </a:t>
            </a:r>
            <a:r>
              <a:rPr lang="sr-Cyrl-RS" b="1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BA" b="1" dirty="0"/>
              <a:t>∈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, 10,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12.</a:t>
            </a:r>
            <a:endParaRPr lang="sr-Latn-R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sr-Cyrl-R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sr-Latn-R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32C08F-6BBE-314B-88F1-054E59CDAFC8}"/>
              </a:ext>
            </a:extLst>
          </p:cNvPr>
          <p:cNvSpPr txBox="1"/>
          <p:nvPr/>
        </p:nvSpPr>
        <p:spPr>
          <a:xfrm>
            <a:off x="1114295" y="2733471"/>
            <a:ext cx="2422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charset="0"/>
                <a:cs typeface="Times New Roman" charset="0"/>
              </a:rPr>
              <a:t>a </a:t>
            </a:r>
            <a:r>
              <a:rPr lang="sr-Latn-RS" dirty="0">
                <a:latin typeface="Times New Roman" charset="0"/>
                <a:cs typeface="Times New Roman" charset="0"/>
              </a:rPr>
              <a:t>= 8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8 + x = 24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x =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161874E-ACB6-2B43-AF51-DE45F9704775}"/>
              </a:ext>
            </a:extLst>
          </p:cNvPr>
          <p:cNvSpPr/>
          <p:nvPr/>
        </p:nvSpPr>
        <p:spPr>
          <a:xfrm>
            <a:off x="4800650" y="2733471"/>
            <a:ext cx="3210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а =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10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x = 24 </a:t>
            </a:r>
            <a:r>
              <a:rPr lang="sr-Latn-RS" dirty="0" smtClean="0">
                <a:latin typeface="Times New Roman" charset="0"/>
                <a:cs typeface="Times New Roman" charset="0"/>
              </a:rPr>
              <a:t>–</a:t>
            </a:r>
            <a:r>
              <a:rPr lang="sr-Cyrl-R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10 </a:t>
            </a:r>
            <a:endParaRPr lang="sr-Cyrl-RS" dirty="0" smtClean="0">
              <a:latin typeface="Times New Roman" charset="0"/>
              <a:cs typeface="Times New Roman" charset="0"/>
            </a:endParaRPr>
          </a:p>
          <a:p>
            <a:r>
              <a:rPr lang="sr-Cyrl-RS" dirty="0" smtClean="0">
                <a:latin typeface="Times New Roman" charset="0"/>
                <a:cs typeface="Times New Roman" charset="0"/>
              </a:rPr>
              <a:t>х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14</a:t>
            </a:r>
            <a:endParaRPr lang="sr-Latn-R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295" y="4820381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8, ноћ траје 16 часова.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161874E-ACB6-2B43-AF51-DE45F9704775}"/>
              </a:ext>
            </a:extLst>
          </p:cNvPr>
          <p:cNvSpPr/>
          <p:nvPr/>
        </p:nvSpPr>
        <p:spPr>
          <a:xfrm>
            <a:off x="8229934" y="2736191"/>
            <a:ext cx="3210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latin typeface="Times New Roman" charset="0"/>
                <a:cs typeface="Times New Roman" charset="0"/>
              </a:rPr>
              <a:t>а </a:t>
            </a:r>
            <a:r>
              <a:rPr lang="sr-Cyrl-RS" dirty="0">
                <a:latin typeface="Times New Roman" charset="0"/>
                <a:cs typeface="Times New Roman" charset="0"/>
              </a:rPr>
              <a:t>= 12</a:t>
            </a:r>
            <a:endParaRPr lang="sr-Latn-RS" dirty="0">
              <a:latin typeface="Times New Roman" charset="0"/>
              <a:cs typeface="Times New Roman" charset="0"/>
            </a:endParaRPr>
          </a:p>
          <a:p>
            <a:r>
              <a:rPr lang="sr-Latn-RS" dirty="0">
                <a:latin typeface="Times New Roman" charset="0"/>
                <a:cs typeface="Times New Roman" charset="0"/>
              </a:rPr>
              <a:t>x = 24 – 12 </a:t>
            </a:r>
            <a:endParaRPr lang="sr-Cyrl-RS" dirty="0" smtClean="0">
              <a:latin typeface="Times New Roman" charset="0"/>
              <a:cs typeface="Times New Roman" charset="0"/>
            </a:endParaRPr>
          </a:p>
          <a:p>
            <a:r>
              <a:rPr lang="sr-Cyrl-RS" dirty="0">
                <a:latin typeface="Times New Roman" charset="0"/>
                <a:cs typeface="Times New Roman" charset="0"/>
              </a:rPr>
              <a:t>х</a:t>
            </a:r>
            <a:r>
              <a:rPr lang="sr-Cyrl-R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12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84923" y="4820381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10, ноћ траје 14 часова.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29934" y="4813268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12, ноћ траје 12 часова.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05737" y="1612940"/>
            <a:ext cx="212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а +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x = 24</a:t>
            </a:r>
          </a:p>
        </p:txBody>
      </p:sp>
    </p:spTree>
    <p:extLst>
      <p:ext uri="{BB962C8B-B14F-4D97-AF65-F5344CB8AC3E}">
        <p14:creationId xmlns:p14="http://schemas.microsoft.com/office/powerpoint/2010/main" val="41289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9437DF-1B74-B94D-9AD2-07A3E4D624A4}"/>
              </a:ext>
            </a:extLst>
          </p:cNvPr>
          <p:cNvSpPr txBox="1"/>
          <p:nvPr/>
        </p:nvSpPr>
        <p:spPr>
          <a:xfrm>
            <a:off x="7243865" y="5836597"/>
            <a:ext cx="3560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EA51B5-5E28-5B45-A6B0-90A5580EBA96}"/>
              </a:ext>
            </a:extLst>
          </p:cNvPr>
          <p:cNvSpPr/>
          <p:nvPr/>
        </p:nvSpPr>
        <p:spPr>
          <a:xfrm>
            <a:off x="457201" y="612846"/>
            <a:ext cx="116182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3. (5. задатак у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Радним листовима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на стр. 72)</a:t>
            </a:r>
          </a:p>
          <a:p>
            <a:pPr>
              <a:buNone/>
            </a:pPr>
            <a:r>
              <a:rPr lang="sr-Cyrl-BA" dirty="0">
                <a:latin typeface="Times New Roman" charset="0"/>
                <a:cs typeface="Times New Roman" charset="0"/>
              </a:rPr>
              <a:t>З</a:t>
            </a:r>
            <a:r>
              <a:rPr lang="sr-Cyrl-RS" dirty="0">
                <a:latin typeface="Times New Roman" charset="0"/>
                <a:cs typeface="Times New Roman" charset="0"/>
              </a:rPr>
              <a:t>а изразе 25 • </a:t>
            </a:r>
            <a:r>
              <a:rPr lang="sr-Latn-RS" dirty="0">
                <a:latin typeface="Times New Roman" charset="0"/>
                <a:cs typeface="Times New Roman" charset="0"/>
              </a:rPr>
              <a:t>x + 1 </a:t>
            </a:r>
            <a:r>
              <a:rPr lang="sr-Cyrl-RS" dirty="0">
                <a:latin typeface="Times New Roman" charset="0"/>
                <a:cs typeface="Times New Roman" charset="0"/>
              </a:rPr>
              <a:t>и 800 : </a:t>
            </a:r>
            <a:r>
              <a:rPr lang="sr-Latn-RS" dirty="0">
                <a:latin typeface="Times New Roman" charset="0"/>
                <a:cs typeface="Times New Roman" charset="0"/>
              </a:rPr>
              <a:t>x – 99</a:t>
            </a:r>
            <a:r>
              <a:rPr lang="sr-Cyrl-RS" dirty="0">
                <a:latin typeface="Times New Roman" charset="0"/>
                <a:cs typeface="Times New Roman" charset="0"/>
              </a:rPr>
              <a:t> састави таблицу </a:t>
            </a:r>
            <a:r>
              <a:rPr lang="sr-Cyrl-RS" dirty="0" err="1">
                <a:latin typeface="Times New Roman" charset="0"/>
                <a:cs typeface="Times New Roman" charset="0"/>
              </a:rPr>
              <a:t>вриједности</a:t>
            </a:r>
            <a:r>
              <a:rPr lang="sr-Cyrl-RS" dirty="0">
                <a:latin typeface="Times New Roman" charset="0"/>
                <a:cs typeface="Times New Roman" charset="0"/>
              </a:rPr>
              <a:t> ако је </a:t>
            </a:r>
            <a:r>
              <a:rPr lang="sr-Latn-RS" dirty="0">
                <a:latin typeface="Times New Roman" charset="0"/>
                <a:cs typeface="Times New Roman" charset="0"/>
              </a:rPr>
              <a:t>x ⍷{ 1, 2, 4, 5, 8}. </a:t>
            </a:r>
            <a:r>
              <a:rPr lang="sr-Cyrl-RS" dirty="0">
                <a:latin typeface="Times New Roman" charset="0"/>
                <a:cs typeface="Times New Roman" charset="0"/>
              </a:rPr>
              <a:t>За које </a:t>
            </a:r>
            <a:r>
              <a:rPr lang="sr-Cyrl-RS" dirty="0" err="1">
                <a:latin typeface="Times New Roman" charset="0"/>
                <a:cs typeface="Times New Roman" charset="0"/>
              </a:rPr>
              <a:t>вриједности</a:t>
            </a:r>
            <a:r>
              <a:rPr lang="sr-Cyrl-RS" dirty="0">
                <a:latin typeface="Times New Roman" charset="0"/>
                <a:cs typeface="Times New Roman" charset="0"/>
              </a:rPr>
              <a:t> </a:t>
            </a:r>
            <a:r>
              <a:rPr lang="sr-Latn-RS" dirty="0">
                <a:latin typeface="Times New Roman" charset="0"/>
                <a:cs typeface="Times New Roman" charset="0"/>
              </a:rPr>
              <a:t>x je</a:t>
            </a:r>
            <a:r>
              <a:rPr lang="sr-Cyrl-RS" dirty="0">
                <a:latin typeface="Times New Roman" charset="0"/>
                <a:cs typeface="Times New Roman" charset="0"/>
              </a:rPr>
              <a:t>:</a:t>
            </a:r>
          </a:p>
          <a:p>
            <a:pPr marL="514350" indent="-514350"/>
            <a:r>
              <a:rPr lang="sr-Cyrl-BA" dirty="0">
                <a:latin typeface="Times New Roman" charset="0"/>
                <a:cs typeface="Times New Roman" charset="0"/>
              </a:rPr>
              <a:t>1) п</a:t>
            </a:r>
            <a:r>
              <a:rPr lang="sr-Cyrl-RS" dirty="0">
                <a:latin typeface="Times New Roman" charset="0"/>
                <a:cs typeface="Times New Roman" charset="0"/>
              </a:rPr>
              <a:t>рви израз мањи од другог;        2) први израз једнак другом;</a:t>
            </a:r>
            <a:endParaRPr lang="sr-Cyrl-BA" dirty="0"/>
          </a:p>
          <a:p>
            <a:pPr marL="514350" indent="-514350"/>
            <a:r>
              <a:rPr lang="sr-Cyrl-RS" dirty="0">
                <a:latin typeface="Times New Roman" charset="0"/>
                <a:cs typeface="Times New Roman" charset="0"/>
              </a:rPr>
              <a:t>3) </a:t>
            </a:r>
            <a:r>
              <a:rPr lang="sr-Cyrl-BA" dirty="0">
                <a:latin typeface="Times New Roman" charset="0"/>
                <a:cs typeface="Times New Roman" charset="0"/>
              </a:rPr>
              <a:t>п</a:t>
            </a:r>
            <a:r>
              <a:rPr lang="sr-Cyrl-RS" dirty="0">
                <a:latin typeface="Times New Roman" charset="0"/>
                <a:cs typeface="Times New Roman" charset="0"/>
              </a:rPr>
              <a:t>рви израз већи од другог ?</a:t>
            </a:r>
          </a:p>
          <a:p>
            <a:pPr marL="514350" indent="-514350"/>
            <a:r>
              <a:rPr lang="en-US" dirty="0">
                <a:latin typeface="Times New Roman" charset="0"/>
                <a:cs typeface="Times New Roman" charset="0"/>
              </a:rPr>
              <a:t>					</a:t>
            </a:r>
            <a:r>
              <a:rPr lang="sr-Latn-RS" dirty="0">
                <a:latin typeface="Times New Roman" charset="0"/>
                <a:cs typeface="Times New Roman" charset="0"/>
              </a:rPr>
              <a:t>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            </a:t>
            </a:r>
            <a:r>
              <a:rPr lang="sr-Cyrl-RS" dirty="0" smtClean="0">
                <a:latin typeface="Times New Roman" charset="0"/>
                <a:cs typeface="Times New Roman" charset="0"/>
              </a:rPr>
              <a:t>   </a:t>
            </a:r>
          </a:p>
          <a:p>
            <a:pPr marL="514350" indent="-514350"/>
            <a:endParaRPr lang="sr-Cyrl-RS" dirty="0">
              <a:latin typeface="Times New Roman" charset="0"/>
              <a:cs typeface="Times New Roman" charset="0"/>
            </a:endParaRPr>
          </a:p>
          <a:p>
            <a:pPr marL="514350" indent="-514350"/>
            <a:endParaRPr lang="sr-Cyrl-RS" dirty="0" smtClean="0">
              <a:latin typeface="Times New Roman" charset="0"/>
              <a:cs typeface="Times New Roman" charset="0"/>
            </a:endParaRPr>
          </a:p>
          <a:p>
            <a:pPr marL="514350" indent="-514350"/>
            <a:r>
              <a:rPr lang="sr-Cyrl-RS" dirty="0">
                <a:latin typeface="Times New Roman" charset="0"/>
                <a:cs typeface="Times New Roman" charset="0"/>
              </a:rPr>
              <a:t>	</a:t>
            </a:r>
            <a:r>
              <a:rPr lang="sr-Cyrl-RS" dirty="0" smtClean="0">
                <a:latin typeface="Times New Roman" charset="0"/>
                <a:cs typeface="Times New Roman" charset="0"/>
              </a:rPr>
              <a:t>							     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</a:t>
            </a:r>
            <a:r>
              <a:rPr lang="sr-Latn-RS" dirty="0">
                <a:latin typeface="Times New Roman" charset="0"/>
                <a:cs typeface="Times New Roman" charset="0"/>
              </a:rPr>
              <a:t>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</a:p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                                                                      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</a:t>
            </a:r>
            <a:r>
              <a:rPr lang="sr-Latn-RS" dirty="0">
                <a:latin typeface="Times New Roman" charset="0"/>
                <a:cs typeface="Times New Roman" charset="0"/>
              </a:rPr>
              <a:t>2)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</a:p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                                                                     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 </a:t>
            </a:r>
            <a:r>
              <a:rPr lang="sr-Latn-RS" dirty="0">
                <a:latin typeface="Times New Roman" charset="0"/>
                <a:cs typeface="Times New Roman" charset="0"/>
              </a:rPr>
              <a:t>3)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  <a:endParaRPr lang="sr-Cyrl-RS" u="sng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BDEF057-6A87-A342-A714-737E6771E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72313"/>
              </p:ext>
            </p:extLst>
          </p:nvPr>
        </p:nvGraphicFramePr>
        <p:xfrm>
          <a:off x="1723960" y="3525882"/>
          <a:ext cx="3970103" cy="182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454">
                  <a:extLst>
                    <a:ext uri="{9D8B030D-6E8A-4147-A177-3AD203B41FA5}">
                      <a16:colId xmlns:a16="http://schemas.microsoft.com/office/drawing/2014/main" xmlns="" val="1724152347"/>
                    </a:ext>
                  </a:extLst>
                </a:gridCol>
                <a:gridCol w="658104">
                  <a:extLst>
                    <a:ext uri="{9D8B030D-6E8A-4147-A177-3AD203B41FA5}">
                      <a16:colId xmlns:a16="http://schemas.microsoft.com/office/drawing/2014/main" xmlns="" val="3662147110"/>
                    </a:ext>
                  </a:extLst>
                </a:gridCol>
                <a:gridCol w="717534">
                  <a:extLst>
                    <a:ext uri="{9D8B030D-6E8A-4147-A177-3AD203B41FA5}">
                      <a16:colId xmlns:a16="http://schemas.microsoft.com/office/drawing/2014/main" xmlns="" val="2984977265"/>
                    </a:ext>
                  </a:extLst>
                </a:gridCol>
                <a:gridCol w="816433">
                  <a:extLst>
                    <a:ext uri="{9D8B030D-6E8A-4147-A177-3AD203B41FA5}">
                      <a16:colId xmlns:a16="http://schemas.microsoft.com/office/drawing/2014/main" xmlns="" val="2874594467"/>
                    </a:ext>
                  </a:extLst>
                </a:gridCol>
                <a:gridCol w="836578">
                  <a:extLst>
                    <a:ext uri="{9D8B030D-6E8A-4147-A177-3AD203B41FA5}">
                      <a16:colId xmlns:a16="http://schemas.microsoft.com/office/drawing/2014/main" xmlns="" val="835851211"/>
                    </a:ext>
                  </a:extLst>
                </a:gridCol>
              </a:tblGrid>
              <a:tr h="577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970973"/>
                  </a:ext>
                </a:extLst>
              </a:tr>
              <a:tr h="576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25•</a:t>
                      </a:r>
                      <a:r>
                        <a:rPr lang="sr-Latn-RS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x+1</a:t>
                      </a:r>
                      <a:endParaRPr lang="sr-Cyrl-BA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078996"/>
                  </a:ext>
                </a:extLst>
              </a:tr>
              <a:tr h="596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800:x-99</a:t>
                      </a:r>
                      <a:endParaRPr lang="sr-Cyrl-BA" sz="1600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04382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8C6F03-A3D0-0B44-9981-F4BD6AAC5EC0}"/>
              </a:ext>
            </a:extLst>
          </p:cNvPr>
          <p:cNvSpPr/>
          <p:nvPr/>
        </p:nvSpPr>
        <p:spPr>
          <a:xfrm>
            <a:off x="7714560" y="3554781"/>
            <a:ext cx="195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x = 1, x =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20AA2FD-3CE5-BF4E-B2ED-4F585F808DAF}"/>
              </a:ext>
            </a:extLst>
          </p:cNvPr>
          <p:cNvSpPr/>
          <p:nvPr/>
        </p:nvSpPr>
        <p:spPr>
          <a:xfrm>
            <a:off x="7850747" y="3856338"/>
            <a:ext cx="1186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x =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F061FD9-FD63-2A42-A6F0-4A9DF77A215E}"/>
              </a:ext>
            </a:extLst>
          </p:cNvPr>
          <p:cNvSpPr/>
          <p:nvPr/>
        </p:nvSpPr>
        <p:spPr>
          <a:xfrm>
            <a:off x="7714560" y="4196807"/>
            <a:ext cx="195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charset="0"/>
                <a:cs typeface="Times New Roman" charset="0"/>
              </a:rPr>
              <a:t>x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</a:t>
            </a:r>
            <a:r>
              <a:rPr lang="sr-Latn-RS" dirty="0">
                <a:latin typeface="Times New Roman" charset="0"/>
                <a:cs typeface="Times New Roman" charset="0"/>
              </a:rPr>
              <a:t>5, </a:t>
            </a:r>
            <a:r>
              <a:rPr lang="sr-Latn-RS" dirty="0" smtClean="0">
                <a:latin typeface="Times New Roman" charset="0"/>
                <a:cs typeface="Times New Roman" charset="0"/>
              </a:rPr>
              <a:t>x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</a:t>
            </a:r>
            <a:r>
              <a:rPr lang="sr-Latn-RS" dirty="0">
                <a:latin typeface="Times New Roman" charset="0"/>
                <a:cs typeface="Times New Roman" charset="0"/>
              </a:rPr>
              <a:t>8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59CC2B8-DB2F-E340-9590-8AD429152E3D}"/>
              </a:ext>
            </a:extLst>
          </p:cNvPr>
          <p:cNvSpPr txBox="1"/>
          <p:nvPr/>
        </p:nvSpPr>
        <p:spPr>
          <a:xfrm>
            <a:off x="2798609" y="4196807"/>
            <a:ext cx="525294" cy="46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0CE9723-1C82-2A4F-AB06-2393E97030A1}"/>
              </a:ext>
            </a:extLst>
          </p:cNvPr>
          <p:cNvSpPr txBox="1"/>
          <p:nvPr/>
        </p:nvSpPr>
        <p:spPr>
          <a:xfrm>
            <a:off x="3489273" y="4196807"/>
            <a:ext cx="525295" cy="46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51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7DD7C54-B5C9-BC45-9853-F0C5D695B949}"/>
              </a:ext>
            </a:extLst>
          </p:cNvPr>
          <p:cNvSpPr txBox="1"/>
          <p:nvPr/>
        </p:nvSpPr>
        <p:spPr>
          <a:xfrm>
            <a:off x="4179937" y="4196808"/>
            <a:ext cx="67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8FED4AE-AE92-9B41-AD54-F1A7E3F3E750}"/>
              </a:ext>
            </a:extLst>
          </p:cNvPr>
          <p:cNvSpPr txBox="1"/>
          <p:nvPr/>
        </p:nvSpPr>
        <p:spPr>
          <a:xfrm>
            <a:off x="5016515" y="4196808"/>
            <a:ext cx="642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C05A891-A242-ED42-A83B-2D0EABC4F95A}"/>
              </a:ext>
            </a:extLst>
          </p:cNvPr>
          <p:cNvSpPr txBox="1"/>
          <p:nvPr/>
        </p:nvSpPr>
        <p:spPr>
          <a:xfrm>
            <a:off x="2720789" y="4829103"/>
            <a:ext cx="603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701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B3F09E9-FF13-904B-870D-E87BB712AD16}"/>
              </a:ext>
            </a:extLst>
          </p:cNvPr>
          <p:cNvSpPr txBox="1"/>
          <p:nvPr/>
        </p:nvSpPr>
        <p:spPr>
          <a:xfrm>
            <a:off x="3411453" y="4829103"/>
            <a:ext cx="603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301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C549412-E217-6045-93B8-7B29A9FEF0AF}"/>
              </a:ext>
            </a:extLst>
          </p:cNvPr>
          <p:cNvSpPr txBox="1"/>
          <p:nvPr/>
        </p:nvSpPr>
        <p:spPr>
          <a:xfrm>
            <a:off x="4178719" y="4829105"/>
            <a:ext cx="67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6AC6F7B-2EB6-5048-A943-9179B7A25C29}"/>
              </a:ext>
            </a:extLst>
          </p:cNvPr>
          <p:cNvSpPr txBox="1"/>
          <p:nvPr/>
        </p:nvSpPr>
        <p:spPr>
          <a:xfrm>
            <a:off x="5015297" y="4829105"/>
            <a:ext cx="55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61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2C72BE87-1874-7841-BF7D-31EB22EF1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28139"/>
              </p:ext>
            </p:extLst>
          </p:nvPr>
        </p:nvGraphicFramePr>
        <p:xfrm>
          <a:off x="5710803" y="3525882"/>
          <a:ext cx="759977" cy="183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977">
                  <a:extLst>
                    <a:ext uri="{9D8B030D-6E8A-4147-A177-3AD203B41FA5}">
                      <a16:colId xmlns:a16="http://schemas.microsoft.com/office/drawing/2014/main" xmlns="" val="2328166939"/>
                    </a:ext>
                  </a:extLst>
                </a:gridCol>
              </a:tblGrid>
              <a:tr h="5845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833598"/>
                  </a:ext>
                </a:extLst>
              </a:tr>
              <a:tr h="639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296261"/>
                  </a:ext>
                </a:extLst>
              </a:tr>
              <a:tr h="606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239611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602C3D1-8912-A54D-84C5-5F31FE4E34CE}"/>
              </a:ext>
            </a:extLst>
          </p:cNvPr>
          <p:cNvSpPr txBox="1"/>
          <p:nvPr/>
        </p:nvSpPr>
        <p:spPr>
          <a:xfrm>
            <a:off x="5735144" y="4196807"/>
            <a:ext cx="759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D7E0016-CD8B-9B40-A64C-52B4C51A799B}"/>
              </a:ext>
            </a:extLst>
          </p:cNvPr>
          <p:cNvSpPr txBox="1"/>
          <p:nvPr/>
        </p:nvSpPr>
        <p:spPr>
          <a:xfrm>
            <a:off x="5901730" y="4829103"/>
            <a:ext cx="553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7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7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</TotalTime>
  <Words>284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ИЗРАЗИ СА ПРОМЈЕНЉИВОМ</vt:lpstr>
      <vt:lpstr>1. (3. задатак у Радним листовима на страни 72)   Међу бројевима 1, 3, 6, 8, 12, одреди оне вриједности промјенљивих c, b, a за које се добијају тачне неједнакости:   1) 240 : c &gt; 30,             2) 24 - b &lt; 18,         3) 12 + a &gt; 17,          c ∈{          }               b ∈{        }                a ∈{             } </vt:lpstr>
      <vt:lpstr>PowerPoint Presentation</vt:lpstr>
      <vt:lpstr>PowerPoint Presentation</vt:lpstr>
    </vt:vector>
  </TitlesOfParts>
  <Company>Honeywell Project Operations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E-Chalkboard</dc:title>
  <dc:creator>Vitez</dc:creator>
  <cp:lastModifiedBy>Dragan</cp:lastModifiedBy>
  <cp:revision>28</cp:revision>
  <dcterms:created xsi:type="dcterms:W3CDTF">2020-05-25T12:45:15Z</dcterms:created>
  <dcterms:modified xsi:type="dcterms:W3CDTF">2020-06-22T16:56:43Z</dcterms:modified>
</cp:coreProperties>
</file>