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3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8" r:id="rId12"/>
    <p:sldLayoutId id="2147483705" r:id="rId13"/>
    <p:sldLayoutId id="2147483709" r:id="rId14"/>
    <p:sldLayoutId id="2147483710" r:id="rId15"/>
    <p:sldLayoutId id="2147483706" r:id="rId16"/>
    <p:sldLayoutId id="2147483707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772" y="399561"/>
            <a:ext cx="10067076" cy="2680552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ДИЈЕЉЕЊЕ</a:t>
            </a:r>
            <a: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РАЗЛИКЕ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448050"/>
            <a:ext cx="269716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mtClean="0"/>
              <a:t/>
            </a:r>
            <a:br>
              <a:rPr lang="sr-Cyrl-RS" altLang="en-US" smtClean="0"/>
            </a:br>
            <a:r>
              <a:rPr lang="sr-Cyrl-RS" altLang="en-US" smtClean="0"/>
              <a:t/>
            </a:r>
            <a:br>
              <a:rPr lang="sr-Cyrl-RS" altLang="en-US" smtClean="0"/>
            </a:b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9338" y="441325"/>
            <a:ext cx="8947150" cy="581501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sr-Cyrl-RS" altLang="en-US" sz="2800" dirty="0" smtClean="0">
                <a:latin typeface="Arial Black" pitchFamily="34" charset="0"/>
              </a:rPr>
              <a:t>Павле је имао 40 КМ, па је потрошио 10 КМ. Његова другарица Ана има 5 пута мање новца од Павла. Колико новца има Ана?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sr-Cyrl-R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26305" y="2603451"/>
            <a:ext cx="6957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1. НАЧИН: (40 - 10) : 5 = 30 : 5 = 6 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7496273" y="2745277"/>
            <a:ext cx="223837" cy="1201738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30390" y="3640944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 dirty="0">
                <a:latin typeface="Arial Black" pitchFamily="34" charset="0"/>
              </a:rPr>
              <a:t>разлика</a:t>
            </a:r>
            <a:endParaRPr lang="en-US" altLang="en-US" sz="2400" dirty="0">
              <a:latin typeface="Arial Black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09026" y="3145277"/>
            <a:ext cx="825817" cy="8780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54599" y="4149065"/>
            <a:ext cx="1770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 dirty="0" smtClean="0">
                <a:latin typeface="Arial Black" pitchFamily="34" charset="0"/>
              </a:rPr>
              <a:t>дјелилац</a:t>
            </a:r>
            <a:endParaRPr lang="en-US" alt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60141" y="5614767"/>
            <a:ext cx="669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dirty="0"/>
              <a:t> </a:t>
            </a:r>
            <a:r>
              <a:rPr lang="sr-Cyrl-RS" altLang="en-US" sz="2400" dirty="0">
                <a:latin typeface="Arial Black" pitchFamily="34" charset="0"/>
              </a:rPr>
              <a:t>* Прво одузимамо, затим дијелимо</a:t>
            </a:r>
            <a:endParaRPr lang="en-US" altLang="en-US" sz="2400" dirty="0">
              <a:latin typeface="Arial Black" pitchFamily="34" charset="0"/>
            </a:endParaRPr>
          </a:p>
        </p:txBody>
      </p:sp>
      <p:pic>
        <p:nvPicPr>
          <p:cNvPr id="6156" name="Picture 12" descr="C:\Users\Andjic\AppData\Local\Microsoft\Windows\Temporary Internet Files\Content.IE5\S7HXFWTH\comic-bo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1" y="4211234"/>
            <a:ext cx="1537368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43113" y="3200694"/>
            <a:ext cx="2486024" cy="1448593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latin typeface="Arial Black" panose="020B0A04020102020204" pitchFamily="34" charset="0"/>
              </a:rPr>
              <a:t>Мени је лакше да прво одузмем, а онда подијелим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234" y="570163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 Black" panose="020B0A04020102020204" pitchFamily="34" charset="0"/>
              </a:rPr>
              <a:t>Павле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325" y="1444625"/>
            <a:ext cx="4982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2. НАЧИН: (40 – 10) : 5 =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805113" y="914400"/>
            <a:ext cx="2020105" cy="4642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4006435" y="1976927"/>
            <a:ext cx="820737" cy="3095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6450" y="3524250"/>
            <a:ext cx="52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solidFill>
                  <a:srgbClr val="FFFF00"/>
                </a:solidFill>
                <a:latin typeface="Arial Black" pitchFamily="34" charset="0"/>
              </a:rPr>
              <a:t>ОДГОВОР: Ана има 6 КМ.</a:t>
            </a:r>
            <a:endParaRPr lang="en-US" alt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3585" y="1472761"/>
            <a:ext cx="1466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40 : 5</a:t>
            </a:r>
            <a:endParaRPr lang="en-US" altLang="en-US" sz="28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7110" y="1430558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-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48121" y="144462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10 : 5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1760" y="1444624"/>
            <a:ext cx="421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=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82499" y="1416491"/>
            <a:ext cx="1798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8 – 2 = 6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375775" y="1888099"/>
            <a:ext cx="2816225" cy="186677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Мени је лакше да подијелим, па да одузмем.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1475" y="6034604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 Black" panose="020B0A04020102020204" pitchFamily="34" charset="0"/>
              </a:rPr>
              <a:t>Ана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873" y="3533629"/>
            <a:ext cx="239395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44525" y="115888"/>
            <a:ext cx="9405938" cy="882650"/>
          </a:xfrm>
        </p:spPr>
        <p:txBody>
          <a:bodyPr/>
          <a:lstStyle/>
          <a:p>
            <a:pPr algn="ctr" eaLnBrk="1" hangingPunct="1"/>
            <a:r>
              <a:rPr lang="sr-Cyrl-BA" altLang="en-US" sz="4000" smtClean="0">
                <a:latin typeface="Arial Black" pitchFamily="34" charset="0"/>
              </a:rPr>
              <a:t>ЗАДАЦИ ЗА ВЈЕЖБУ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976313"/>
            <a:ext cx="11752262" cy="5743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dirty="0" smtClean="0">
                <a:latin typeface="Arial Black" panose="020B0A04020102020204" pitchFamily="34" charset="0"/>
              </a:rPr>
              <a:t>1. Подијели разлику на два начина: </a:t>
            </a:r>
            <a:endParaRPr lang="sr-Cyrl-BA" sz="2400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 smtClean="0">
                <a:latin typeface="Arial Black" panose="020B0A04020102020204" pitchFamily="34" charset="0"/>
              </a:rPr>
              <a:t>а) 1. начин: (35 – 15) : 5 =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Latn-RS" sz="2400" dirty="0" smtClean="0">
                <a:latin typeface="Arial Black" panose="020B0A04020102020204" pitchFamily="34" charset="0"/>
              </a:rPr>
              <a:t> </a:t>
            </a:r>
            <a:r>
              <a:rPr lang="sr-Cyrl-RS" sz="2400" dirty="0" smtClean="0">
                <a:latin typeface="Arial Black" panose="020B0A04020102020204" pitchFamily="34" charset="0"/>
              </a:rPr>
              <a:t>    2. начин: </a:t>
            </a:r>
            <a:r>
              <a:rPr lang="sr-Cyrl-BA" sz="2400" dirty="0" smtClean="0">
                <a:latin typeface="Arial Black" panose="020B0A04020102020204" pitchFamily="34" charset="0"/>
              </a:rPr>
              <a:t>(35 – 15) : 5 =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sr-Cyrl-BA" sz="2400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BA" sz="2400" dirty="0" smtClean="0">
                <a:latin typeface="Arial Black" panose="020B0A04020102020204" pitchFamily="34" charset="0"/>
              </a:rPr>
              <a:t>б) </a:t>
            </a:r>
            <a:r>
              <a:rPr lang="sr-Cyrl-BA" sz="2400" dirty="0">
                <a:latin typeface="Arial Black" panose="020B0A04020102020204" pitchFamily="34" charset="0"/>
              </a:rPr>
              <a:t>1. начин: </a:t>
            </a:r>
            <a:r>
              <a:rPr lang="sr-Cyrl-BA" sz="2400" dirty="0" smtClean="0">
                <a:latin typeface="Arial Black" panose="020B0A04020102020204" pitchFamily="34" charset="0"/>
              </a:rPr>
              <a:t>(42 - 21) : 7 =</a:t>
            </a:r>
            <a:endParaRPr lang="sr-Cyrl-BA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 </a:t>
            </a:r>
            <a:r>
              <a:rPr lang="sr-Cyrl-BA" sz="2400" dirty="0" smtClean="0">
                <a:latin typeface="Arial Black" panose="020B0A04020102020204" pitchFamily="34" charset="0"/>
              </a:rPr>
              <a:t>    </a:t>
            </a:r>
            <a:r>
              <a:rPr lang="sr-Cyrl-RS" sz="2400" dirty="0" smtClean="0">
                <a:latin typeface="Arial Black" panose="020B0A04020102020204" pitchFamily="34" charset="0"/>
              </a:rPr>
              <a:t>2</a:t>
            </a:r>
            <a:r>
              <a:rPr lang="sr-Cyrl-RS" sz="2400" dirty="0">
                <a:latin typeface="Arial Black" panose="020B0A04020102020204" pitchFamily="34" charset="0"/>
              </a:rPr>
              <a:t>. начин</a:t>
            </a:r>
            <a:r>
              <a:rPr lang="sr-Cyrl-RS" sz="2400" dirty="0" smtClean="0">
                <a:latin typeface="Arial Black" panose="020B0A04020102020204" pitchFamily="34" charset="0"/>
              </a:rPr>
              <a:t>: </a:t>
            </a:r>
            <a:r>
              <a:rPr lang="sr-Cyrl-BA" sz="2400" dirty="0">
                <a:latin typeface="Arial Black" panose="020B0A04020102020204" pitchFamily="34" charset="0"/>
              </a:rPr>
              <a:t>(42 - 21) : 7</a:t>
            </a:r>
            <a:r>
              <a:rPr lang="sr-Cyrl-BA" sz="2400" dirty="0" smtClean="0">
                <a:latin typeface="Arial Black" panose="020B0A04020102020204" pitchFamily="34" charset="0"/>
              </a:rPr>
              <a:t>=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sr-Cyrl-RS" sz="2800" dirty="0" smtClean="0">
              <a:latin typeface="Arial Black" panose="020B0A040201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RS" sz="2400" dirty="0" smtClean="0">
                <a:latin typeface="Arial Black" panose="020B0A04020102020204" pitchFamily="34" charset="0"/>
              </a:rPr>
              <a:t>2</a:t>
            </a:r>
            <a:r>
              <a:rPr lang="sr-Cyrl-RS" sz="2400" dirty="0">
                <a:latin typeface="Arial Black" panose="020B0A04020102020204" pitchFamily="34" charset="0"/>
              </a:rPr>
              <a:t>. Разлику </a:t>
            </a:r>
            <a:r>
              <a:rPr lang="sr-Cyrl-RS" sz="2400" dirty="0" smtClean="0">
                <a:latin typeface="Arial Black" panose="020B0A04020102020204" pitchFamily="34" charset="0"/>
              </a:rPr>
              <a:t>бројева 36 и 28 подијели са бројем 4! Израчунај на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RS" sz="2400" dirty="0">
                <a:latin typeface="Arial Black" panose="020B0A04020102020204" pitchFamily="34" charset="0"/>
              </a:rPr>
              <a:t> </a:t>
            </a:r>
            <a:r>
              <a:rPr lang="sr-Cyrl-RS" sz="2400" dirty="0" smtClean="0">
                <a:latin typeface="Arial Black" panose="020B0A04020102020204" pitchFamily="34" charset="0"/>
              </a:rPr>
              <a:t>   други начин.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dirty="0">
                <a:latin typeface="Arial Black" panose="020B0A04020102020204" pitchFamily="34" charset="0"/>
              </a:rPr>
              <a:t> </a:t>
            </a:r>
            <a:r>
              <a:rPr lang="sr-Cyrl-RS" sz="2400" dirty="0" smtClean="0">
                <a:latin typeface="Arial Black" panose="020B0A04020102020204" pitchFamily="34" charset="0"/>
              </a:rPr>
              <a:t>   ( 36 – 28) : 4 =</a:t>
            </a:r>
            <a:endParaRPr lang="sr-Cyrl-BA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1500188"/>
            <a:ext cx="1943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20 : 5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9150" y="1962150"/>
            <a:ext cx="466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35 : 5 – 15 : 5 = 7 – 3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0" y="2952750"/>
            <a:ext cx="214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altLang="en-US" sz="2400">
                <a:latin typeface="Arial Black" pitchFamily="34" charset="0"/>
              </a:rPr>
              <a:t>21 : 7 = </a:t>
            </a:r>
            <a:r>
              <a:rPr lang="sr-Cyrl-BA" altLang="en-US" sz="240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r-Cyrl-BA" altLang="en-US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57725" y="3414713"/>
            <a:ext cx="48101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sr-Cyrl-BA" sz="2400" dirty="0">
                <a:latin typeface="Arial Black" panose="020B0A04020102020204" pitchFamily="34" charset="0"/>
              </a:rPr>
              <a:t>42 : 7 – 21 : 7 = 6 – 3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r-Cyrl-BA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5476875"/>
            <a:ext cx="5019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 36 : 4 – 28 : 4 = 9 – 7 = </a:t>
            </a:r>
            <a:r>
              <a:rPr lang="sr-Cyrl-RS" altLang="en-US" sz="24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sr-Cyrl-BA" altLang="en-US" sz="240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350" y="1647825"/>
            <a:ext cx="8953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b="1" dirty="0">
                <a:latin typeface="Arial Black" panose="020B0A04020102020204" pitchFamily="34" charset="0"/>
              </a:rPr>
              <a:t>3. </a:t>
            </a:r>
            <a:r>
              <a:rPr lang="sr-Latn-RS" sz="2400" dirty="0">
                <a:latin typeface="Arial Black" panose="020B0A04020102020204" pitchFamily="34" charset="0"/>
              </a:rPr>
              <a:t> </a:t>
            </a:r>
            <a:r>
              <a:rPr lang="sr-Cyrl-RS" sz="2400" dirty="0">
                <a:latin typeface="Arial Black" panose="020B0A04020102020204" pitchFamily="34" charset="0"/>
              </a:rPr>
              <a:t>Од 28 бомбона Јелена је појела 8, а остатак је подијелила Бојани и Марији. По колико бомбона су добиле дјевојчице?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7750" y="3592513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(28 – 8) : 2 = </a:t>
            </a:r>
            <a:endParaRPr lang="en-US" altLang="en-US" sz="2400"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57550" y="3568700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20 : 2 = </a:t>
            </a:r>
            <a:endParaRPr lang="en-US" altLang="en-US" sz="2400">
              <a:latin typeface="Arial Blac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4875" y="3592513"/>
            <a:ext cx="65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en-US" altLang="en-US" sz="2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0" y="4543425"/>
            <a:ext cx="859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solidFill>
                  <a:srgbClr val="FFFF00"/>
                </a:solidFill>
                <a:latin typeface="Arial Black" pitchFamily="34" charset="0"/>
              </a:rPr>
              <a:t>Одговор: Дјевојчице су добиле по 10 бомбона . </a:t>
            </a:r>
            <a:endParaRPr lang="en-US" altLang="en-US" sz="240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110322" y="1388624"/>
            <a:ext cx="8286750" cy="5191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74688" y="692150"/>
            <a:ext cx="9404350" cy="868363"/>
          </a:xfrm>
        </p:spPr>
        <p:txBody>
          <a:bodyPr/>
          <a:lstStyle/>
          <a:p>
            <a:pPr algn="ctr" eaLnBrk="1" hangingPunct="1"/>
            <a:r>
              <a:rPr lang="sr-Cyrl-BA" altLang="en-US" sz="3600" smtClean="0">
                <a:latin typeface="Arial Black" pitchFamily="34" charset="0"/>
              </a:rPr>
              <a:t>     ЗАДАТАК ЗА САМОСТАЛАН РАД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943100" y="2911475"/>
            <a:ext cx="7372350" cy="1922463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sr-Cyrl-BA" altLang="en-US" sz="2800" dirty="0" smtClean="0">
                <a:latin typeface="Arial Black" pitchFamily="34" charset="0"/>
              </a:rPr>
              <a:t>УРАДИТИ ЗАДАТКЕ ИЗ </a:t>
            </a:r>
            <a:r>
              <a:rPr lang="sr-Cyrl-BA" altLang="en-US" sz="2800" smtClean="0">
                <a:latin typeface="Arial Black" pitchFamily="34" charset="0"/>
              </a:rPr>
              <a:t>УЏБЕНИКА МАТЕМАТИКЕ </a:t>
            </a:r>
            <a:r>
              <a:rPr lang="sr-Cyrl-BA" altLang="en-US" sz="2800" dirty="0" smtClean="0">
                <a:latin typeface="Arial Black" pitchFamily="34" charset="0"/>
              </a:rPr>
              <a:t>НА СТР 99.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222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Wingdings 3</vt:lpstr>
      <vt:lpstr>Ion</vt:lpstr>
      <vt:lpstr>ДИЈЕЉЕЊЕ РАЗЛИКЕ</vt:lpstr>
      <vt:lpstr>  </vt:lpstr>
      <vt:lpstr>PowerPoint Presentation</vt:lpstr>
      <vt:lpstr>ЗАДАЦИ ЗА ВЈЕЖБУ</vt:lpstr>
      <vt:lpstr>PowerPoint Presentation</vt:lpstr>
      <vt:lpstr>     ЗАДАТАК ЗА САМОСТАЛАН РАД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  РАЗЛИКЕ</dc:title>
  <dc:creator>Jelena</dc:creator>
  <cp:lastModifiedBy>Dragan</cp:lastModifiedBy>
  <cp:revision>34</cp:revision>
  <dcterms:created xsi:type="dcterms:W3CDTF">2020-04-05T18:45:41Z</dcterms:created>
  <dcterms:modified xsi:type="dcterms:W3CDTF">2020-05-26T20:00:06Z</dcterms:modified>
</cp:coreProperties>
</file>