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6" r:id="rId3"/>
    <p:sldId id="30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3" r:id="rId42"/>
    <p:sldId id="304" r:id="rId43"/>
    <p:sldId id="305" r:id="rId44"/>
    <p:sldId id="307" r:id="rId45"/>
    <p:sldId id="312" r:id="rId46"/>
    <p:sldId id="313" r:id="rId47"/>
    <p:sldId id="314" r:id="rId48"/>
    <p:sldId id="315" r:id="rId49"/>
    <p:sldId id="316" r:id="rId50"/>
    <p:sldId id="31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9F9F"/>
    <a:srgbClr val="FF9999"/>
    <a:srgbClr val="FF7C80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10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1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1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1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4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0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8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1B7A-F8E1-438A-9930-C9A16BA95F3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6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51B7A-F8E1-438A-9930-C9A16BA95F3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DFDE-935B-4B8A-A370-32A912AB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F9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498" y="3343275"/>
            <a:ext cx="98010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Креирање извјештаја у </a:t>
            </a:r>
            <a:r>
              <a:rPr lang="sr-Latn-BA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Access</a:t>
            </a:r>
            <a:r>
              <a:rPr lang="sr-Cyrl-BA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</a:t>
            </a:r>
            <a:endParaRPr lang="sr-Latn-BA" sz="5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5425" y="1247775"/>
            <a:ext cx="1015714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5500" dirty="0" smtClean="0">
                <a:solidFill>
                  <a:srgbClr val="A50021"/>
                </a:solidFill>
              </a:rPr>
              <a:t>IX </a:t>
            </a:r>
            <a:r>
              <a:rPr lang="sr-Cyrl-BA" sz="5500" dirty="0" smtClean="0">
                <a:solidFill>
                  <a:srgbClr val="A50021"/>
                </a:solidFill>
              </a:rPr>
              <a:t>РАЗРЕД – основи информатике</a:t>
            </a:r>
            <a:endParaRPr lang="en-US" sz="55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2609850" y="40576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4956560" y="3847744"/>
            <a:ext cx="3973795" cy="190571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Ако овај извјештај желимо обрисати, то ћемо урадити тако што идемо десним тастером на наш извјештај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2409825" y="44005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4195985" y="4486542"/>
            <a:ext cx="2144994" cy="1204957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Кликнемо и из падајућег менија бирамо </a:t>
            </a:r>
            <a:r>
              <a:rPr lang="en-US" dirty="0" smtClean="0"/>
              <a:t>Delete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6029325" y="40862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9246550" y="4086226"/>
            <a:ext cx="2238998" cy="140017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 питање да ли заиста желимо да га обришемо, одговорићемо са </a:t>
            </a:r>
            <a:r>
              <a:rPr lang="en-US" dirty="0" smtClean="0"/>
              <a:t>Yes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H="1" flipV="1">
            <a:off x="971550" y="30670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3290131" y="4289989"/>
            <a:ext cx="2486826" cy="151260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И након тог корака, извјештај је обрисан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1295400" y="4286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1965532" y="2803021"/>
            <a:ext cx="4272897" cy="9314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dirty="0" smtClean="0"/>
              <a:t>Сљедећи извјештај креираћемо помоћу чаробњака. Бирамо из менија картицу </a:t>
            </a:r>
            <a:r>
              <a:rPr lang="en-US" dirty="0" smtClean="0"/>
              <a:t>Create 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212650" y="2854295"/>
            <a:ext cx="3691784" cy="142714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Чаробњака </a:t>
            </a:r>
            <a:r>
              <a:rPr lang="sr-Cyrl-BA" dirty="0"/>
              <a:t>з</a:t>
            </a:r>
            <a:r>
              <a:rPr lang="sr-Cyrl-BA" dirty="0" smtClean="0"/>
              <a:t>а </a:t>
            </a:r>
            <a:r>
              <a:rPr lang="sr-Cyrl-BA" dirty="0"/>
              <a:t>извјештаје </a:t>
            </a:r>
            <a:r>
              <a:rPr lang="en-US" dirty="0"/>
              <a:t>– R</a:t>
            </a:r>
            <a:r>
              <a:rPr lang="sr-Cyrl-BA" dirty="0"/>
              <a:t>е</a:t>
            </a:r>
            <a:r>
              <a:rPr lang="en-US" dirty="0"/>
              <a:t>port </a:t>
            </a:r>
            <a:r>
              <a:rPr lang="en-US" dirty="0" smtClean="0"/>
              <a:t>Wizard</a:t>
            </a:r>
            <a:r>
              <a:rPr lang="sr-Cyrl-BA" dirty="0" smtClean="0"/>
              <a:t>, користимо ако </a:t>
            </a:r>
            <a:r>
              <a:rPr lang="sr-Cyrl-BA" dirty="0"/>
              <a:t>желимо одабрати </a:t>
            </a:r>
            <a:r>
              <a:rPr lang="sr-Cyrl-BA" dirty="0" smtClean="0"/>
              <a:t>одређена поља </a:t>
            </a:r>
            <a:r>
              <a:rPr lang="sr-Cyrl-BA" dirty="0"/>
              <a:t>која ће </a:t>
            </a:r>
            <a:r>
              <a:rPr lang="sr-Cyrl-BA" dirty="0" smtClean="0"/>
              <a:t>бити приказана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867400" y="6953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8092868" y="2503917"/>
            <a:ext cx="3469592" cy="176898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dirty="0" smtClean="0"/>
              <a:t>Можемо одредити начин груписања и сортирања података и користити поља из више табела или или упита – наравно, ако смо претходно дефинисали упите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092868" y="4725824"/>
            <a:ext cx="3132034" cy="85457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У одјељку </a:t>
            </a:r>
            <a:r>
              <a:rPr lang="en-US" dirty="0" smtClean="0"/>
              <a:t>Reports </a:t>
            </a:r>
            <a:r>
              <a:rPr lang="sr-Cyrl-BA" dirty="0" smtClean="0"/>
              <a:t>бирамо </a:t>
            </a:r>
            <a:r>
              <a:rPr lang="en-US" dirty="0" smtClean="0"/>
              <a:t>Report Wizard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8554340" y="4042161"/>
            <a:ext cx="2845750" cy="127332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Након тога се отвара окно гдје </a:t>
            </a:r>
            <a:r>
              <a:rPr lang="sr-Cyrl-BA" dirty="0"/>
              <a:t>из сваке табеле </a:t>
            </a:r>
            <a:endParaRPr lang="en-US" dirty="0"/>
          </a:p>
          <a:p>
            <a:pPr algn="ctr"/>
            <a:r>
              <a:rPr lang="sr-Cyrl-BA" dirty="0" smtClean="0"/>
              <a:t>бирамо поља која желимо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6524625" y="27908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495925" y="30765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5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705475" y="29718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62550" y="884567"/>
            <a:ext cx="6096000" cy="3649204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Извјештаји </a:t>
            </a:r>
            <a:r>
              <a:rPr lang="en-US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700" dirty="0">
                <a:ea typeface="Calibri" panose="020F0502020204030204" pitchFamily="34" charset="0"/>
                <a:cs typeface="Calibri" panose="020F0502020204030204" pitchFamily="34" charset="0"/>
              </a:rPr>
              <a:t>Reports) </a:t>
            </a:r>
            <a:r>
              <a:rPr lang="sr-Cyrl-BA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en-US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 MS </a:t>
            </a:r>
            <a:r>
              <a:rPr lang="en-US" sz="2700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Accessu</a:t>
            </a:r>
            <a:r>
              <a:rPr lang="en-US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BA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користе се за различите приказе и груписања података, првенствено за штампање на папир (или </a:t>
            </a:r>
            <a:r>
              <a:rPr lang="en-US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PDF </a:t>
            </a:r>
            <a:r>
              <a:rPr lang="sr-Cyrl-BA" sz="2700" dirty="0" smtClean="0">
                <a:ea typeface="Calibri" panose="020F0502020204030204" pitchFamily="34" charset="0"/>
                <a:cs typeface="Calibri" panose="020F0502020204030204" pitchFamily="34" charset="0"/>
              </a:rPr>
              <a:t>документ). Слично као и образац, извјештај се може темељити на једној или више табела или упита. Креирање извјештаја слично је раду са обрасцима. </a:t>
            </a:r>
            <a:endParaRPr lang="sr-Latn-BA" sz="27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8775" y="4867960"/>
            <a:ext cx="6096000" cy="133882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>
            <a:spAutoFit/>
          </a:bodyPr>
          <a:lstStyle/>
          <a:p>
            <a:r>
              <a:rPr lang="sr-Cyrl-BA" sz="2700" dirty="0" smtClean="0"/>
              <a:t>Поступак при изради новог извјештаја је сличан као и код израде осталих </a:t>
            </a:r>
            <a:r>
              <a:rPr lang="en-US" sz="2700" dirty="0" smtClean="0"/>
              <a:t>Access-</a:t>
            </a:r>
            <a:r>
              <a:rPr lang="sr-Cyrl-BA" sz="2700" dirty="0" smtClean="0"/>
              <a:t>ових објеката.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789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496175" y="29051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5715000" y="29813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42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467600" y="29527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7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6410325" y="23622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705475" y="29622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7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486650" y="30956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2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6486525" y="26003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686425" y="28956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524750" y="31527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6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6496050" y="25717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8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705475" y="30480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5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1152525" y="27813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3674692" y="3059394"/>
            <a:ext cx="3008119" cy="181170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Најприје се </a:t>
            </a:r>
            <a:r>
              <a:rPr lang="sr-Cyrl-BA" smtClean="0"/>
              <a:t>у окну за навигацију кликне </a:t>
            </a:r>
            <a:r>
              <a:rPr lang="sr-Cyrl-BA" dirty="0" smtClean="0"/>
              <a:t>на табелу на којој желимо да се базира извјештај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496175" y="32670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7124700" y="41052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9391829" y="4409629"/>
            <a:ext cx="2674834" cy="94858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r-Cyrl-BA" dirty="0" smtClean="0"/>
              <a:t>Слиједимо упуте на страницама чаробњака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172325" y="40671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143750" y="41529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0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8143875" y="20859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6981825" y="42195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10178041" y="2538101"/>
            <a:ext cx="1922804" cy="103377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Нуди нам се сортирање које овај пут нећемо користити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7648575" y="19050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9827664" y="2435551"/>
            <a:ext cx="1939895" cy="95534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Понуђене су нам орјентације странице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753350" y="21050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7124700" y="41338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9605473" y="2922662"/>
            <a:ext cx="2384277" cy="107677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Бирамо </a:t>
            </a:r>
            <a:r>
              <a:rPr lang="en-US" dirty="0" smtClean="0"/>
              <a:t>Landscape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800975" y="43053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9448800" y="4221622"/>
            <a:ext cx="2267484" cy="79475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sr-Cyrl-BA" dirty="0" smtClean="0"/>
              <a:t>На посљедњој страници кликнемо на </a:t>
            </a:r>
            <a:r>
              <a:rPr lang="en-US" dirty="0" smtClean="0"/>
              <a:t>Finish</a:t>
            </a:r>
            <a:r>
              <a:rPr lang="sr-Cyrl-B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9486900" y="26574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10263499" y="4349809"/>
            <a:ext cx="1606609" cy="103404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Основа извјештаја је готова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400050" y="6381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029701" y="2314575"/>
            <a:ext cx="1171574" cy="16764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564023" y="3597779"/>
            <a:ext cx="2555192" cy="109386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Дорада се врши у одјељку </a:t>
            </a:r>
            <a:r>
              <a:rPr lang="en-US" dirty="0" smtClean="0"/>
              <a:t>Views </a:t>
            </a:r>
            <a:r>
              <a:rPr lang="sr-Cyrl-BA" dirty="0" smtClean="0"/>
              <a:t>– на </a:t>
            </a:r>
            <a:r>
              <a:rPr lang="en-US" dirty="0" smtClean="0"/>
              <a:t>Design </a:t>
            </a:r>
            <a:r>
              <a:rPr lang="en-US" dirty="0"/>
              <a:t>View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751178" y="4230168"/>
            <a:ext cx="3281585" cy="1427148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Можемо примијетити да недостаје поље оцјена, јер није могло стати. Ми ћемо га додати из окна које нам је понуђено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V="1">
            <a:off x="8995518" y="2682044"/>
            <a:ext cx="1171574" cy="16764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7639940" y="4700187"/>
            <a:ext cx="2102266" cy="80330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Кликнемо на оцјена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1314450" y="3810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4486275" y="8763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2138362" y="3290130"/>
            <a:ext cx="2777383" cy="1692067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Из менија бирамо картицу </a:t>
            </a:r>
            <a:r>
              <a:rPr lang="en-US" dirty="0" smtClean="0"/>
              <a:t>Create</a:t>
            </a:r>
            <a:r>
              <a:rPr lang="en-US" dirty="0"/>
              <a:t>, </a:t>
            </a:r>
            <a:r>
              <a:rPr lang="sr-Cyrl-BA" dirty="0" smtClean="0"/>
              <a:t>а затим се базирамо на одјељак </a:t>
            </a:r>
            <a:r>
              <a:rPr lang="en-US" dirty="0" smtClean="0"/>
              <a:t>Reports </a:t>
            </a:r>
            <a:r>
              <a:rPr lang="sr-Cyrl-BA" dirty="0" smtClean="0"/>
              <a:t>са групом наредби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298249" y="3179035"/>
            <a:ext cx="4315627" cy="203390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dirty="0" smtClean="0"/>
              <a:t>Понуђено је више начина креирања. На примјер, ту је опција за креирање бланко извјепштаја и препоручује се искусним корисницима </a:t>
            </a:r>
            <a:r>
              <a:rPr lang="en-US" dirty="0" smtClean="0"/>
              <a:t>Access-a</a:t>
            </a:r>
            <a:r>
              <a:rPr lang="en-US" dirty="0"/>
              <a:t>.  </a:t>
            </a:r>
          </a:p>
          <a:p>
            <a:r>
              <a:rPr lang="sr-Cyrl-BA" dirty="0" smtClean="0"/>
              <a:t>Ми ћемо најприје креирати основни извјештај неке табеле, идући на опцију </a:t>
            </a:r>
            <a:r>
              <a:rPr lang="en-US" dirty="0" smtClean="0"/>
              <a:t>Report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2619375" y="211455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8161234" y="4546362"/>
            <a:ext cx="1845891" cy="116222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Добијамо поље које ћемо помјерити на жељено мјесто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V="1">
            <a:off x="7239001" y="2400300"/>
            <a:ext cx="1171574" cy="16764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2114550" y="14954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0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3067050" y="17145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3890962" y="3973795"/>
            <a:ext cx="3315768" cy="128186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Сачуваћемо овај извјештај као и претходни. </a:t>
            </a:r>
            <a:r>
              <a:rPr lang="sr-Cyrl-BA" dirty="0"/>
              <a:t>Десним тастером кликнемо на картицу извјештаја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563028" y="4046433"/>
            <a:ext cx="2315910" cy="113659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Затим бирамо </a:t>
            </a:r>
            <a:r>
              <a:rPr lang="sr-Latn-BA" dirty="0" smtClean="0"/>
              <a:t>Close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5753100" y="40100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8033047" y="4376426"/>
            <a:ext cx="2905570" cy="111949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Након тога нам је понуђена опција да сачувамо дизајн извјештаја, па бирамо </a:t>
            </a:r>
            <a:r>
              <a:rPr lang="sr-Latn-BA" dirty="0" smtClean="0"/>
              <a:t>Yes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976001" y="3266542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3307223" y="4349810"/>
            <a:ext cx="2803020" cy="1264777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Сачувани извјештај налази се у навигацијском окну са осталим табелама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6591" y="3142192"/>
            <a:ext cx="6096000" cy="185102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27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Посљедња фаза дизајнирања извјештаја је избор штампача и подешавање параметара странице за штампање </a:t>
            </a:r>
            <a:endParaRPr lang="en-US" sz="27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6022" y="794758"/>
            <a:ext cx="5606041" cy="105836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BA" sz="3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ПОДЕШАВАЊЕ СТРАНИЦЕ ИЗВЈЕШТАЈА И ШТАМПАЊЕ</a:t>
            </a:r>
            <a:endParaRPr lang="sr-Cyrl-BA" sz="3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429070" y="506250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2924175" y="3762375"/>
            <a:ext cx="3162300" cy="160020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Активирањем опције </a:t>
            </a:r>
            <a:r>
              <a:rPr lang="en-US" dirty="0" smtClean="0"/>
              <a:t>Print </a:t>
            </a:r>
            <a:r>
              <a:rPr lang="en-US" dirty="0"/>
              <a:t>- Print Preview </a:t>
            </a:r>
            <a:r>
              <a:rPr lang="sr-Cyrl-BA" dirty="0" smtClean="0"/>
              <a:t>из менија </a:t>
            </a:r>
            <a:r>
              <a:rPr lang="en-US" dirty="0" smtClean="0"/>
              <a:t>File </a:t>
            </a:r>
            <a:r>
              <a:rPr lang="sr-Cyrl-BA" dirty="0" smtClean="0"/>
              <a:t>отвара се дијалог за подешавање странице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3949937" y="3232358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1668210" y="104463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198333" y="967723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3467100" y="3543300"/>
            <a:ext cx="4791075" cy="160972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Подешавамо параметре из </a:t>
            </a:r>
            <a:r>
              <a:rPr lang="en-US" dirty="0" smtClean="0"/>
              <a:t>Page Size </a:t>
            </a:r>
            <a:r>
              <a:rPr lang="sr-Cyrl-BA" dirty="0" smtClean="0"/>
              <a:t>(величини папира, маргине) и из </a:t>
            </a:r>
            <a:r>
              <a:rPr lang="en-US" dirty="0" smtClean="0"/>
              <a:t>Page </a:t>
            </a:r>
            <a:r>
              <a:rPr lang="en-US" dirty="0"/>
              <a:t>Layout </a:t>
            </a:r>
            <a:r>
              <a:rPr lang="sr-Cyrl-BA" dirty="0" smtClean="0"/>
              <a:t>(орјентацију папира, колоне) итд. 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743950" y="3638550"/>
            <a:ext cx="3000375" cy="151447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dirty="0" smtClean="0"/>
              <a:t>Бирамо опцију </a:t>
            </a:r>
            <a:r>
              <a:rPr lang="en-US" dirty="0" smtClean="0"/>
              <a:t>Print </a:t>
            </a:r>
            <a:r>
              <a:rPr lang="sr-Cyrl-BA" dirty="0" smtClean="0"/>
              <a:t>из менија </a:t>
            </a:r>
            <a:r>
              <a:rPr lang="en-US" dirty="0" smtClean="0"/>
              <a:t>File </a:t>
            </a:r>
            <a:r>
              <a:rPr lang="sr-Cyrl-BA" dirty="0" smtClean="0"/>
              <a:t>или кликнемо на одговарајуће дугме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5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 flipV="1">
            <a:off x="7915186" y="379638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9658350" y="4905375"/>
            <a:ext cx="2343150" cy="116205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Идемо на ОК и извјештај се штампа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2181225" y="145732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8485973" y="2943225"/>
            <a:ext cx="2717563" cy="1187865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Након тога се појављује извјештај, а можемо га сачувати на сљедећи начин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332150" y="4725824"/>
            <a:ext cx="2871386" cy="1042587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Десним тастером кликнемо на картицу извјештаја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F9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2865" y="2143125"/>
            <a:ext cx="92810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ВАМ НА ПАЖЊИ! </a:t>
            </a:r>
          </a:p>
          <a:p>
            <a:pPr algn="ctr"/>
            <a:endParaRPr lang="sr-Cyrl-BA" sz="50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Задаће нема, али урадите </a:t>
            </a:r>
            <a:r>
              <a:rPr lang="sr-Cyrl-RS" sz="500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вјежбу</a:t>
            </a:r>
            <a:endParaRPr lang="sr-Cyrl-BA" sz="5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5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данас на својим рачунарима</a:t>
            </a:r>
            <a:endParaRPr lang="sr-Latn-BA" sz="5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950" y="990600"/>
            <a:ext cx="18473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5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3038475" y="17430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8494520" y="4443813"/>
            <a:ext cx="2315910" cy="113659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Затим бирамо </a:t>
            </a:r>
            <a:r>
              <a:rPr lang="sr-Latn-BA" dirty="0" smtClean="0"/>
              <a:t>Close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5695950" y="39147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8297966" y="4554908"/>
            <a:ext cx="2905570" cy="111949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Након тога нам је понуђена опција да сачувамо дизајн извјештаја, па бирамо </a:t>
            </a:r>
            <a:r>
              <a:rPr lang="sr-Latn-BA" dirty="0" smtClean="0"/>
              <a:t>Yes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6210300" y="2705101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8648343" y="4623275"/>
            <a:ext cx="2939753" cy="130750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/>
              <a:t>О</a:t>
            </a:r>
            <a:r>
              <a:rPr lang="sr-Cyrl-BA" dirty="0" smtClean="0"/>
              <a:t>нда нам се отвара окно гдје треба да одаберемо име извјештаја. Одабраћемо име које је понуђено и ићи на ок </a:t>
            </a:r>
            <a:r>
              <a:rPr lang="sr-Latn-BA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1019175" y="3190876"/>
            <a:ext cx="1647825" cy="1485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ular Callout 1"/>
          <p:cNvSpPr/>
          <p:nvPr/>
        </p:nvSpPr>
        <p:spPr>
          <a:xfrm>
            <a:off x="3375589" y="4375447"/>
            <a:ext cx="2803020" cy="1264777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Сачувани извјештај налази се у навигацијском окну са осталим табелама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535</Words>
  <Application>Microsoft Office PowerPoint</Application>
  <PresentationFormat>Widescreen</PresentationFormat>
  <Paragraphs>48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Dragan</cp:lastModifiedBy>
  <cp:revision>36</cp:revision>
  <dcterms:created xsi:type="dcterms:W3CDTF">2020-05-17T21:59:14Z</dcterms:created>
  <dcterms:modified xsi:type="dcterms:W3CDTF">2020-05-22T17:19:16Z</dcterms:modified>
</cp:coreProperties>
</file>