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85EC9-5A7E-47D1-9C56-B75FF7664F7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7155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“ Коврџава тачка “</a:t>
            </a:r>
            <a:br>
              <a:rPr lang="sr-Cyrl-RS" dirty="0" smtClean="0"/>
            </a:br>
            <a:r>
              <a:rPr lang="sr-Cyrl-RS" dirty="0" smtClean="0"/>
              <a:t> Предраг Бјелошевић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11552" y="1707654"/>
            <a:ext cx="3232448" cy="522362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- утврђивање </a:t>
            </a:r>
            <a:endParaRPr lang="en-US" dirty="0"/>
          </a:p>
        </p:txBody>
      </p:sp>
      <p:pic>
        <p:nvPicPr>
          <p:cNvPr id="4" name="Picture 3" descr="images (4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355726"/>
            <a:ext cx="2160240" cy="1944216"/>
          </a:xfrm>
          <a:prstGeom prst="rect">
            <a:avLst/>
          </a:prstGeom>
        </p:spPr>
      </p:pic>
      <p:sp>
        <p:nvSpPr>
          <p:cNvPr id="5" name="Donut 4"/>
          <p:cNvSpPr/>
          <p:nvPr/>
        </p:nvSpPr>
        <p:spPr>
          <a:xfrm>
            <a:off x="1547664" y="1491630"/>
            <a:ext cx="3888432" cy="3651870"/>
          </a:xfrm>
          <a:prstGeom prst="don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ction Button: Help 5">
            <a:hlinkClick r:id="" action="ppaction://noaction" highlightClick="1"/>
          </p:cNvPr>
          <p:cNvSpPr/>
          <p:nvPr/>
        </p:nvSpPr>
        <p:spPr>
          <a:xfrm rot="2011190">
            <a:off x="4986421" y="2139523"/>
            <a:ext cx="1443155" cy="2196314"/>
          </a:xfrm>
          <a:prstGeom prst="actionButtonHelp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043608" y="3147814"/>
            <a:ext cx="360040" cy="36004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0171615">
            <a:off x="785112" y="864624"/>
            <a:ext cx="410230" cy="1947129"/>
          </a:xfrm>
          <a:prstGeom prst="triangle">
            <a:avLst>
              <a:gd name="adj" fmla="val 5254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683568" y="4587974"/>
            <a:ext cx="360040" cy="36004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51520" y="4587974"/>
            <a:ext cx="360040" cy="36004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1115616" y="4587974"/>
            <a:ext cx="360040" cy="36004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8244408" y="1059582"/>
            <a:ext cx="360040" cy="36004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8244408" y="411510"/>
            <a:ext cx="360040" cy="36004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796136" y="4515966"/>
            <a:ext cx="3232448" cy="5223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Cyrl-RS" sz="3200" dirty="0" smtClean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Сања</a:t>
            </a:r>
            <a:r>
              <a:rPr kumimoji="0" lang="sr-Cyrl-R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Цветојевић</a:t>
            </a: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5486"/>
            <a:ext cx="8856984" cy="4824536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Пјесма је, у ствари, АСОЦИЈАЦИЈА која представља синоним за љубав, и она је симбол ђачког доба.</a:t>
            </a:r>
          </a:p>
          <a:p>
            <a:r>
              <a:rPr lang="sr-Cyrl-RS" sz="2800" dirty="0" smtClean="0"/>
              <a:t>Значи, иза саме пјесме крију се ЉУБАВ и СИМПАТИЈА.</a:t>
            </a:r>
            <a:endParaRPr lang="en-US" sz="2800" dirty="0"/>
          </a:p>
        </p:txBody>
      </p:sp>
      <p:pic>
        <p:nvPicPr>
          <p:cNvPr id="5" name="Picture 4" descr="images (7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779662"/>
            <a:ext cx="7272808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ПРОДУБЉИВАЊЕ АНАЛИЗЕ ПЈЕСМЕ: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71550"/>
            <a:ext cx="8856984" cy="417646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sr-Cyrl-RS" sz="2800" dirty="0" smtClean="0"/>
              <a:t>Кога пјесник назива “Коврџава тачка”?</a:t>
            </a:r>
          </a:p>
          <a:p>
            <a:pPr marL="514350" indent="-514350">
              <a:buNone/>
            </a:pPr>
            <a:r>
              <a:rPr lang="sr-Cyrl-R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     - “Коврџава тачка” је дјевојчица која има локне и у коју је дјечак из пјесме заљубљен.</a:t>
            </a:r>
          </a:p>
          <a:p>
            <a:pPr marL="514350" indent="-514350">
              <a:buAutoNum type="arabicParenR" startAt="2"/>
            </a:pPr>
            <a:r>
              <a:rPr lang="sr-Cyrl-RS" sz="2800" dirty="0" smtClean="0"/>
              <a:t>Шта пјесник изражава узвицима: АХ, ЕХ, УХ, ОХ, ИХ, АУ, ОО?</a:t>
            </a:r>
          </a:p>
          <a:p>
            <a:pPr marL="514350" indent="-51435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а) осјећања</a:t>
            </a:r>
          </a:p>
          <a:p>
            <a:pPr marL="514350" indent="-51435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б) незаинтересованост</a:t>
            </a:r>
          </a:p>
          <a:p>
            <a:pPr marL="514350" indent="-51435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в) стидљивост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39552" y="3219822"/>
            <a:ext cx="457200" cy="457200"/>
          </a:xfrm>
          <a:prstGeom prst="flowChartConnector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5486"/>
            <a:ext cx="8784976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3) Са чиме пјесник упоређује трептање дјевојчице?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а) са треперењем звијезда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б) са лутком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в) са трептањем сијалице</a:t>
            </a:r>
          </a:p>
          <a:p>
            <a:pPr>
              <a:buNone/>
            </a:pPr>
            <a:r>
              <a:rPr lang="sr-Cyrl-RS" sz="2800" dirty="0" smtClean="0"/>
              <a:t>4) У једном дијелу пјесник каже да је дјечак мрзио Коврџаву тачку. Зашто?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а) јер је била лијепа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б) јер је била луцкаста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в) јер ју је видио са другим дјечаком</a:t>
            </a:r>
            <a:endParaRPr lang="en-US" sz="2800" dirty="0"/>
          </a:p>
        </p:txBody>
      </p:sp>
      <p:sp>
        <p:nvSpPr>
          <p:cNvPr id="4" name="Flowchart: Connector 3"/>
          <p:cNvSpPr/>
          <p:nvPr/>
        </p:nvSpPr>
        <p:spPr>
          <a:xfrm>
            <a:off x="539552" y="1275606"/>
            <a:ext cx="457200" cy="457200"/>
          </a:xfrm>
          <a:prstGeom prst="flowChartConnector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467544" y="4227934"/>
            <a:ext cx="457200" cy="457200"/>
          </a:xfrm>
          <a:prstGeom prst="flowChartConnector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5486"/>
            <a:ext cx="8712968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5) Када је дјечак заволио Коврџаву тачку?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а) када му се насмијала и махнула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б) када га је погледала и рекла да га воли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в) када му је послала пољубац</a:t>
            </a:r>
          </a:p>
          <a:p>
            <a:pPr>
              <a:buNone/>
            </a:pPr>
            <a:r>
              <a:rPr lang="sr-Cyrl-RS" sz="2800" dirty="0" smtClean="0"/>
              <a:t>6) Како бисте другачије рекли ове стихове: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“... док је одлазила из моје школе са </a:t>
            </a:r>
            <a:r>
              <a:rPr lang="sr-Cyrl-RS" sz="2800" u="sng" dirty="0" smtClean="0"/>
              <a:t>једним тачком</a:t>
            </a:r>
            <a:r>
              <a:rPr lang="sr-Cyrl-RS" sz="2800" dirty="0" smtClean="0"/>
              <a:t> </a:t>
            </a:r>
            <a:r>
              <a:rPr lang="sr-Cyrl-RS" sz="2800" u="sng" dirty="0" smtClean="0"/>
              <a:t>из друге реченице</a:t>
            </a:r>
            <a:r>
              <a:rPr lang="sr-Cyrl-RS" sz="2800" dirty="0" smtClean="0"/>
              <a:t>”?</a:t>
            </a:r>
          </a:p>
          <a:p>
            <a:pPr>
              <a:buNone/>
            </a:pPr>
            <a:r>
              <a:rPr lang="sr-Cyrl-R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   ... док је одлазила из моје школе са </a:t>
            </a:r>
            <a:r>
              <a:rPr lang="sr-Cyrl-RS" sz="2800" u="sng" dirty="0" smtClean="0">
                <a:solidFill>
                  <a:schemeClr val="accent6">
                    <a:lumMod val="75000"/>
                  </a:schemeClr>
                </a:solidFill>
              </a:rPr>
              <a:t>једним дјечаком из другог одјељења.</a:t>
            </a:r>
            <a:endParaRPr lang="en-US" sz="28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39552" y="1275606"/>
            <a:ext cx="457200" cy="457200"/>
          </a:xfrm>
          <a:prstGeom prst="flowChartConnector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9502"/>
            <a:ext cx="8712968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/>
              <a:t>7) Ко је имао сличну симпатију као дјечак?</a:t>
            </a:r>
          </a:p>
          <a:p>
            <a:pPr>
              <a:buNone/>
            </a:pPr>
            <a:r>
              <a:rPr lang="sr-Cyrl-R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 - Сличну симпатију имао је дјечаков отац,</a:t>
            </a:r>
          </a:p>
          <a:p>
            <a:pPr>
              <a:buNone/>
            </a:pPr>
            <a:r>
              <a:rPr lang="sr-Cyrl-R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    који је и сам то признао сину, како би му</a:t>
            </a:r>
          </a:p>
          <a:p>
            <a:pPr>
              <a:buNone/>
            </a:pPr>
            <a:r>
              <a:rPr lang="sr-Cyrl-R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    објаснио да је то нормално да се деси.</a:t>
            </a:r>
          </a:p>
          <a:p>
            <a:pPr>
              <a:buNone/>
            </a:pPr>
            <a:r>
              <a:rPr lang="sr-Cyrl-RS" sz="2800" dirty="0" smtClean="0"/>
              <a:t>8) Како је у пјесми описана дјевојчица? Које особине су јој приписане?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- ЛИЈЕПА, БУЦКАСТА, ЛУЦКАСТА, СТИДЉИВЉА, ЗАМИШЉЕНА, ЗАЉУБЉЕНА...</a:t>
            </a:r>
          </a:p>
          <a:p>
            <a:pPr>
              <a:buNone/>
            </a:pPr>
            <a:r>
              <a:rPr lang="sr-Cyrl-RS" sz="2800" dirty="0" smtClean="0"/>
              <a:t>9) Како бисте објаснили значење појмова: “Златној Коврџавој тачки” и “Коврџаво сунце”?</a:t>
            </a:r>
            <a:endParaRPr lang="en-US" sz="2800" dirty="0"/>
          </a:p>
        </p:txBody>
      </p:sp>
      <p:pic>
        <p:nvPicPr>
          <p:cNvPr id="4" name="Picture 3" descr="images (7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339502"/>
            <a:ext cx="1800200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510"/>
            <a:ext cx="8964488" cy="4731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- Ако узмемо у обзир боју злата и боју Сунца,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 можемо закључити да наведени појмови значе:</a:t>
            </a:r>
          </a:p>
          <a:p>
            <a:pPr>
              <a:buNone/>
            </a:pPr>
            <a:r>
              <a:rPr lang="sr-Cyrl-R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 ДЈЕВОЈЧИЦА СА ПЛАВОМ КОВРЏАВОМ КОСОМ.</a:t>
            </a:r>
          </a:p>
          <a:p>
            <a:pPr>
              <a:buNone/>
            </a:pPr>
            <a:r>
              <a:rPr lang="sr-Cyrl-RS" sz="2800" dirty="0" smtClean="0"/>
              <a:t>10) Како бисте написали појам из једне строфе који гласи: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“...са сумњивим упитницима и ускличницима из сасвим друге приче”?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- Тај појам би гласио:</a:t>
            </a:r>
          </a:p>
          <a:p>
            <a:pPr>
              <a:buNone/>
            </a:pPr>
            <a:r>
              <a:rPr lang="sr-Cyrl-R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6">
                    <a:lumMod val="75000"/>
                  </a:schemeClr>
                </a:solidFill>
              </a:rPr>
              <a:t>   ...са сумњивим дјечацима из сасвим друге школе.</a:t>
            </a:r>
            <a:endParaRPr lang="en-US" sz="2800" dirty="0"/>
          </a:p>
        </p:txBody>
      </p:sp>
      <p:pic>
        <p:nvPicPr>
          <p:cNvPr id="4" name="Picture 3" descr="images (3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411510"/>
            <a:ext cx="1296144" cy="1512168"/>
          </a:xfrm>
          <a:prstGeom prst="rect">
            <a:avLst/>
          </a:prstGeom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2931790"/>
            <a:ext cx="989012" cy="1627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576064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Задаци за самосталан рад: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331236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sr-Cyrl-RS" sz="2800" dirty="0" smtClean="0"/>
              <a:t>Шта мислите, да ли је дјечакова симпатија стварни лик или лик из маште?</a:t>
            </a:r>
          </a:p>
          <a:p>
            <a:pPr marL="514350" indent="-514350">
              <a:buAutoNum type="arabicParenR"/>
            </a:pPr>
            <a:r>
              <a:rPr lang="sr-Cyrl-RS" sz="2800" dirty="0" smtClean="0"/>
              <a:t>Пронађи у пјесми стихове који говоре о заљубљености, и перпиши их у свеске!</a:t>
            </a:r>
          </a:p>
          <a:p>
            <a:pPr marL="514350" indent="-514350">
              <a:buAutoNum type="arabicParenR"/>
            </a:pPr>
            <a:r>
              <a:rPr lang="sr-Cyrl-RS" sz="2800" dirty="0" smtClean="0"/>
              <a:t>На који начин је дјечак изразио своју љубав?</a:t>
            </a:r>
          </a:p>
          <a:p>
            <a:pPr marL="514350" indent="-514350">
              <a:buAutoNum type="arabicParenR"/>
            </a:pPr>
            <a:r>
              <a:rPr lang="sr-Cyrl-RS" sz="2800" dirty="0" smtClean="0"/>
              <a:t>Напиши у виду мини састава свој став (мишљење) о пјесми! </a:t>
            </a:r>
          </a:p>
        </p:txBody>
      </p:sp>
      <p:pic>
        <p:nvPicPr>
          <p:cNvPr id="4" name="Picture 3" descr="images (7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0"/>
            <a:ext cx="4896544" cy="16356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11760" y="195486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Задаци</a:t>
            </a:r>
            <a:r>
              <a:rPr lang="sr-Cyrl-RS" dirty="0" smtClean="0"/>
              <a:t> </a:t>
            </a:r>
            <a:r>
              <a:rPr lang="sr-Cyrl-RS" sz="2800" dirty="0" smtClean="0"/>
              <a:t>за самосталан рад: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464</Words>
  <Application>Microsoft Office PowerPoint</Application>
  <PresentationFormat>On-screen Show (16:9)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“ Коврџава тачка “  Предраг Бјелошевић </vt:lpstr>
      <vt:lpstr>PowerPoint Presentation</vt:lpstr>
      <vt:lpstr>ПРОДУБЉИВАЊЕ АНАЛИЗЕ ПЈЕСМЕ:</vt:lpstr>
      <vt:lpstr>PowerPoint Presentation</vt:lpstr>
      <vt:lpstr>PowerPoint Presentation</vt:lpstr>
      <vt:lpstr>PowerPoint Presentation</vt:lpstr>
      <vt:lpstr>PowerPoint Presentation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Коврџава тачка “ ( Предраг Бјелошевић)</dc:title>
  <dc:creator>WIN7</dc:creator>
  <cp:lastModifiedBy>Dragan</cp:lastModifiedBy>
  <cp:revision>19</cp:revision>
  <dcterms:created xsi:type="dcterms:W3CDTF">2020-05-23T13:42:09Z</dcterms:created>
  <dcterms:modified xsi:type="dcterms:W3CDTF">2020-05-23T17:46:36Z</dcterms:modified>
</cp:coreProperties>
</file>