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3" r:id="rId4"/>
    <p:sldId id="265" r:id="rId5"/>
    <p:sldId id="266" r:id="rId6"/>
    <p:sldId id="267" r:id="rId7"/>
    <p:sldId id="268" r:id="rId8"/>
    <p:sldId id="257" r:id="rId9"/>
    <p:sldId id="258" r:id="rId10"/>
    <p:sldId id="269" r:id="rId11"/>
    <p:sldId id="270" r:id="rId12"/>
    <p:sldId id="271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10" autoAdjust="0"/>
  </p:normalViewPr>
  <p:slideViewPr>
    <p:cSldViewPr>
      <p:cViewPr varScale="1">
        <p:scale>
          <a:sx n="95" d="100"/>
          <a:sy n="95" d="100"/>
        </p:scale>
        <p:origin x="66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79F84-B97A-4953-841B-FCD780CE192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3177F-FD13-48A8-92D9-29AAF45FB5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0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З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3177F-FD13-48A8-92D9-29AAF45FB5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97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F4CD-8310-425E-B675-2E2D15E4024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3CA1-EC45-4927-9217-00ED95F37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F4CD-8310-425E-B675-2E2D15E4024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3CA1-EC45-4927-9217-00ED95F37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F4CD-8310-425E-B675-2E2D15E4024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3CA1-EC45-4927-9217-00ED95F37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F4CD-8310-425E-B675-2E2D15E4024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3CA1-EC45-4927-9217-00ED95F37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F4CD-8310-425E-B675-2E2D15E4024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3CA1-EC45-4927-9217-00ED95F37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F4CD-8310-425E-B675-2E2D15E4024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3CA1-EC45-4927-9217-00ED95F37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F4CD-8310-425E-B675-2E2D15E4024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3CA1-EC45-4927-9217-00ED95F37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F4CD-8310-425E-B675-2E2D15E4024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3CA1-EC45-4927-9217-00ED95F37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F4CD-8310-425E-B675-2E2D15E4024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3CA1-EC45-4927-9217-00ED95F37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F4CD-8310-425E-B675-2E2D15E4024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3CA1-EC45-4927-9217-00ED95F37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F4CD-8310-425E-B675-2E2D15E4024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3CA1-EC45-4927-9217-00ED95F37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5F4CD-8310-425E-B675-2E2D15E4024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83CA1-EC45-4927-9217-00ED95F37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275606"/>
            <a:ext cx="7344816" cy="3240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59632" y="0"/>
            <a:ext cx="64087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4000" dirty="0" smtClean="0">
                <a:solidFill>
                  <a:srgbClr val="FFFF00"/>
                </a:solidFill>
                <a:latin typeface="+mn-lt"/>
              </a:rPr>
              <a:t>  </a:t>
            </a:r>
            <a:r>
              <a:rPr lang="sr-Cyrl-RS" sz="4000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</a:rPr>
              <a:t>Обрада књижевног текста:</a:t>
            </a:r>
          </a:p>
          <a:p>
            <a:r>
              <a:rPr lang="sr-Cyrl-RS" sz="40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    </a:t>
            </a:r>
            <a:r>
              <a:rPr lang="sr-Cyrl-RS" sz="4000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</a:rPr>
              <a:t>   ~КОВРЏАВА ТАЧКА~</a:t>
            </a:r>
            <a:endParaRPr lang="en-US" sz="40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48064" y="3795886"/>
            <a:ext cx="2905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r-Cyrl-RS" sz="2400" dirty="0" smtClean="0">
                <a:solidFill>
                  <a:srgbClr val="FFFF00"/>
                </a:solidFill>
              </a:rPr>
              <a:t>Предраг Бјелошевић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784" y="4515966"/>
            <a:ext cx="26149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r-Cyrl-RS" sz="2400" dirty="0" smtClean="0"/>
              <a:t>(Сања Цветојевић)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7494"/>
            <a:ext cx="8712968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dirty="0" smtClean="0"/>
              <a:t>4) Загонетка нам такођер открива мотив пјесме, а он је</a:t>
            </a:r>
          </a:p>
          <a:p>
            <a:pPr>
              <a:buNone/>
            </a:pPr>
            <a:r>
              <a:rPr lang="sr-Cyrl-RS" sz="2800" dirty="0" smtClean="0"/>
              <a:t>    а) љубав према природи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б) љубав према коврџавој дјевојчици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в) љубав према родитељима</a:t>
            </a:r>
          </a:p>
          <a:p>
            <a:pPr>
              <a:buNone/>
            </a:pPr>
            <a:r>
              <a:rPr lang="sr-Cyrl-RS" sz="2800" dirty="0" smtClean="0"/>
              <a:t>5) Шта у овој пјесми представља ритам?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а) стихови који се понављају  </a:t>
            </a:r>
          </a:p>
          <a:p>
            <a:pPr>
              <a:buNone/>
            </a:pPr>
            <a:r>
              <a:rPr lang="sr-Cyrl-RS" sz="2800" dirty="0" smtClean="0"/>
              <a:t>    б) строфе које се понављају</a:t>
            </a:r>
          </a:p>
          <a:p>
            <a:pPr>
              <a:buNone/>
            </a:pPr>
            <a:r>
              <a:rPr lang="sr-Cyrl-RS" sz="2800" dirty="0" smtClean="0"/>
              <a:t>6) Од колико строфа је сачињена пјесма?</a:t>
            </a:r>
          </a:p>
          <a:p>
            <a:pPr>
              <a:buNone/>
            </a:pPr>
            <a:r>
              <a:rPr lang="sr-Cyrl-RS" sz="2800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 - Пјесма је сачињена од ШЕСТ строфа.</a:t>
            </a:r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endParaRPr lang="sr-Cyrl-RS" sz="2800" dirty="0"/>
          </a:p>
        </p:txBody>
      </p:sp>
      <p:sp>
        <p:nvSpPr>
          <p:cNvPr id="4" name="Flowchart: Connector 3"/>
          <p:cNvSpPr/>
          <p:nvPr/>
        </p:nvSpPr>
        <p:spPr>
          <a:xfrm>
            <a:off x="539552" y="1347614"/>
            <a:ext cx="457200" cy="457200"/>
          </a:xfrm>
          <a:prstGeom prst="flowChartConnector">
            <a:avLst/>
          </a:prstGeom>
          <a:noFill/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539552" y="2859782"/>
            <a:ext cx="457200" cy="457200"/>
          </a:xfrm>
          <a:prstGeom prst="flowChartConnector">
            <a:avLst/>
          </a:prstGeom>
          <a:noFill/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9502"/>
            <a:ext cx="8640960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2800" dirty="0" smtClean="0"/>
              <a:t>7) Кога пјесник представља интерпункцијским знаковима?</a:t>
            </a:r>
          </a:p>
          <a:p>
            <a:pPr>
              <a:buNone/>
            </a:pPr>
            <a:r>
              <a:rPr lang="sr-Cyrl-RS" sz="2800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  - Пјесник знаковима интерпункције представља дјевојчице и дјечаке из школе.</a:t>
            </a:r>
            <a:endParaRPr lang="sr-Cyrl-RS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sr-Cyrl-RS" sz="2800" dirty="0" smtClean="0"/>
              <a:t>8) Којим све интерпункцијским знаковима пјесник назива дјевојчице и дјечаке?</a:t>
            </a:r>
          </a:p>
          <a:p>
            <a:pPr>
              <a:buNone/>
            </a:pPr>
            <a:r>
              <a:rPr lang="sr-Cyrl-RS" sz="2800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  - Дјевојчице и дјечаке пјесник назива: упитник, узвичник, тачке, двотачке, тротачке.</a:t>
            </a:r>
          </a:p>
          <a:p>
            <a:pPr>
              <a:buNone/>
            </a:pPr>
            <a:r>
              <a:rPr lang="sr-Cyrl-RS" sz="2800" dirty="0" smtClean="0"/>
              <a:t>9) Са ким је дјечак подијелио своја осјећања: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а) са сестром     б) са другом     в) са оцем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</a:t>
            </a:r>
            <a:endParaRPr lang="en-US" sz="2800" dirty="0"/>
          </a:p>
        </p:txBody>
      </p:sp>
      <p:sp>
        <p:nvSpPr>
          <p:cNvPr id="4" name="Flowchart: Connector 3"/>
          <p:cNvSpPr/>
          <p:nvPr/>
        </p:nvSpPr>
        <p:spPr>
          <a:xfrm>
            <a:off x="5220072" y="4227934"/>
            <a:ext cx="457200" cy="457200"/>
          </a:xfrm>
          <a:prstGeom prst="flowChartConnector">
            <a:avLst/>
          </a:prstGeom>
          <a:noFill/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Задаци за самосталан рад: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751065"/>
          </a:xfrm>
        </p:spPr>
        <p:txBody>
          <a:bodyPr>
            <a:normAutofit lnSpcReduction="10000"/>
          </a:bodyPr>
          <a:lstStyle/>
          <a:p>
            <a:r>
              <a:rPr lang="sr-Cyrl-RS" sz="2800" dirty="0" smtClean="0"/>
              <a:t>У свеске напиши биљешке о писцу!</a:t>
            </a:r>
          </a:p>
          <a:p>
            <a:endParaRPr lang="sr-Cyrl-RS" sz="2800" dirty="0" smtClean="0"/>
          </a:p>
          <a:p>
            <a:r>
              <a:rPr lang="sr-Cyrl-RS" sz="2800" dirty="0" smtClean="0"/>
              <a:t>Препиши стихове који означавају ритам у пјесми!</a:t>
            </a:r>
            <a:endParaRPr lang="sr-Cyrl-RS" sz="2800" dirty="0"/>
          </a:p>
          <a:p>
            <a:endParaRPr lang="sr-Cyrl-RS" sz="2800" dirty="0" smtClean="0"/>
          </a:p>
          <a:p>
            <a:r>
              <a:rPr lang="sr-Cyrl-RS" sz="2800" dirty="0" smtClean="0"/>
              <a:t>Илустрацијом представи стих који је у теби изазвао посебна осјећања: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( смијех, срећу, зачуђеност, заљубљеност, задовољство...)</a:t>
            </a:r>
            <a:endParaRPr lang="sr-Cyrl-R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5112568" cy="648072"/>
          </a:xfrm>
        </p:spPr>
        <p:txBody>
          <a:bodyPr>
            <a:normAutofit/>
          </a:bodyPr>
          <a:lstStyle/>
          <a:p>
            <a:pPr algn="l"/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БИЉЕШКЕ О ПИСЦУ (</a:t>
            </a:r>
            <a:r>
              <a:rPr kumimoji="0" lang="sr-Cyrl-RS" sz="28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пјеснику)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: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23528" y="915566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Предраг Бјелошевић (Бања Лука, 29. маја 1953.) је п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ј</a:t>
            </a: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есник, драмски писац и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преводилац. Тренутно ради као редитељ и умјетнички директор Дјечијег позоришта Републике Српске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.</a:t>
            </a:r>
          </a:p>
          <a:p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Бјелошићеве песме представљене су у неколико антологијских избора савремене српске и босанске поезије и поезије за д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ј</a:t>
            </a: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ецу и преведене су на многе језике, укључујући италијански, француски, немачки</a:t>
            </a:r>
            <a:r>
              <a:rPr kumimoji="0" lang="sr-Cyrl-RS" sz="28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и др.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9502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Магистрирао је луткарску режију на Националној академији за филмску и позоришну ум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ј</a:t>
            </a: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етност у Софији 1999. године. </a:t>
            </a:r>
            <a:endParaRPr kumimoji="0" lang="sr-Cyrl-RS" sz="28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67544" y="2931790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Н</a:t>
            </a:r>
            <a:r>
              <a:rPr lang="sr-Cyrl-RS" sz="2800" dirty="0" smtClean="0">
                <a:latin typeface="Calibri" pitchFamily="34" charset="0"/>
                <a:cs typeface="Arial" pitchFamily="34" charset="0"/>
              </a:rPr>
              <a:t>а </a:t>
            </a: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позив Словенске академије за књижевност и ум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ј</a:t>
            </a: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етност из Варне, уручена му је чланска карта редовног члана Академије, која окупља истакнуте ум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ј</a:t>
            </a: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етнике из реда славенских земаља.</a:t>
            </a:r>
          </a:p>
        </p:txBody>
      </p:sp>
      <p:pic>
        <p:nvPicPr>
          <p:cNvPr id="5" name="Picture 4" descr="download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555526"/>
            <a:ext cx="3672408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37579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КОВРЏАВА ТАЧКА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987574"/>
            <a:ext cx="4176464" cy="39604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/>
              <a:t>Ах, што сам познавао једну Коврдџаву тачку</a:t>
            </a:r>
          </a:p>
          <a:p>
            <a:pPr algn="ctr">
              <a:buNone/>
            </a:pPr>
            <a:r>
              <a:rPr lang="ru-RU" sz="2000" dirty="0" smtClean="0"/>
              <a:t>Ух, што је то била Тачка</a:t>
            </a:r>
          </a:p>
          <a:p>
            <a:pPr algn="ctr">
              <a:buNone/>
            </a:pPr>
            <a:r>
              <a:rPr lang="ru-RU" sz="2000" dirty="0" smtClean="0"/>
              <a:t>Ех, што ми је знала ићи на живце</a:t>
            </a:r>
          </a:p>
          <a:p>
            <a:pPr algn="ctr">
              <a:buNone/>
            </a:pPr>
            <a:r>
              <a:rPr lang="ru-RU" sz="2000" dirty="0" smtClean="0"/>
              <a:t>Ау, што је вољела да паметује</a:t>
            </a:r>
          </a:p>
          <a:p>
            <a:pPr algn="ctr">
              <a:buNone/>
            </a:pPr>
            <a:r>
              <a:rPr lang="ru-RU" sz="2000" dirty="0" smtClean="0"/>
              <a:t>Ох, што је била буцкаста и луцкаста</a:t>
            </a:r>
          </a:p>
          <a:p>
            <a:pPr algn="ctr">
              <a:buNone/>
            </a:pPr>
            <a:r>
              <a:rPr lang="ru-RU" sz="2000" dirty="0" smtClean="0"/>
              <a:t>Их, што је била лијепа и уображена</a:t>
            </a:r>
          </a:p>
          <a:p>
            <a:pPr algn="ctr">
              <a:buNone/>
            </a:pPr>
            <a:r>
              <a:rPr lang="ru-RU" sz="2000" dirty="0" smtClean="0"/>
              <a:t>али, што је она могла да трепће</a:t>
            </a:r>
          </a:p>
          <a:p>
            <a:pPr algn="ctr">
              <a:buNone/>
            </a:pPr>
            <a:r>
              <a:rPr lang="ru-RU" sz="2000" dirty="0" smtClean="0"/>
              <a:t>као лутка</a:t>
            </a:r>
          </a:p>
          <a:p>
            <a:pPr algn="ctr">
              <a:buNone/>
            </a:pPr>
            <a:r>
              <a:rPr lang="ru-RU" sz="2000" dirty="0" smtClean="0"/>
              <a:t>и да се прави да те не види</a:t>
            </a:r>
          </a:p>
          <a:p>
            <a:pPr algn="ctr"/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131590"/>
            <a:ext cx="4038600" cy="338437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Ух, што сам је мрзио</a:t>
            </a:r>
          </a:p>
          <a:p>
            <a:pPr algn="ctr">
              <a:buNone/>
            </a:pPr>
            <a:r>
              <a:rPr lang="ru-RU" dirty="0" smtClean="0"/>
              <a:t>док је одлазила из школе</a:t>
            </a:r>
          </a:p>
          <a:p>
            <a:pPr algn="ctr">
              <a:buNone/>
            </a:pPr>
            <a:r>
              <a:rPr lang="ru-RU" dirty="0" smtClean="0"/>
              <a:t>са једним тачком из друге реченице</a:t>
            </a:r>
          </a:p>
          <a:p>
            <a:pPr algn="ctr">
              <a:buNone/>
            </a:pPr>
            <a:r>
              <a:rPr lang="ru-RU" dirty="0" smtClean="0"/>
              <a:t>Ах, што сам је заволио</a:t>
            </a:r>
          </a:p>
          <a:p>
            <a:pPr algn="ctr">
              <a:buNone/>
            </a:pPr>
            <a:r>
              <a:rPr lang="ru-RU" dirty="0" smtClean="0"/>
              <a:t>а кад ме је први пут трепћући погледала</a:t>
            </a:r>
          </a:p>
          <a:p>
            <a:pPr algn="ctr">
              <a:buNone/>
            </a:pPr>
            <a:r>
              <a:rPr lang="ru-RU" dirty="0" smtClean="0"/>
              <a:t>и рекла да ме... и да се... то не смије</a:t>
            </a:r>
          </a:p>
          <a:p>
            <a:pPr algn="ctr">
              <a:buNone/>
            </a:pPr>
            <a:r>
              <a:rPr lang="ru-RU" dirty="0" smtClean="0"/>
              <a:t>никоме другом рећи</a:t>
            </a:r>
          </a:p>
          <a:p>
            <a:pPr algn="ctr">
              <a:buNone/>
            </a:pPr>
            <a:r>
              <a:rPr lang="ru-RU" dirty="0" smtClean="0"/>
              <a:t>осим можда у сну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23478"/>
            <a:ext cx="4038600" cy="42484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/>
              <a:t>И тата ми каже да је једну сличну</a:t>
            </a:r>
          </a:p>
          <a:p>
            <a:pPr algn="ctr">
              <a:buNone/>
            </a:pPr>
            <a:r>
              <a:rPr lang="ru-RU" sz="2000" dirty="0" smtClean="0"/>
              <a:t>волио данима</a:t>
            </a:r>
          </a:p>
          <a:p>
            <a:pPr algn="ctr">
              <a:buNone/>
            </a:pPr>
            <a:r>
              <a:rPr lang="ru-RU" sz="2000" dirty="0" smtClean="0"/>
              <a:t>њено име исписивао је по споменарима</a:t>
            </a:r>
          </a:p>
          <a:p>
            <a:pPr algn="ctr">
              <a:buNone/>
            </a:pPr>
            <a:r>
              <a:rPr lang="ru-RU" sz="2000" dirty="0" smtClean="0"/>
              <a:t>свескама и романима</a:t>
            </a:r>
          </a:p>
          <a:p>
            <a:pPr algn="ctr">
              <a:buNone/>
            </a:pPr>
            <a:r>
              <a:rPr lang="ru-RU" sz="2000" dirty="0" smtClean="0"/>
              <a:t>али да такве као моје Коврџаве тачке нигдје</a:t>
            </a:r>
          </a:p>
          <a:p>
            <a:pPr algn="ctr">
              <a:buNone/>
            </a:pPr>
            <a:r>
              <a:rPr lang="ru-RU" sz="2000" dirty="0" smtClean="0"/>
              <a:t>видио није и да је вјероватно и нема</a:t>
            </a:r>
          </a:p>
          <a:p>
            <a:pPr algn="ctr">
              <a:buNone/>
            </a:pPr>
            <a:r>
              <a:rPr lang="ru-RU" sz="2000" dirty="0" smtClean="0"/>
              <a:t>на цијелом бијелом свијету</a:t>
            </a:r>
          </a:p>
          <a:p>
            <a:pPr algn="ctr">
              <a:buNone/>
            </a:pPr>
            <a:r>
              <a:rPr lang="ru-RU" sz="2000" dirty="0" smtClean="0"/>
              <a:t>пошто ја својој златној Коврџавој тачки</a:t>
            </a:r>
          </a:p>
          <a:p>
            <a:pPr algn="ctr">
              <a:buNone/>
            </a:pPr>
            <a:r>
              <a:rPr lang="ru-RU" sz="2000" dirty="0" smtClean="0"/>
              <a:t>често у сну кажем да је В.... и да је разумијем</a:t>
            </a:r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7712" y="0"/>
            <a:ext cx="4316288" cy="5143500"/>
          </a:xfrm>
        </p:spPr>
        <p:txBody>
          <a:bodyPr>
            <a:normAutofit fontScale="47500" lnSpcReduction="20000"/>
          </a:bodyPr>
          <a:lstStyle/>
          <a:p>
            <a:endParaRPr lang="ru-RU" sz="4200" dirty="0" smtClean="0"/>
          </a:p>
          <a:p>
            <a:pPr algn="ctr">
              <a:buNone/>
            </a:pPr>
            <a:r>
              <a:rPr lang="ru-RU" sz="4200" dirty="0" smtClean="0"/>
              <a:t>И кад је одвећ данима нема</a:t>
            </a:r>
          </a:p>
          <a:p>
            <a:pPr algn="ctr">
              <a:buNone/>
            </a:pPr>
            <a:r>
              <a:rPr lang="ru-RU" sz="4200" dirty="0" smtClean="0"/>
              <a:t>и кад је има на мјестима</a:t>
            </a:r>
          </a:p>
          <a:p>
            <a:pPr algn="ctr">
              <a:buNone/>
            </a:pPr>
            <a:r>
              <a:rPr lang="ru-RU" sz="4200" dirty="0" smtClean="0"/>
              <a:t>на којим по татином мишљењу</a:t>
            </a:r>
          </a:p>
          <a:p>
            <a:pPr algn="ctr">
              <a:buNone/>
            </a:pPr>
            <a:r>
              <a:rPr lang="ru-RU" sz="4200" dirty="0" smtClean="0"/>
              <a:t>не би требало да буде</a:t>
            </a:r>
          </a:p>
          <a:p>
            <a:pPr algn="ctr">
              <a:buNone/>
            </a:pPr>
            <a:r>
              <a:rPr lang="ru-RU" sz="4200" dirty="0" smtClean="0"/>
              <a:t>па и кад је видим или умишљам да сам је видио</a:t>
            </a:r>
          </a:p>
          <a:p>
            <a:pPr algn="ctr">
              <a:buNone/>
            </a:pPr>
            <a:r>
              <a:rPr lang="ru-RU" sz="4200" dirty="0" smtClean="0"/>
              <a:t>са неким сумњивим ускличницима</a:t>
            </a:r>
          </a:p>
          <a:p>
            <a:pPr algn="ctr">
              <a:buNone/>
            </a:pPr>
            <a:r>
              <a:rPr lang="ru-RU" sz="4200" dirty="0" smtClean="0"/>
              <a:t>или упитницима из сасвим друге приче</a:t>
            </a:r>
          </a:p>
          <a:p>
            <a:pPr algn="ctr">
              <a:buNone/>
            </a:pPr>
            <a:r>
              <a:rPr lang="ru-RU" sz="4200" dirty="0" smtClean="0"/>
              <a:t>па и кад се она задњи пут на мене љутнула</a:t>
            </a:r>
          </a:p>
          <a:p>
            <a:pPr algn="ctr">
              <a:buNone/>
            </a:pPr>
            <a:r>
              <a:rPr lang="ru-RU" sz="4200" dirty="0" smtClean="0"/>
              <a:t>због неких двотачки или тротачки из друге смјене</a:t>
            </a:r>
          </a:p>
          <a:p>
            <a:pPr algn="ctr">
              <a:buNone/>
            </a:pPr>
            <a:r>
              <a:rPr lang="ru-RU" sz="4200" dirty="0" smtClean="0"/>
              <a:t>ја сам је увијек В.... и сасвим разумио</a:t>
            </a:r>
          </a:p>
          <a:p>
            <a:pPr algn="ctr"/>
            <a:endParaRPr lang="sr-Cyrl-RS" dirty="0" smtClean="0"/>
          </a:p>
          <a:p>
            <a:pPr algn="ctr"/>
            <a:endParaRPr lang="sr-Cyrl-RS" dirty="0" smtClean="0"/>
          </a:p>
          <a:p>
            <a:pPr algn="ctr">
              <a:buNone/>
            </a:pPr>
            <a:r>
              <a:rPr lang="sr-Cyrl-RS" sz="3400" dirty="0" smtClean="0"/>
              <a:t>                                              </a:t>
            </a:r>
            <a:endParaRPr lang="sr-Cyrl-R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771550"/>
            <a:ext cx="4316288" cy="417646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А данас кад са оцем причам о времену</a:t>
            </a:r>
          </a:p>
          <a:p>
            <a:pPr algn="ctr">
              <a:buNone/>
            </a:pPr>
            <a:r>
              <a:rPr lang="ru-RU" dirty="0" smtClean="0"/>
              <a:t>које попут брзог воза небом људским мине</a:t>
            </a:r>
          </a:p>
          <a:p>
            <a:pPr algn="ctr">
              <a:buNone/>
            </a:pPr>
            <a:r>
              <a:rPr lang="ru-RU" dirty="0" smtClean="0"/>
              <a:t>Он каже:</a:t>
            </a:r>
          </a:p>
          <a:p>
            <a:pPr algn="ctr">
              <a:buNone/>
            </a:pPr>
            <a:r>
              <a:rPr lang="ru-RU" dirty="0" smtClean="0"/>
              <a:t>– Још зна лахор да ми шапне њено име</a:t>
            </a:r>
          </a:p>
          <a:p>
            <a:pPr algn="ctr">
              <a:buNone/>
            </a:pPr>
            <a:r>
              <a:rPr lang="ru-RU" dirty="0" smtClean="0"/>
              <a:t>А ја:</a:t>
            </a:r>
          </a:p>
          <a:p>
            <a:pPr algn="ctr">
              <a:buNone/>
            </a:pPr>
            <a:r>
              <a:rPr lang="ru-RU" dirty="0" smtClean="0"/>
              <a:t>– Чим очи затворим коврџаво сунце сине</a:t>
            </a:r>
          </a:p>
          <a:p>
            <a:pPr algn="ctr">
              <a:buNone/>
            </a:pPr>
            <a:r>
              <a:rPr lang="ru-RU" dirty="0" smtClean="0"/>
              <a:t>образи плану моји ко некад од милине.</a:t>
            </a:r>
          </a:p>
          <a:p>
            <a:pPr algn="ctr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267494"/>
            <a:ext cx="4316288" cy="487600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Ах, што сам познавао Коврџаву тачку једну</a:t>
            </a:r>
          </a:p>
          <a:p>
            <a:pPr algn="ctr">
              <a:buNone/>
            </a:pPr>
            <a:r>
              <a:rPr lang="ru-RU" dirty="0" smtClean="0"/>
              <a:t>Ух, што је то била Тачка</a:t>
            </a:r>
          </a:p>
          <a:p>
            <a:pPr algn="ctr">
              <a:buNone/>
            </a:pPr>
            <a:r>
              <a:rPr lang="ru-RU" dirty="0" smtClean="0"/>
              <a:t>Ех, што ми је знала ићи на живце</a:t>
            </a:r>
          </a:p>
          <a:p>
            <a:pPr algn="ctr">
              <a:buNone/>
            </a:pPr>
            <a:r>
              <a:rPr lang="ru-RU" dirty="0" smtClean="0"/>
              <a:t>Их, што је вољела да паметује</a:t>
            </a:r>
          </a:p>
          <a:p>
            <a:pPr algn="ctr">
              <a:buNone/>
            </a:pPr>
            <a:r>
              <a:rPr lang="ru-RU" dirty="0" smtClean="0"/>
              <a:t>Ох, што је била буцкаста и луцкаста</a:t>
            </a:r>
          </a:p>
          <a:p>
            <a:pPr algn="ctr">
              <a:buNone/>
            </a:pPr>
            <a:r>
              <a:rPr lang="ru-RU" dirty="0" smtClean="0"/>
              <a:t>Оо, што је била лијепа и уображена</a:t>
            </a:r>
          </a:p>
          <a:p>
            <a:pPr algn="ctr">
              <a:buNone/>
            </a:pPr>
            <a:r>
              <a:rPr lang="ru-RU" dirty="0" smtClean="0"/>
              <a:t>И, што је она знала да трепће као лутка</a:t>
            </a:r>
          </a:p>
          <a:p>
            <a:pPr algn="ctr">
              <a:buNone/>
            </a:pPr>
            <a:r>
              <a:rPr lang="ru-RU" dirty="0" smtClean="0"/>
              <a:t>и да се мог погледа стиди</a:t>
            </a:r>
          </a:p>
          <a:p>
            <a:pPr algn="ctr">
              <a:buNone/>
            </a:pPr>
            <a:r>
              <a:rPr lang="ru-RU" dirty="0" smtClean="0"/>
              <a:t>док је с мајком шетала улицом</a:t>
            </a:r>
          </a:p>
          <a:p>
            <a:pPr algn="ctr">
              <a:buNone/>
            </a:pPr>
            <a:r>
              <a:rPr lang="ru-RU" dirty="0" smtClean="0"/>
              <a:t>– Тата, вјеруј ми</a:t>
            </a:r>
          </a:p>
          <a:p>
            <a:pPr algn="ctr">
              <a:buNone/>
            </a:pPr>
            <a:r>
              <a:rPr lang="ru-RU" dirty="0" smtClean="0"/>
              <a:t>Од трептања Она није могла</a:t>
            </a:r>
          </a:p>
          <a:p>
            <a:pPr algn="ctr">
              <a:buNone/>
            </a:pPr>
            <a:r>
              <a:rPr lang="ru-RU" dirty="0" smtClean="0"/>
              <a:t>ни звијезде, а камоли мене да види.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                           Предраг Бјелошевић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5486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sr-Cyrl-RS" sz="2800" dirty="0" smtClean="0"/>
              <a:t>АНАЛИЗА ПЈЕСМЕ: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9542"/>
            <a:ext cx="8229600" cy="43204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2800" dirty="0" smtClean="0"/>
              <a:t>1) Каква је ова пјесма, и која осјећања је пробудила у нама?</a:t>
            </a:r>
          </a:p>
          <a:p>
            <a:pPr>
              <a:buNone/>
            </a:pPr>
            <a:r>
              <a:rPr lang="sr-Cyrl-RS" sz="2800" dirty="0" smtClean="0"/>
              <a:t>  </a:t>
            </a:r>
            <a:r>
              <a:rPr lang="sr-Cyrl-RS" sz="28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-  Пјесма је весела, занимљива, необична и пуна описа. У нама је пробудила љубав, срећу, смијех, а по мало и стидљивост.</a:t>
            </a:r>
          </a:p>
          <a:p>
            <a:pPr>
              <a:buNone/>
            </a:pPr>
            <a:r>
              <a:rPr lang="sr-Cyrl-RS" sz="2800" dirty="0" smtClean="0"/>
              <a:t>2) На шта нас је све подсјетио сам наслов пјесме?</a:t>
            </a:r>
          </a:p>
          <a:p>
            <a:pPr>
              <a:buNone/>
            </a:pPr>
            <a:r>
              <a:rPr lang="sr-Cyrl-RS" sz="2800" dirty="0" smtClean="0"/>
              <a:t>  </a:t>
            </a:r>
            <a:r>
              <a:rPr lang="sr-Cyrl-RS" sz="28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-  На: Сунце, овцу, </a:t>
            </a:r>
            <a:r>
              <a:rPr lang="sr-Cyrl-RS" sz="2800" dirty="0">
                <a:solidFill>
                  <a:schemeClr val="bg2">
                    <a:lumMod val="50000"/>
                    <a:lumOff val="50000"/>
                  </a:schemeClr>
                </a:solidFill>
              </a:rPr>
              <a:t>к</a:t>
            </a:r>
            <a:r>
              <a:rPr lang="sr-Cyrl-RS" sz="28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лупко вуне, нечију главу са коврџавом косом...</a:t>
            </a:r>
          </a:p>
          <a:p>
            <a:pPr>
              <a:buNone/>
            </a:pPr>
            <a:r>
              <a:rPr lang="sr-Cyrl-RS" sz="2800" dirty="0" smtClean="0"/>
              <a:t>3) О чему, у ствари, говори ова пјесма, откријмо помоћу једне занимљиве загонетке:</a:t>
            </a:r>
          </a:p>
          <a:p>
            <a:endParaRPr lang="sr-Cyrl-RS" sz="2800" dirty="0" smtClean="0"/>
          </a:p>
          <a:p>
            <a:endParaRPr lang="sr-Cyrl-R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art 4"/>
          <p:cNvSpPr/>
          <p:nvPr/>
        </p:nvSpPr>
        <p:spPr>
          <a:xfrm>
            <a:off x="1043608" y="699542"/>
            <a:ext cx="7128792" cy="4443958"/>
          </a:xfrm>
          <a:prstGeom prst="heart">
            <a:avLst/>
          </a:prstGeom>
          <a:noFill/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sz="2800" dirty="0" smtClean="0">
              <a:solidFill>
                <a:schemeClr val="bg1"/>
              </a:solidFill>
            </a:endParaRPr>
          </a:p>
          <a:p>
            <a:pPr algn="ctr"/>
            <a:endParaRPr lang="sr-Cyrl-RS" sz="2800" dirty="0" smtClean="0">
              <a:solidFill>
                <a:schemeClr val="bg1"/>
              </a:solidFill>
            </a:endParaRPr>
          </a:p>
          <a:p>
            <a:pPr algn="ctr"/>
            <a:endParaRPr lang="sr-Cyrl-RS" sz="2800" dirty="0" smtClean="0">
              <a:solidFill>
                <a:schemeClr val="bg1"/>
              </a:solidFill>
            </a:endParaRPr>
          </a:p>
          <a:p>
            <a:pPr algn="ctr"/>
            <a:r>
              <a:rPr lang="sr-Cyrl-RS" sz="28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“Чуперак косе обично носе</a:t>
            </a:r>
          </a:p>
          <a:p>
            <a:pPr algn="ctr"/>
            <a:r>
              <a:rPr lang="sr-Cyrl-RS" sz="28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Неко на оку, </a:t>
            </a:r>
          </a:p>
          <a:p>
            <a:pPr algn="ctr"/>
            <a:r>
              <a:rPr lang="sr-Cyrl-RS" sz="28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Неко до носа.</a:t>
            </a:r>
          </a:p>
          <a:p>
            <a:pPr algn="ctr"/>
            <a:r>
              <a:rPr lang="sr-Cyrl-RS" sz="28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Ал` има један чуперак плави...</a:t>
            </a:r>
          </a:p>
          <a:p>
            <a:pPr algn="ctr"/>
            <a:r>
              <a:rPr lang="sr-Cyrl-RS" sz="28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Замисли гдје?</a:t>
            </a:r>
          </a:p>
          <a:p>
            <a:pPr algn="ctr"/>
            <a:r>
              <a:rPr lang="sr-Cyrl-RS" sz="28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-У МОЈОЈ ГЛАВИ!”</a:t>
            </a:r>
          </a:p>
          <a:p>
            <a:pPr algn="ctr"/>
            <a:r>
              <a:rPr lang="sr-Cyrl-RS" sz="28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...</a:t>
            </a:r>
            <a:endParaRPr lang="en-US" sz="28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9672" y="0"/>
            <a:ext cx="2664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З А Г О Н Е Т К А </a:t>
            </a:r>
            <a:endParaRPr lang="en-US" sz="2800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83968" y="0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У    С Т И Х О В И М А :</a:t>
            </a:r>
            <a:endParaRPr lang="en-US" sz="2800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80528" y="3507854"/>
            <a:ext cx="313285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tx1"/>
                </a:solidFill>
              </a:rPr>
              <a:t>РЈЕШЕЊЕ: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79712" y="3507854"/>
            <a:ext cx="324036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С И М П А Т И Ј А</a:t>
            </a:r>
            <a:endParaRPr lang="en-US" sz="2800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00151"/>
            <a:ext cx="4258816" cy="2019671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  Ова загонетка нам открива о чему говори ова пјесма.</a:t>
            </a:r>
            <a:endParaRPr lang="en-US" dirty="0"/>
          </a:p>
        </p:txBody>
      </p:sp>
      <p:pic>
        <p:nvPicPr>
          <p:cNvPr id="10" name="Content Placeholder 3" descr="images (3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1635646"/>
            <a:ext cx="2808312" cy="2880320"/>
          </a:xfrm>
          <a:prstGeom prst="flowChartConnector">
            <a:avLst/>
          </a:prstGeom>
          <a:ln>
            <a:solidFill>
              <a:srgbClr val="00B0F0"/>
            </a:solidFill>
          </a:ln>
        </p:spPr>
      </p:pic>
      <p:pic>
        <p:nvPicPr>
          <p:cNvPr id="11" name="Picture 10" descr="images (2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195486"/>
            <a:ext cx="2232248" cy="1368152"/>
          </a:xfrm>
          <a:prstGeom prst="cloudCallou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33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882</Words>
  <Application>Microsoft Office PowerPoint</Application>
  <PresentationFormat>On-screen Show (16:9)</PresentationFormat>
  <Paragraphs>121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БИЉЕШКЕ О ПИСЦУ ( пјеснику):</vt:lpstr>
      <vt:lpstr>PowerPoint Presentation</vt:lpstr>
      <vt:lpstr>КОВРЏАВА ТАЧКА</vt:lpstr>
      <vt:lpstr>PowerPoint Presentation</vt:lpstr>
      <vt:lpstr>PowerPoint Presentation</vt:lpstr>
      <vt:lpstr>АНАЛИЗА ПЈЕСМЕ:</vt:lpstr>
      <vt:lpstr>PowerPoint Presentation</vt:lpstr>
      <vt:lpstr>PowerPoint Presentation</vt:lpstr>
      <vt:lpstr>PowerPoint Presentation</vt:lpstr>
      <vt:lpstr>PowerPoint Presentation</vt:lpstr>
      <vt:lpstr>Задаци за самосталан рад: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Обрада књижевног текста:  ~КОВРЏАВА ТАЧКА~</dc:title>
  <dc:creator>WIN7</dc:creator>
  <cp:lastModifiedBy>Dragan</cp:lastModifiedBy>
  <cp:revision>33</cp:revision>
  <dcterms:created xsi:type="dcterms:W3CDTF">2020-05-22T15:11:04Z</dcterms:created>
  <dcterms:modified xsi:type="dcterms:W3CDTF">2020-05-23T17:32:04Z</dcterms:modified>
</cp:coreProperties>
</file>