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3325A-6036-4CDF-9D48-D5B2263FC636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КИСЕЛИНЕ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500043"/>
            <a:ext cx="3643338" cy="1214446"/>
          </a:xfrm>
        </p:spPr>
        <p:txBody>
          <a:bodyPr/>
          <a:lstStyle/>
          <a:p>
            <a:r>
              <a:rPr lang="sr-Cyrl-BA" dirty="0"/>
              <a:t>ЗАПАМТИТИ: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286676" cy="1500198"/>
          </a:xfrm>
        </p:spPr>
        <p:txBody>
          <a:bodyPr>
            <a:noAutofit/>
          </a:bodyPr>
          <a:lstStyle/>
          <a:p>
            <a:r>
              <a:rPr lang="sr-Cyrl-BA" sz="4000" b="1" dirty="0">
                <a:solidFill>
                  <a:srgbClr val="FF0000"/>
                </a:solidFill>
              </a:rPr>
              <a:t>Водоникови јони одређују киселост средине!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ЗАДАЋА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sr-Cyrl-BA" dirty="0"/>
              <a:t>99. страница </a:t>
            </a:r>
            <a:r>
              <a:rPr lang="sr-Cyrl-BA" u="sng" dirty="0">
                <a:uFill>
                  <a:solidFill>
                    <a:srgbClr val="FF0000"/>
                  </a:solidFill>
                </a:uFill>
              </a:rPr>
              <a:t>уџбеник</a:t>
            </a:r>
            <a:r>
              <a:rPr lang="sr-Cyrl-BA" dirty="0"/>
              <a:t> – од </a:t>
            </a:r>
            <a:r>
              <a:rPr lang="sr-Cyrl-BA" u="sng" dirty="0">
                <a:uFill>
                  <a:solidFill>
                    <a:srgbClr val="FF0000"/>
                  </a:solidFill>
                </a:uFill>
              </a:rPr>
              <a:t>1.</a:t>
            </a:r>
            <a:r>
              <a:rPr lang="sr-Cyrl-BA" dirty="0"/>
              <a:t> до </a:t>
            </a:r>
            <a:r>
              <a:rPr lang="sr-Cyrl-BA" u="sng" dirty="0">
                <a:uFill>
                  <a:solidFill>
                    <a:srgbClr val="FF0000"/>
                  </a:solidFill>
                </a:uFill>
              </a:rPr>
              <a:t>5.</a:t>
            </a:r>
            <a:r>
              <a:rPr lang="sr-Cyrl-BA" dirty="0"/>
              <a:t> задатка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7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2852"/>
            <a:ext cx="8715436" cy="5500726"/>
          </a:xfrm>
        </p:spPr>
        <p:txBody>
          <a:bodyPr>
            <a:normAutofit/>
          </a:bodyPr>
          <a:lstStyle/>
          <a:p>
            <a:endParaRPr lang="sr-Cyrl-BA" b="0" dirty="0"/>
          </a:p>
          <a:p>
            <a:endParaRPr lang="sr-Cyrl-BA" b="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8" name="Content Placeholder 7" descr="grozdj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14678" y="3643314"/>
            <a:ext cx="2571768" cy="18573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flipV="1">
            <a:off x="4572000" y="-571528"/>
            <a:ext cx="4041775" cy="285728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9" name="Content Placeholder 8" descr="jabucna kiselin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72264" y="285728"/>
            <a:ext cx="2357454" cy="1857388"/>
          </a:xfrm>
        </p:spPr>
      </p:pic>
      <p:pic>
        <p:nvPicPr>
          <p:cNvPr id="1026" name="Picture 2" descr="C:\Users\user\Downloads\sir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2428892" cy="2286016"/>
          </a:xfrm>
          <a:prstGeom prst="rect">
            <a:avLst/>
          </a:prstGeom>
          <a:noFill/>
        </p:spPr>
      </p:pic>
      <p:pic>
        <p:nvPicPr>
          <p:cNvPr id="10" name="Picture 9" descr="limu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7554" y="142852"/>
            <a:ext cx="2571767" cy="2357455"/>
          </a:xfrm>
          <a:prstGeom prst="rect">
            <a:avLst/>
          </a:prstGeom>
        </p:spPr>
      </p:pic>
      <p:pic>
        <p:nvPicPr>
          <p:cNvPr id="11" name="Picture 10" descr="mrav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3714752"/>
            <a:ext cx="2500330" cy="20002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2643182"/>
            <a:ext cx="285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err="1"/>
              <a:t>Сирћетна</a:t>
            </a:r>
            <a:r>
              <a:rPr lang="sr-Cyrl-BA" sz="2400" dirty="0"/>
              <a:t> </a:t>
            </a:r>
            <a:r>
              <a:rPr lang="sr-Cyrl-BA" sz="2400" b="1" dirty="0"/>
              <a:t>киселина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2571744"/>
            <a:ext cx="283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/>
              <a:t>Лимунска киселина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2571744"/>
            <a:ext cx="2542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/>
              <a:t>Јабучна киселина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929330"/>
            <a:ext cx="2638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/>
              <a:t>Мравља киселина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4678" y="5929330"/>
            <a:ext cx="2452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/>
              <a:t>Винска киселина</a:t>
            </a:r>
            <a:endParaRPr lang="en-US" sz="2400" b="1" dirty="0"/>
          </a:p>
        </p:txBody>
      </p:sp>
      <p:pic>
        <p:nvPicPr>
          <p:cNvPr id="17" name="Picture 16" descr="sona kiselin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3571876"/>
            <a:ext cx="2500306" cy="192880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72264" y="5857892"/>
            <a:ext cx="215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err="1"/>
              <a:t>Сона</a:t>
            </a:r>
            <a:r>
              <a:rPr lang="sr-Cyrl-BA" sz="2400" b="1" dirty="0"/>
              <a:t> киселина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5984" y="928670"/>
            <a:ext cx="4572032" cy="135732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dirty="0">
                <a:solidFill>
                  <a:schemeClr val="bg1"/>
                </a:solidFill>
              </a:rPr>
              <a:t>КИСЕЛИНЕ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 rot="3051707">
            <a:off x="1822277" y="2337825"/>
            <a:ext cx="546515" cy="164307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8986952">
            <a:off x="6420149" y="2391025"/>
            <a:ext cx="546515" cy="164307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4282" y="4714884"/>
            <a:ext cx="3714776" cy="10715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dirty="0">
                <a:solidFill>
                  <a:schemeClr val="bg1"/>
                </a:solidFill>
              </a:rPr>
              <a:t>ОРГАНСКЕ КИСЕЛИНЕ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43504" y="4714884"/>
            <a:ext cx="3714776" cy="11430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dirty="0">
                <a:solidFill>
                  <a:schemeClr val="bg1"/>
                </a:solidFill>
              </a:rPr>
              <a:t>НЕОРГАНСКЕ КИСЕЛИНЕ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868478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sr-Cyrl-BA" dirty="0"/>
              <a:t>Киселине су једињења која настају реакцијом оксида неметала са водом.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3857628"/>
            <a:ext cx="4038600" cy="2286016"/>
          </a:xfr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sr-Cyrl-BA" dirty="0"/>
              <a:t>Оксиди неметала настају оксидацијом неметала  односно спајањем неметала са кисеоником.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3500438"/>
            <a:ext cx="4038600" cy="1900238"/>
          </a:xfrm>
          <a:solidFill>
            <a:schemeClr val="accent2">
              <a:lumMod val="20000"/>
              <a:lumOff val="8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sr-Cyrl-BA" b="1" i="1" u="sng" dirty="0"/>
              <a:t>Оксиди неметала</a:t>
            </a:r>
            <a:r>
              <a:rPr lang="sr-Cyrl-BA" dirty="0"/>
              <a:t> се још називају </a:t>
            </a:r>
            <a:r>
              <a:rPr lang="sr-Cyrl-BA" b="1" i="1" u="sng" dirty="0"/>
              <a:t>кисели</a:t>
            </a:r>
            <a:r>
              <a:rPr lang="sr-Cyrl-BA" dirty="0"/>
              <a:t> </a:t>
            </a:r>
            <a:r>
              <a:rPr lang="sr-Cyrl-BA" b="1" i="1" u="sng" dirty="0"/>
              <a:t>оксиди</a:t>
            </a:r>
            <a:r>
              <a:rPr lang="sr-Cyrl-BA" dirty="0"/>
              <a:t> или </a:t>
            </a:r>
            <a:r>
              <a:rPr lang="sr-Cyrl-BA" b="1" i="1" u="sng" dirty="0" err="1"/>
              <a:t>анхидриди</a:t>
            </a:r>
            <a:r>
              <a:rPr lang="sr-Cyrl-BA" dirty="0"/>
              <a:t> </a:t>
            </a:r>
            <a:r>
              <a:rPr lang="sr-Cyrl-BA" b="1" i="1" u="sng" dirty="0"/>
              <a:t>киселина</a:t>
            </a:r>
            <a:r>
              <a:rPr lang="sr-Cyrl-BA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428604"/>
            <a:ext cx="2714644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bg1"/>
                </a:solidFill>
              </a:rPr>
              <a:t>АНХИДРИД КИСЕЛИНЕ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500430" y="500042"/>
            <a:ext cx="1714512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bg1"/>
                </a:solidFill>
              </a:rPr>
              <a:t>ВОДА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500826" y="500042"/>
            <a:ext cx="2643174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bg1"/>
                </a:solidFill>
              </a:rPr>
              <a:t>КИСЕЛИНА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Cross 4"/>
          <p:cNvSpPr/>
          <p:nvPr/>
        </p:nvSpPr>
        <p:spPr>
          <a:xfrm>
            <a:off x="2928926" y="857232"/>
            <a:ext cx="285752" cy="357190"/>
          </a:xfrm>
          <a:prstGeom prst="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357818" y="785794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714488"/>
            <a:ext cx="9144000" cy="4929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i="1" dirty="0">
                <a:solidFill>
                  <a:schemeClr val="tx1"/>
                </a:solidFill>
              </a:rPr>
              <a:t>сумпор(</a:t>
            </a:r>
            <a:r>
              <a:rPr lang="sr-Latn-BA" sz="2400" i="1" dirty="0">
                <a:solidFill>
                  <a:schemeClr val="tx1"/>
                </a:solidFill>
              </a:rPr>
              <a:t>IV</a:t>
            </a:r>
            <a:r>
              <a:rPr lang="sr-Cyrl-BA" sz="2400" i="1" dirty="0">
                <a:solidFill>
                  <a:schemeClr val="tx1"/>
                </a:solidFill>
              </a:rPr>
              <a:t>)-оксид</a:t>
            </a:r>
            <a:r>
              <a:rPr lang="sr-Cyrl-BA" sz="2400" dirty="0">
                <a:solidFill>
                  <a:schemeClr val="tx1"/>
                </a:solidFill>
              </a:rPr>
              <a:t> </a:t>
            </a:r>
            <a:r>
              <a:rPr lang="sr-Latn-BA" sz="3600" dirty="0">
                <a:solidFill>
                  <a:schemeClr val="tx1"/>
                </a:solidFill>
              </a:rPr>
              <a:t>SO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 + 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O→ 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SO</a:t>
            </a:r>
            <a:r>
              <a:rPr lang="sr-Latn-BA" sz="24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3</a:t>
            </a:r>
            <a:r>
              <a:rPr lang="sr-Latn-BA" sz="2400" dirty="0">
                <a:solidFill>
                  <a:schemeClr val="tx1"/>
                </a:solidFill>
              </a:rPr>
              <a:t> </a:t>
            </a:r>
            <a:r>
              <a:rPr lang="sr-Cyrl-BA" sz="2400" i="1" dirty="0">
                <a:solidFill>
                  <a:schemeClr val="tx1"/>
                </a:solidFill>
              </a:rPr>
              <a:t>сумпораста/</a:t>
            </a:r>
            <a:r>
              <a:rPr lang="sr-Cyrl-BA" sz="2400" i="1" dirty="0" err="1">
                <a:solidFill>
                  <a:schemeClr val="tx1"/>
                </a:solidFill>
              </a:rPr>
              <a:t>сулфитна</a:t>
            </a:r>
            <a:r>
              <a:rPr lang="sr-Cyrl-BA" sz="2400" dirty="0">
                <a:solidFill>
                  <a:schemeClr val="tx1"/>
                </a:solidFill>
              </a:rPr>
              <a:t> </a:t>
            </a:r>
            <a:endParaRPr lang="sr-Latn-BA" sz="2400" dirty="0">
              <a:solidFill>
                <a:schemeClr val="tx1"/>
              </a:solidFill>
            </a:endParaRPr>
          </a:p>
          <a:p>
            <a:pPr algn="ctr"/>
            <a:endParaRPr lang="sr-Latn-BA" sz="2400" dirty="0">
              <a:solidFill>
                <a:schemeClr val="tx1"/>
              </a:solidFill>
            </a:endParaRPr>
          </a:p>
          <a:p>
            <a:r>
              <a:rPr lang="sr-Cyrl-BA" sz="2400" i="1" dirty="0">
                <a:solidFill>
                  <a:schemeClr val="tx1"/>
                </a:solidFill>
              </a:rPr>
              <a:t>сумпор (</a:t>
            </a:r>
            <a:r>
              <a:rPr lang="sr-Latn-BA" sz="2400" i="1" dirty="0">
                <a:solidFill>
                  <a:schemeClr val="tx1"/>
                </a:solidFill>
              </a:rPr>
              <a:t>VI</a:t>
            </a:r>
            <a:r>
              <a:rPr lang="sr-Cyrl-BA" sz="2400" i="1" dirty="0">
                <a:solidFill>
                  <a:schemeClr val="tx1"/>
                </a:solidFill>
              </a:rPr>
              <a:t>)-оксид</a:t>
            </a:r>
            <a:r>
              <a:rPr lang="sr-Cyrl-BA" sz="3600" dirty="0">
                <a:solidFill>
                  <a:schemeClr val="tx1"/>
                </a:solidFill>
              </a:rPr>
              <a:t> </a:t>
            </a:r>
            <a:r>
              <a:rPr lang="sr-Latn-BA" sz="3600" dirty="0">
                <a:solidFill>
                  <a:schemeClr val="tx1"/>
                </a:solidFill>
              </a:rPr>
              <a:t>SO</a:t>
            </a:r>
            <a:r>
              <a:rPr lang="sr-Latn-BA" sz="2400" dirty="0">
                <a:solidFill>
                  <a:schemeClr val="tx1"/>
                </a:solidFill>
              </a:rPr>
              <a:t>3</a:t>
            </a:r>
            <a:r>
              <a:rPr lang="sr-Latn-BA" sz="3600" dirty="0">
                <a:solidFill>
                  <a:schemeClr val="tx1"/>
                </a:solidFill>
              </a:rPr>
              <a:t> + 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O → 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SO</a:t>
            </a:r>
            <a:r>
              <a:rPr lang="sr-Latn-BA" sz="24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4</a:t>
            </a:r>
            <a:r>
              <a:rPr lang="sr-Cyrl-BA" sz="2400" i="1" dirty="0">
                <a:solidFill>
                  <a:schemeClr val="tx1"/>
                </a:solidFill>
              </a:rPr>
              <a:t> сумпорна/сулфатна</a:t>
            </a:r>
            <a:r>
              <a:rPr lang="sr-Cyrl-BA" sz="2400" dirty="0">
                <a:solidFill>
                  <a:schemeClr val="tx1"/>
                </a:solidFill>
              </a:rPr>
              <a:t> </a:t>
            </a:r>
            <a:endParaRPr lang="sr-Latn-BA" sz="2400" dirty="0">
              <a:solidFill>
                <a:schemeClr val="tx1"/>
              </a:solidFill>
            </a:endParaRPr>
          </a:p>
          <a:p>
            <a:pPr algn="ctr"/>
            <a:endParaRPr lang="sr-Latn-BA" sz="2400" dirty="0">
              <a:solidFill>
                <a:schemeClr val="tx1"/>
              </a:solidFill>
            </a:endParaRPr>
          </a:p>
          <a:p>
            <a:r>
              <a:rPr lang="sr-Cyrl-BA" sz="2400" i="1" dirty="0">
                <a:solidFill>
                  <a:schemeClr val="tx1"/>
                </a:solidFill>
              </a:rPr>
              <a:t>угљеник (</a:t>
            </a:r>
            <a:r>
              <a:rPr lang="sr-Latn-BA" sz="2400" i="1" dirty="0">
                <a:solidFill>
                  <a:schemeClr val="tx1"/>
                </a:solidFill>
              </a:rPr>
              <a:t>IV</a:t>
            </a:r>
            <a:r>
              <a:rPr lang="sr-Cyrl-BA" sz="2400" i="1" dirty="0">
                <a:solidFill>
                  <a:schemeClr val="tx1"/>
                </a:solidFill>
              </a:rPr>
              <a:t>)-оксид</a:t>
            </a:r>
            <a:r>
              <a:rPr lang="sr-Cyrl-BA" sz="3600" dirty="0">
                <a:solidFill>
                  <a:schemeClr val="tx1"/>
                </a:solidFill>
              </a:rPr>
              <a:t> </a:t>
            </a:r>
            <a:r>
              <a:rPr lang="sr-Latn-BA" sz="3600" dirty="0">
                <a:solidFill>
                  <a:schemeClr val="tx1"/>
                </a:solidFill>
              </a:rPr>
              <a:t>CO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 + 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O → 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CO</a:t>
            </a:r>
            <a:r>
              <a:rPr lang="sr-Latn-BA" sz="24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3</a:t>
            </a:r>
            <a:r>
              <a:rPr lang="sr-Cyrl-BA" sz="2400" dirty="0">
                <a:solidFill>
                  <a:schemeClr val="tx1"/>
                </a:solidFill>
              </a:rPr>
              <a:t> </a:t>
            </a:r>
            <a:r>
              <a:rPr lang="sr-Cyrl-BA" sz="2400" i="1" dirty="0">
                <a:solidFill>
                  <a:schemeClr val="tx1"/>
                </a:solidFill>
              </a:rPr>
              <a:t>угљена/карбонатна </a:t>
            </a:r>
          </a:p>
          <a:p>
            <a:endParaRPr lang="sr-Cyrl-BA" sz="2400" i="1" dirty="0">
              <a:solidFill>
                <a:schemeClr val="tx1"/>
              </a:solidFill>
            </a:endParaRPr>
          </a:p>
          <a:p>
            <a:r>
              <a:rPr lang="sr-Cyrl-BA" sz="2400" i="1" dirty="0">
                <a:solidFill>
                  <a:schemeClr val="tx1"/>
                </a:solidFill>
              </a:rPr>
              <a:t>азот (</a:t>
            </a:r>
            <a:r>
              <a:rPr lang="en-US" sz="2400" i="1" dirty="0">
                <a:solidFill>
                  <a:schemeClr val="tx1"/>
                </a:solidFill>
              </a:rPr>
              <a:t>III</a:t>
            </a:r>
            <a:r>
              <a:rPr lang="sr-Cyrl-BA" sz="2400" i="1" dirty="0">
                <a:solidFill>
                  <a:schemeClr val="tx1"/>
                </a:solidFill>
              </a:rPr>
              <a:t>)-оксид </a:t>
            </a:r>
            <a:r>
              <a:rPr lang="en-US" sz="3600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</a:t>
            </a:r>
            <a:r>
              <a:rPr lang="en-US" sz="2400" dirty="0">
                <a:solidFill>
                  <a:schemeClr val="tx1"/>
                </a:solidFill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 + H</a:t>
            </a: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0→ 2H</a:t>
            </a:r>
            <a:r>
              <a:rPr lang="en-US" sz="36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NO</a:t>
            </a:r>
            <a:r>
              <a:rPr lang="en-US" sz="24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sr-Cyrl-BA" sz="2400" dirty="0">
                <a:solidFill>
                  <a:schemeClr val="tx1"/>
                </a:solidFill>
              </a:rPr>
              <a:t>азотаста/нитритна </a:t>
            </a:r>
            <a:r>
              <a:rPr lang="en-US" sz="2400" dirty="0">
                <a:solidFill>
                  <a:schemeClr val="tx1"/>
                </a:solidFill>
              </a:rPr>
              <a:t>      </a:t>
            </a:r>
            <a:endParaRPr lang="sr-Cyrl-BA" sz="2400" i="1" dirty="0">
              <a:solidFill>
                <a:schemeClr val="tx1"/>
              </a:solidFill>
            </a:endParaRPr>
          </a:p>
          <a:p>
            <a:endParaRPr lang="sr-Cyrl-BA" sz="2400" i="1" dirty="0">
              <a:solidFill>
                <a:schemeClr val="tx1"/>
              </a:solidFill>
            </a:endParaRPr>
          </a:p>
          <a:p>
            <a:r>
              <a:rPr lang="sr-Cyrl-BA" sz="2400" i="1" dirty="0">
                <a:solidFill>
                  <a:schemeClr val="tx1"/>
                </a:solidFill>
              </a:rPr>
              <a:t>азот (</a:t>
            </a:r>
            <a:r>
              <a:rPr lang="sr-Latn-BA" sz="2400" i="1" dirty="0">
                <a:solidFill>
                  <a:schemeClr val="tx1"/>
                </a:solidFill>
              </a:rPr>
              <a:t>V</a:t>
            </a:r>
            <a:r>
              <a:rPr lang="sr-Cyrl-BA" sz="2400" i="1" dirty="0">
                <a:solidFill>
                  <a:schemeClr val="tx1"/>
                </a:solidFill>
              </a:rPr>
              <a:t>)-оксид</a:t>
            </a:r>
            <a:r>
              <a:rPr lang="sr-Cyrl-BA" sz="3600" dirty="0">
                <a:solidFill>
                  <a:schemeClr val="tx1"/>
                </a:solidFill>
              </a:rPr>
              <a:t> </a:t>
            </a:r>
            <a:r>
              <a:rPr lang="sr-Latn-BA" sz="3600" dirty="0">
                <a:solidFill>
                  <a:schemeClr val="tx1"/>
                </a:solidFill>
              </a:rPr>
              <a:t>N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O</a:t>
            </a:r>
            <a:r>
              <a:rPr lang="sr-Latn-BA" sz="2400" dirty="0">
                <a:solidFill>
                  <a:schemeClr val="tx1"/>
                </a:solidFill>
              </a:rPr>
              <a:t>5</a:t>
            </a:r>
            <a:r>
              <a:rPr lang="sr-Latn-BA" sz="3600" dirty="0">
                <a:solidFill>
                  <a:schemeClr val="tx1"/>
                </a:solidFill>
              </a:rPr>
              <a:t> + 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O → 2H</a:t>
            </a:r>
            <a:r>
              <a:rPr lang="sr-Latn-BA" sz="36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NO</a:t>
            </a:r>
            <a:r>
              <a:rPr lang="sr-Latn-BA" sz="24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3</a:t>
            </a:r>
            <a:r>
              <a:rPr lang="sr-Cyrl-BA" sz="2400" dirty="0">
                <a:solidFill>
                  <a:schemeClr val="tx1"/>
                </a:solidFill>
              </a:rPr>
              <a:t> </a:t>
            </a:r>
            <a:r>
              <a:rPr lang="sr-Cyrl-BA" sz="2400" i="1" dirty="0">
                <a:solidFill>
                  <a:schemeClr val="tx1"/>
                </a:solidFill>
              </a:rPr>
              <a:t>азотна/</a:t>
            </a:r>
            <a:r>
              <a:rPr lang="sr-Cyrl-BA" sz="2400" i="1" dirty="0" err="1">
                <a:solidFill>
                  <a:schemeClr val="tx1"/>
                </a:solidFill>
              </a:rPr>
              <a:t>нитратна</a:t>
            </a:r>
            <a:endParaRPr lang="sr-Latn-BA" sz="2400" i="1" dirty="0">
              <a:solidFill>
                <a:schemeClr val="tx1"/>
              </a:solidFill>
            </a:endParaRPr>
          </a:p>
          <a:p>
            <a:endParaRPr lang="sr-Cyrl-BA" sz="2400" i="1" dirty="0">
              <a:solidFill>
                <a:schemeClr val="tx1"/>
              </a:solidFill>
            </a:endParaRPr>
          </a:p>
          <a:p>
            <a:r>
              <a:rPr lang="sr-Cyrl-BA" sz="2400" i="1" dirty="0">
                <a:solidFill>
                  <a:schemeClr val="tx1"/>
                </a:solidFill>
              </a:rPr>
              <a:t>фосфор (</a:t>
            </a:r>
            <a:r>
              <a:rPr lang="sr-Latn-BA" sz="2400" i="1" dirty="0">
                <a:solidFill>
                  <a:schemeClr val="tx1"/>
                </a:solidFill>
              </a:rPr>
              <a:t>V</a:t>
            </a:r>
            <a:r>
              <a:rPr lang="sr-Cyrl-BA" sz="2400" i="1" dirty="0">
                <a:solidFill>
                  <a:schemeClr val="tx1"/>
                </a:solidFill>
              </a:rPr>
              <a:t>)-оксид</a:t>
            </a:r>
            <a:r>
              <a:rPr lang="sr-Cyrl-BA" sz="3600" dirty="0">
                <a:solidFill>
                  <a:schemeClr val="tx1"/>
                </a:solidFill>
              </a:rPr>
              <a:t> </a:t>
            </a:r>
            <a:r>
              <a:rPr lang="sr-Latn-BA" sz="3600" dirty="0">
                <a:solidFill>
                  <a:schemeClr val="tx1"/>
                </a:solidFill>
              </a:rPr>
              <a:t>P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O</a:t>
            </a:r>
            <a:r>
              <a:rPr lang="sr-Latn-BA" sz="2400" dirty="0">
                <a:solidFill>
                  <a:schemeClr val="tx1"/>
                </a:solidFill>
              </a:rPr>
              <a:t>5</a:t>
            </a:r>
            <a:r>
              <a:rPr lang="sr-Latn-BA" sz="3600" dirty="0">
                <a:solidFill>
                  <a:schemeClr val="tx1"/>
                </a:solidFill>
              </a:rPr>
              <a:t> + 3H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O → 2H</a:t>
            </a:r>
            <a:r>
              <a:rPr lang="sr-Latn-BA" sz="2400" dirty="0">
                <a:solidFill>
                  <a:schemeClr val="tx1"/>
                </a:solidFill>
              </a:rPr>
              <a:t>3</a:t>
            </a:r>
            <a:r>
              <a:rPr lang="sr-Latn-BA" sz="36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PO</a:t>
            </a:r>
            <a:r>
              <a:rPr lang="sr-Latn-BA" sz="24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4</a:t>
            </a:r>
            <a:r>
              <a:rPr lang="sr-Cyrl-BA" sz="2400" i="1" dirty="0">
                <a:solidFill>
                  <a:schemeClr val="tx1"/>
                </a:solidFill>
              </a:rPr>
              <a:t> фосфорна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142984"/>
            <a:ext cx="2428860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bg1"/>
                </a:solidFill>
              </a:rPr>
              <a:t>ВОДОНИК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071802" y="1142984"/>
            <a:ext cx="2357454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bg1"/>
                </a:solidFill>
              </a:rPr>
              <a:t>НЕМЕТАЛ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500826" y="1214422"/>
            <a:ext cx="2643174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bg1"/>
                </a:solidFill>
              </a:rPr>
              <a:t>КИСЕЛИНА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Cross 4"/>
          <p:cNvSpPr/>
          <p:nvPr/>
        </p:nvSpPr>
        <p:spPr>
          <a:xfrm>
            <a:off x="2571736" y="1500174"/>
            <a:ext cx="357190" cy="357190"/>
          </a:xfrm>
          <a:prstGeom prst="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500694" y="1500174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71604" y="2714620"/>
            <a:ext cx="7358114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 </a:t>
            </a:r>
            <a:r>
              <a:rPr lang="sr-Latn-BA" sz="3600" dirty="0">
                <a:solidFill>
                  <a:schemeClr val="tx1"/>
                </a:solidFill>
              </a:rPr>
              <a:t>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 + Cl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 → 2H</a:t>
            </a:r>
            <a:r>
              <a:rPr lang="sr-Latn-BA" sz="36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Cl</a:t>
            </a:r>
            <a:r>
              <a:rPr lang="sr-Latn-BA" sz="2400" dirty="0">
                <a:solidFill>
                  <a:schemeClr val="tx1"/>
                </a:solidFill>
              </a:rPr>
              <a:t> </a:t>
            </a:r>
            <a:r>
              <a:rPr lang="sr-Cyrl-BA" sz="2400" i="1" dirty="0" err="1">
                <a:solidFill>
                  <a:schemeClr val="tx1"/>
                </a:solidFill>
              </a:rPr>
              <a:t>хлороводонична</a:t>
            </a:r>
            <a:r>
              <a:rPr lang="sr-Cyrl-BA" sz="2400" dirty="0">
                <a:solidFill>
                  <a:schemeClr val="tx1"/>
                </a:solidFill>
              </a:rPr>
              <a:t>  </a:t>
            </a:r>
            <a:r>
              <a:rPr lang="sr-Cyrl-BA" sz="2400" i="1" dirty="0">
                <a:solidFill>
                  <a:schemeClr val="tx1"/>
                </a:solidFill>
              </a:rPr>
              <a:t>/ хлоридна</a:t>
            </a:r>
            <a:endParaRPr lang="sr-Latn-BA" sz="2400" i="1" dirty="0">
              <a:solidFill>
                <a:schemeClr val="tx1"/>
              </a:solidFill>
            </a:endParaRPr>
          </a:p>
          <a:p>
            <a:pPr algn="ctr"/>
            <a:endParaRPr lang="sr-Latn-BA" sz="2400" dirty="0">
              <a:solidFill>
                <a:schemeClr val="tx1"/>
              </a:solidFill>
            </a:endParaRPr>
          </a:p>
          <a:p>
            <a:pPr algn="ctr"/>
            <a:r>
              <a:rPr lang="sr-Latn-BA" sz="3600" dirty="0">
                <a:solidFill>
                  <a:schemeClr val="tx1"/>
                </a:solidFill>
              </a:rPr>
              <a:t>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dirty="0">
                <a:solidFill>
                  <a:schemeClr val="tx1"/>
                </a:solidFill>
              </a:rPr>
              <a:t> + S → H</a:t>
            </a:r>
            <a:r>
              <a:rPr lang="sr-Latn-BA" sz="2400" dirty="0">
                <a:solidFill>
                  <a:schemeClr val="tx1"/>
                </a:solidFill>
              </a:rPr>
              <a:t>2</a:t>
            </a:r>
            <a:r>
              <a:rPr lang="sr-Latn-BA" sz="3600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</a:t>
            </a:r>
            <a:r>
              <a:rPr lang="sr-Cyrl-BA" sz="2400" dirty="0">
                <a:solidFill>
                  <a:schemeClr val="tx1"/>
                </a:solidFill>
              </a:rPr>
              <a:t> </a:t>
            </a:r>
            <a:r>
              <a:rPr lang="sr-Cyrl-BA" sz="2400" i="1" dirty="0" err="1">
                <a:solidFill>
                  <a:schemeClr val="tx1"/>
                </a:solidFill>
              </a:rPr>
              <a:t>сумпорводонична</a:t>
            </a:r>
            <a:r>
              <a:rPr lang="sr-Cyrl-BA" sz="2400" i="1" dirty="0">
                <a:solidFill>
                  <a:schemeClr val="tx1"/>
                </a:solidFill>
              </a:rPr>
              <a:t> /сулфидна</a:t>
            </a:r>
            <a:r>
              <a:rPr lang="sr-Cyrl-BA" sz="2400" dirty="0">
                <a:solidFill>
                  <a:schemeClr val="tx1"/>
                </a:solidFill>
              </a:rPr>
              <a:t> </a:t>
            </a:r>
            <a:endParaRPr lang="sr-Latn-BA" sz="2400" dirty="0">
              <a:solidFill>
                <a:schemeClr val="tx1"/>
              </a:solidFill>
            </a:endParaRPr>
          </a:p>
          <a:p>
            <a:pPr algn="ctr"/>
            <a:endParaRPr lang="sr-Latn-B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sr-Cyrl-BA" dirty="0"/>
              <a:t>Киселине се састоје од водоника и </a:t>
            </a:r>
            <a:r>
              <a:rPr lang="sr-Cyrl-BA" dirty="0" err="1"/>
              <a:t>киселинског</a:t>
            </a:r>
            <a:r>
              <a:rPr lang="sr-Cyrl-BA" dirty="0"/>
              <a:t> остатка.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3357554" cy="106839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sr-Cyrl-BA" b="0" dirty="0"/>
              <a:t>Киселине које садрже кисеоник називају се </a:t>
            </a:r>
            <a:r>
              <a:rPr lang="sr-Cyrl-BA" i="1" dirty="0" err="1"/>
              <a:t>кисеоничне</a:t>
            </a:r>
            <a:r>
              <a:rPr lang="sr-Cyrl-BA" i="1" dirty="0"/>
              <a:t> киселине</a:t>
            </a:r>
            <a:r>
              <a:rPr lang="sr-Cyrl-BA" b="0" dirty="0"/>
              <a:t>.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6228" y="2060848"/>
            <a:ext cx="5221814" cy="2434592"/>
          </a:xfrm>
          <a:solidFill>
            <a:schemeClr val="accent6">
              <a:lumMod val="40000"/>
              <a:lumOff val="6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r>
              <a:rPr lang="sr-Latn-BA" sz="2600" dirty="0">
                <a:solidFill>
                  <a:schemeClr val="tx1"/>
                </a:solidFill>
              </a:rPr>
              <a:t>H</a:t>
            </a:r>
            <a:r>
              <a:rPr lang="sr-Latn-BA" sz="2000" dirty="0"/>
              <a:t>2</a:t>
            </a:r>
            <a:r>
              <a:rPr lang="sr-Latn-BA" sz="2600" dirty="0">
                <a:solidFill>
                  <a:schemeClr val="tx1"/>
                </a:solidFill>
              </a:rPr>
              <a:t>SO</a:t>
            </a:r>
            <a:r>
              <a:rPr lang="sr-Latn-BA" sz="2000" dirty="0"/>
              <a:t>3</a:t>
            </a:r>
            <a:r>
              <a:rPr lang="sr-Latn-BA" sz="2600" dirty="0"/>
              <a:t> </a:t>
            </a:r>
            <a:r>
              <a:rPr lang="sr-Cyrl-BA" sz="2600" i="1" dirty="0"/>
              <a:t>сумпораста/</a:t>
            </a:r>
            <a:r>
              <a:rPr lang="sr-Cyrl-BA" sz="2600" i="1" dirty="0" err="1"/>
              <a:t>сулфитна</a:t>
            </a:r>
            <a:endParaRPr lang="sr-Cyrl-BA" sz="2600" i="1" dirty="0"/>
          </a:p>
          <a:p>
            <a:r>
              <a:rPr lang="sr-Latn-BA" sz="2600" dirty="0">
                <a:solidFill>
                  <a:schemeClr val="tx1"/>
                </a:solidFill>
              </a:rPr>
              <a:t>H</a:t>
            </a:r>
            <a:r>
              <a:rPr lang="sr-Latn-BA" sz="2000" dirty="0"/>
              <a:t>2</a:t>
            </a:r>
            <a:r>
              <a:rPr lang="sr-Latn-BA" sz="2600" dirty="0">
                <a:solidFill>
                  <a:schemeClr val="tx1"/>
                </a:solidFill>
              </a:rPr>
              <a:t>SO</a:t>
            </a:r>
            <a:r>
              <a:rPr lang="sr-Latn-BA" sz="2000" dirty="0"/>
              <a:t>4</a:t>
            </a:r>
            <a:r>
              <a:rPr lang="sr-Cyrl-BA" sz="2600" dirty="0"/>
              <a:t> </a:t>
            </a:r>
            <a:r>
              <a:rPr lang="sr-Cyrl-BA" sz="2600" i="1" dirty="0"/>
              <a:t>сумпорна/</a:t>
            </a:r>
            <a:r>
              <a:rPr lang="sr-Cyrl-BA" sz="2600" i="1" dirty="0" err="1"/>
              <a:t>сулфатна</a:t>
            </a:r>
            <a:endParaRPr lang="sr-Cyrl-BA" sz="2600" i="1" dirty="0"/>
          </a:p>
          <a:p>
            <a:r>
              <a:rPr lang="sr-Latn-BA" sz="2600" dirty="0">
                <a:solidFill>
                  <a:schemeClr val="tx1"/>
                </a:solidFill>
              </a:rPr>
              <a:t>H</a:t>
            </a:r>
            <a:r>
              <a:rPr lang="sr-Latn-BA" sz="2000" dirty="0"/>
              <a:t>2</a:t>
            </a:r>
            <a:r>
              <a:rPr lang="sr-Latn-BA" sz="2600" dirty="0">
                <a:solidFill>
                  <a:schemeClr val="tx1"/>
                </a:solidFill>
              </a:rPr>
              <a:t>CO</a:t>
            </a:r>
            <a:r>
              <a:rPr lang="sr-Latn-BA" sz="2000" dirty="0"/>
              <a:t>3</a:t>
            </a:r>
            <a:r>
              <a:rPr lang="sr-Cyrl-BA" sz="2600" dirty="0"/>
              <a:t> </a:t>
            </a:r>
            <a:r>
              <a:rPr lang="sr-Cyrl-BA" sz="2600" i="1" dirty="0"/>
              <a:t>угљена/карбонатна</a:t>
            </a:r>
          </a:p>
          <a:p>
            <a:r>
              <a:rPr lang="en-US" sz="2600" dirty="0"/>
              <a:t>HNO</a:t>
            </a:r>
            <a:r>
              <a:rPr lang="en-US" sz="1900" dirty="0"/>
              <a:t>2  </a:t>
            </a:r>
            <a:r>
              <a:rPr lang="sr-Cyrl-BA" i="1" dirty="0"/>
              <a:t>азотаста/нитритна</a:t>
            </a:r>
            <a:endParaRPr lang="sr-Cyrl-BA" sz="2600" i="1" dirty="0"/>
          </a:p>
          <a:p>
            <a:r>
              <a:rPr lang="sr-Latn-BA" sz="2600" dirty="0">
                <a:solidFill>
                  <a:schemeClr val="tx1"/>
                </a:solidFill>
              </a:rPr>
              <a:t>HNO</a:t>
            </a:r>
            <a:r>
              <a:rPr lang="sr-Latn-BA" sz="2000" dirty="0"/>
              <a:t>3</a:t>
            </a:r>
            <a:r>
              <a:rPr lang="sr-Cyrl-BA" sz="2600" dirty="0"/>
              <a:t> </a:t>
            </a:r>
            <a:r>
              <a:rPr lang="sr-Cyrl-BA" sz="2600" i="1" dirty="0"/>
              <a:t>азотна/</a:t>
            </a:r>
            <a:r>
              <a:rPr lang="sr-Cyrl-BA" sz="2600" i="1" dirty="0" err="1"/>
              <a:t>нитратна</a:t>
            </a:r>
            <a:endParaRPr lang="sr-Cyrl-BA" sz="2600" i="1" dirty="0"/>
          </a:p>
          <a:p>
            <a:r>
              <a:rPr lang="sr-Latn-BA" sz="2600" dirty="0">
                <a:solidFill>
                  <a:schemeClr val="tx1"/>
                </a:solidFill>
              </a:rPr>
              <a:t>H</a:t>
            </a:r>
            <a:r>
              <a:rPr lang="sr-Latn-BA" sz="2000" dirty="0"/>
              <a:t>3</a:t>
            </a:r>
            <a:r>
              <a:rPr lang="sr-Latn-BA" sz="2600" dirty="0">
                <a:solidFill>
                  <a:schemeClr val="tx1"/>
                </a:solidFill>
              </a:rPr>
              <a:t>PO</a:t>
            </a:r>
            <a:r>
              <a:rPr lang="sr-Latn-BA" sz="2000" dirty="0"/>
              <a:t>4</a:t>
            </a:r>
            <a:r>
              <a:rPr lang="sr-Cyrl-BA" sz="2600" dirty="0"/>
              <a:t> </a:t>
            </a:r>
            <a:r>
              <a:rPr lang="sr-Cyrl-BA" sz="2600" i="1" dirty="0"/>
              <a:t>фосфорна/фосфатна</a:t>
            </a:r>
          </a:p>
          <a:p>
            <a:endParaRPr lang="sr-Cyrl-BA" i="1" dirty="0"/>
          </a:p>
          <a:p>
            <a:endParaRPr lang="sr-Cyrl-BA" i="1" dirty="0"/>
          </a:p>
          <a:p>
            <a:endParaRPr lang="sr-Cyrl-BA" i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" y="5000636"/>
            <a:ext cx="3643306" cy="1068390"/>
          </a:xfrm>
          <a:solidFill>
            <a:schemeClr val="accent6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sr-Cyrl-BA" b="0" dirty="0"/>
              <a:t>Киселине које не садрже кисеоник називају се </a:t>
            </a:r>
            <a:r>
              <a:rPr lang="sr-Cyrl-BA" i="1" dirty="0" err="1"/>
              <a:t>бескисеоничне</a:t>
            </a:r>
            <a:r>
              <a:rPr lang="sr-Cyrl-BA" i="1" dirty="0"/>
              <a:t> киселине</a:t>
            </a:r>
            <a:r>
              <a:rPr lang="sr-Cyrl-BA" b="0" dirty="0"/>
              <a:t>.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86182" y="5000636"/>
            <a:ext cx="5041907" cy="1071570"/>
          </a:xfrm>
          <a:solidFill>
            <a:schemeClr val="accent6">
              <a:lumMod val="60000"/>
              <a:lumOff val="4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sr-Latn-BA" sz="2800" dirty="0" err="1">
                <a:solidFill>
                  <a:schemeClr val="tx1"/>
                </a:solidFill>
              </a:rPr>
              <a:t>HCl</a:t>
            </a:r>
            <a:r>
              <a:rPr lang="sr-Latn-BA" sz="2800" dirty="0"/>
              <a:t> </a:t>
            </a:r>
            <a:r>
              <a:rPr lang="sr-Cyrl-BA" sz="2800" i="1" dirty="0" err="1"/>
              <a:t>хлороводонична</a:t>
            </a:r>
            <a:r>
              <a:rPr lang="sr-Cyrl-BA" sz="2800" dirty="0"/>
              <a:t>  </a:t>
            </a:r>
            <a:r>
              <a:rPr lang="sr-Cyrl-BA" sz="2800" i="1" dirty="0"/>
              <a:t>/ хлоридна</a:t>
            </a:r>
          </a:p>
          <a:p>
            <a:r>
              <a:rPr lang="sr-Latn-BA" sz="2800" dirty="0">
                <a:solidFill>
                  <a:schemeClr val="tx1"/>
                </a:solidFill>
              </a:rPr>
              <a:t>H</a:t>
            </a:r>
            <a:r>
              <a:rPr lang="sr-Latn-BA" dirty="0"/>
              <a:t>2</a:t>
            </a:r>
            <a:r>
              <a:rPr lang="sr-Latn-BA" sz="2800" dirty="0">
                <a:solidFill>
                  <a:schemeClr val="tx1"/>
                </a:solidFill>
              </a:rPr>
              <a:t>S</a:t>
            </a:r>
            <a:r>
              <a:rPr lang="sr-Cyrl-BA" sz="2800" dirty="0"/>
              <a:t> </a:t>
            </a:r>
            <a:r>
              <a:rPr lang="sr-Cyrl-BA" sz="2800" i="1" dirty="0" err="1"/>
              <a:t>сумпорводонична</a:t>
            </a:r>
            <a:r>
              <a:rPr lang="sr-Cyrl-BA" sz="2800" i="1" dirty="0"/>
              <a:t> /сулфидна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Cyrl-BA" sz="1900" b="1" dirty="0">
                <a:solidFill>
                  <a:prstClr val="black"/>
                </a:solidFill>
              </a:rPr>
              <a:t> </a:t>
            </a:r>
            <a:endParaRPr lang="en-GB" sz="1900" b="1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flipV="1">
            <a:off x="8748464" y="6126161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841" y="1535113"/>
            <a:ext cx="4041775" cy="2694516"/>
          </a:xfrm>
        </p:spPr>
      </p:pic>
      <p:sp>
        <p:nvSpPr>
          <p:cNvPr id="13" name="TextBox 12"/>
          <p:cNvSpPr txBox="1"/>
          <p:nvPr/>
        </p:nvSpPr>
        <p:spPr>
          <a:xfrm>
            <a:off x="2267744" y="476672"/>
            <a:ext cx="439248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BA" sz="3600" i="1" dirty="0"/>
              <a:t>ОСОБИНЕ КИСЕЛИНА </a:t>
            </a:r>
            <a:endParaRPr lang="en-GB" sz="3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1018" y="2348880"/>
            <a:ext cx="4257005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RS" sz="2800" b="1" dirty="0"/>
              <a:t>Кисео укус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RS" sz="2800" b="1" dirty="0"/>
              <a:t>Агрегатно стање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BA" sz="2800" b="1" dirty="0"/>
              <a:t>Јачина</a:t>
            </a:r>
            <a:endParaRPr lang="sr-Cyrl-RS" sz="28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RS" sz="2800" b="1" dirty="0"/>
              <a:t>Реакција киселина са металима                                                                           </a:t>
            </a:r>
            <a:r>
              <a:rPr lang="en-GB" sz="2800" b="1" dirty="0"/>
              <a:t>Zn + 2HCl→ ZnCl</a:t>
            </a:r>
            <a:r>
              <a:rPr lang="en-GB" b="1" dirty="0"/>
              <a:t>2</a:t>
            </a:r>
            <a:r>
              <a:rPr lang="en-GB" sz="2800" b="1" dirty="0"/>
              <a:t>  +H</a:t>
            </a:r>
            <a:r>
              <a:rPr lang="en-GB" b="1" dirty="0"/>
              <a:t>2</a:t>
            </a:r>
            <a:r>
              <a:rPr lang="en-GB" sz="2800" b="1" dirty="0"/>
              <a:t>↑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850" y="4229629"/>
            <a:ext cx="3100388" cy="263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6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7833" y="764704"/>
            <a:ext cx="3757610" cy="1214447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/>
              <a:t> Промјеном плавог лакмус-папира у црвено.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714356"/>
            <a:ext cx="3008313" cy="114300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r-Cyrl-BA" sz="2800" dirty="0"/>
              <a:t>Како се киселине доказују?</a:t>
            </a:r>
            <a:endParaRPr lang="en-US" sz="2800" dirty="0"/>
          </a:p>
        </p:txBody>
      </p:sp>
      <p:pic>
        <p:nvPicPr>
          <p:cNvPr id="7" name="Content Placeholder 6" descr="dokazivanje kisel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5193" y="2204864"/>
            <a:ext cx="4286248" cy="4876778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63" y="2708920"/>
            <a:ext cx="4369170" cy="2417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3108" y="5453692"/>
            <a:ext cx="264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BA" sz="2800" b="1" dirty="0"/>
              <a:t>ИНДИКАТОР</a:t>
            </a:r>
            <a:endParaRPr lang="en-GB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343</TotalTime>
  <Words>242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КИСЕЛИНЕ</vt:lpstr>
      <vt:lpstr>PowerPoint Presentation</vt:lpstr>
      <vt:lpstr>PowerPoint Presentation</vt:lpstr>
      <vt:lpstr>Киселине су једињења која настају реакцијом оксида неметала са водом.</vt:lpstr>
      <vt:lpstr>PowerPoint Presentation</vt:lpstr>
      <vt:lpstr>PowerPoint Presentation</vt:lpstr>
      <vt:lpstr>Киселине се састоје од водоника и киселинског остатка.</vt:lpstr>
      <vt:lpstr>PowerPoint Presentation</vt:lpstr>
      <vt:lpstr>Како се киселине доказују?</vt:lpstr>
      <vt:lpstr>ЗАПАМТИТИ:</vt:lpstr>
      <vt:lpstr>ЗАДАЋА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КИСЕЛИНЕ</dc:title>
  <dc:creator>user</dc:creator>
  <cp:lastModifiedBy>Dragan</cp:lastModifiedBy>
  <cp:revision>44</cp:revision>
  <dcterms:created xsi:type="dcterms:W3CDTF">2020-03-29T17:57:36Z</dcterms:created>
  <dcterms:modified xsi:type="dcterms:W3CDTF">2020-06-22T18:03:00Z</dcterms:modified>
</cp:coreProperties>
</file>