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E0FF"/>
    <a:srgbClr val="FB035C"/>
    <a:srgbClr val="E717BA"/>
    <a:srgbClr val="DC16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412" autoAdjust="0"/>
  </p:normalViewPr>
  <p:slideViewPr>
    <p:cSldViewPr>
      <p:cViewPr varScale="1">
        <p:scale>
          <a:sx n="89" d="100"/>
          <a:sy n="89" d="100"/>
        </p:scale>
        <p:origin x="846" y="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DCF68D-3C57-4024-BC59-17E9BC38A2CD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ECF709-9440-4C43-97FA-92C608369D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5583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ECF709-9440-4C43-97FA-92C608369DB2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3099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ECF709-9440-4C43-97FA-92C608369DB2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5655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ECF709-9440-4C43-97FA-92C608369DB2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863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D3AB4-2AB4-4921-82A9-C3E94CCDF682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A27E9-47EF-4CFB-A8FF-4D3DA0C174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D3AB4-2AB4-4921-82A9-C3E94CCDF682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A27E9-47EF-4CFB-A8FF-4D3DA0C174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D3AB4-2AB4-4921-82A9-C3E94CCDF682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A27E9-47EF-4CFB-A8FF-4D3DA0C174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D3AB4-2AB4-4921-82A9-C3E94CCDF682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A27E9-47EF-4CFB-A8FF-4D3DA0C174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D3AB4-2AB4-4921-82A9-C3E94CCDF682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A27E9-47EF-4CFB-A8FF-4D3DA0C174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D3AB4-2AB4-4921-82A9-C3E94CCDF682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A27E9-47EF-4CFB-A8FF-4D3DA0C174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D3AB4-2AB4-4921-82A9-C3E94CCDF682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A27E9-47EF-4CFB-A8FF-4D3DA0C174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D3AB4-2AB4-4921-82A9-C3E94CCDF682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A27E9-47EF-4CFB-A8FF-4D3DA0C174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D3AB4-2AB4-4921-82A9-C3E94CCDF682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A27E9-47EF-4CFB-A8FF-4D3DA0C174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D3AB4-2AB4-4921-82A9-C3E94CCDF682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A27E9-47EF-4CFB-A8FF-4D3DA0C174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D3AB4-2AB4-4921-82A9-C3E94CCDF682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A27E9-47EF-4CFB-A8FF-4D3DA0C174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6D3AB4-2AB4-4921-82A9-C3E94CCDF682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AA27E9-47EF-4CFB-A8FF-4D3DA0C174C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339502"/>
            <a:ext cx="7772400" cy="1102519"/>
          </a:xfrm>
        </p:spPr>
        <p:txBody>
          <a:bodyPr>
            <a:normAutofit fontScale="90000"/>
          </a:bodyPr>
          <a:lstStyle/>
          <a:p>
            <a:r>
              <a:rPr lang="sr-Cyrl-RS" dirty="0" smtClean="0"/>
              <a:t>ЈЕДИНИЦЕ ЗА ЗАПРЕМИНУ У МЕТАРСКОМ СИСТЕМУ МЈЕРА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1635646"/>
            <a:ext cx="7776864" cy="3240360"/>
          </a:xfrm>
        </p:spPr>
        <p:txBody>
          <a:bodyPr/>
          <a:lstStyle/>
          <a:p>
            <a:endParaRPr lang="sr-Cyrl-RS" dirty="0" smtClean="0"/>
          </a:p>
          <a:p>
            <a:endParaRPr lang="sr-Cyrl-RS" dirty="0"/>
          </a:p>
          <a:p>
            <a:endParaRPr lang="sr-Cyrl-RS" dirty="0" smtClean="0"/>
          </a:p>
          <a:p>
            <a:endParaRPr lang="sr-Cyrl-RS" dirty="0"/>
          </a:p>
          <a:p>
            <a:pPr algn="l"/>
            <a:r>
              <a:rPr lang="sr-Cyrl-RS" dirty="0" smtClean="0"/>
              <a:t>                                                        (обрада)</a:t>
            </a:r>
            <a:endParaRPr lang="en-US" dirty="0"/>
          </a:p>
        </p:txBody>
      </p:sp>
      <p:pic>
        <p:nvPicPr>
          <p:cNvPr id="4" name="Picture 3" descr="images (8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96136" y="1923678"/>
            <a:ext cx="2232248" cy="1944216"/>
          </a:xfrm>
          <a:prstGeom prst="cube">
            <a:avLst/>
          </a:prstGeom>
          <a:ln>
            <a:solidFill>
              <a:srgbClr val="C00000"/>
            </a:solidFill>
          </a:ln>
        </p:spPr>
      </p:pic>
      <p:pic>
        <p:nvPicPr>
          <p:cNvPr id="6" name="Picture 5" descr="download (1)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331640" y="1851670"/>
            <a:ext cx="3096344" cy="2952328"/>
          </a:xfrm>
          <a:prstGeom prst="cube">
            <a:avLst/>
          </a:prstGeom>
          <a:ln>
            <a:solidFill>
              <a:srgbClr val="0070C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7494"/>
            <a:ext cx="8229600" cy="460851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sr-Cyrl-RS" dirty="0" smtClean="0"/>
              <a:t> -Наравно да сте добро видјели!!!</a:t>
            </a:r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r>
              <a:rPr lang="sr-Cyrl-RS" dirty="0" smtClean="0">
                <a:solidFill>
                  <a:srgbClr val="FFFF00"/>
                </a:solidFill>
              </a:rPr>
              <a:t>У коцку од 1 </a:t>
            </a:r>
            <a:r>
              <a:rPr lang="en-US" dirty="0" smtClean="0">
                <a:solidFill>
                  <a:srgbClr val="FFFF00"/>
                </a:solidFill>
              </a:rPr>
              <a:t>dm³</a:t>
            </a:r>
            <a:r>
              <a:rPr lang="sr-Cyrl-RS" dirty="0" smtClean="0">
                <a:solidFill>
                  <a:srgbClr val="FFFF00"/>
                </a:solidFill>
              </a:rPr>
              <a:t> можемо усути тачно 1 </a:t>
            </a:r>
            <a:r>
              <a:rPr lang="en-US" dirty="0" smtClean="0">
                <a:solidFill>
                  <a:srgbClr val="FFFF00"/>
                </a:solidFill>
              </a:rPr>
              <a:t>Ɩ</a:t>
            </a:r>
            <a:r>
              <a:rPr lang="sr-Cyrl-RS" dirty="0" smtClean="0">
                <a:solidFill>
                  <a:srgbClr val="FFFF00"/>
                </a:solidFill>
              </a:rPr>
              <a:t> неке</a:t>
            </a:r>
          </a:p>
          <a:p>
            <a:pPr>
              <a:buNone/>
            </a:pPr>
            <a:r>
              <a:rPr lang="sr-Cyrl-RS" dirty="0" smtClean="0">
                <a:solidFill>
                  <a:srgbClr val="FFFF00"/>
                </a:solidFill>
              </a:rPr>
              <a:t>течности.</a:t>
            </a:r>
          </a:p>
          <a:p>
            <a:pPr>
              <a:buNone/>
            </a:pPr>
            <a:endParaRPr lang="sr-Cyrl-RS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sr-Cyrl-RS" dirty="0" smtClean="0">
                <a:solidFill>
                  <a:schemeClr val="bg1"/>
                </a:solidFill>
              </a:rPr>
              <a:t> -С тога вриједи:</a:t>
            </a:r>
          </a:p>
          <a:p>
            <a:pPr>
              <a:buNone/>
            </a:pPr>
            <a:r>
              <a:rPr lang="sr-Cyrl-RS" dirty="0" smtClean="0">
                <a:solidFill>
                  <a:schemeClr val="bg1"/>
                </a:solidFill>
              </a:rPr>
              <a:t> </a:t>
            </a:r>
          </a:p>
          <a:p>
            <a:pPr>
              <a:buNone/>
            </a:pPr>
            <a:r>
              <a:rPr lang="sr-Cyrl-RS" sz="5400" dirty="0" smtClean="0">
                <a:solidFill>
                  <a:schemeClr val="bg1"/>
                </a:solidFill>
              </a:rPr>
              <a:t>               </a:t>
            </a:r>
            <a:r>
              <a:rPr lang="sr-Cyrl-RS" sz="5400" b="1" dirty="0" smtClean="0">
                <a:solidFill>
                  <a:srgbClr val="FFFF00"/>
                </a:solidFill>
              </a:rPr>
              <a:t>1 </a:t>
            </a:r>
            <a:r>
              <a:rPr lang="en-US" sz="5400" b="1" dirty="0" smtClean="0">
                <a:solidFill>
                  <a:srgbClr val="FFFF00"/>
                </a:solidFill>
              </a:rPr>
              <a:t>dm³</a:t>
            </a:r>
            <a:r>
              <a:rPr lang="sr-Cyrl-RS" sz="5400" b="1" dirty="0" smtClean="0">
                <a:solidFill>
                  <a:srgbClr val="FFFF00"/>
                </a:solidFill>
              </a:rPr>
              <a:t> </a:t>
            </a:r>
            <a:r>
              <a:rPr lang="sr-Cyrl-RS" sz="5400" dirty="0" smtClean="0">
                <a:solidFill>
                  <a:schemeClr val="bg1"/>
                </a:solidFill>
              </a:rPr>
              <a:t>=  </a:t>
            </a:r>
            <a:r>
              <a:rPr lang="sr-Cyrl-RS" sz="5400" b="1" dirty="0" smtClean="0">
                <a:solidFill>
                  <a:srgbClr val="00B0F0"/>
                </a:solidFill>
              </a:rPr>
              <a:t>1 </a:t>
            </a:r>
            <a:r>
              <a:rPr lang="en-US" sz="5400" b="1" dirty="0" smtClean="0">
                <a:solidFill>
                  <a:srgbClr val="00B0F0"/>
                </a:solidFill>
              </a:rPr>
              <a:t>Ɩ</a:t>
            </a:r>
            <a:endParaRPr lang="sr-Cyrl-RS" sz="5400" b="1" dirty="0" smtClean="0">
              <a:solidFill>
                <a:srgbClr val="00B0F0"/>
              </a:solidFill>
            </a:endParaRPr>
          </a:p>
          <a:p>
            <a:pPr>
              <a:buNone/>
            </a:pPr>
            <a:endParaRPr lang="sr-Cyrl-RS" b="1" dirty="0" smtClean="0">
              <a:solidFill>
                <a:srgbClr val="00B0F0"/>
              </a:solidFill>
            </a:endParaRPr>
          </a:p>
          <a:p>
            <a:pPr>
              <a:buNone/>
            </a:pPr>
            <a:endParaRPr lang="sr-Cyrl-RS" b="1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sr-Cyrl-RS" b="1" dirty="0" smtClean="0">
              <a:solidFill>
                <a:srgbClr val="00B0F0"/>
              </a:solidFill>
            </a:endParaRPr>
          </a:p>
          <a:p>
            <a:pPr>
              <a:buNone/>
            </a:pPr>
            <a:endParaRPr lang="sr-Cyrl-RS" dirty="0" smtClean="0">
              <a:solidFill>
                <a:srgbClr val="FFFF00"/>
              </a:solidFill>
            </a:endParaRPr>
          </a:p>
          <a:p>
            <a:pPr>
              <a:buNone/>
            </a:pP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51520" y="1275606"/>
            <a:ext cx="8640960" cy="100811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339752" y="3651870"/>
            <a:ext cx="3888432" cy="11521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3200" dirty="0" smtClean="0"/>
              <a:t>Занимљиви задаци за самосталан рад: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7574"/>
            <a:ext cx="8229600" cy="3888431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sr-Cyrl-RS" sz="2400" dirty="0" smtClean="0"/>
              <a:t>На чврстом картону направи мрежу коцке чије су ивице </a:t>
            </a:r>
          </a:p>
          <a:p>
            <a:pPr marL="514350" indent="-514350">
              <a:buNone/>
            </a:pPr>
            <a:r>
              <a:rPr lang="sr-Cyrl-RS" sz="2400" dirty="0" smtClean="0"/>
              <a:t>        1 </a:t>
            </a:r>
            <a:r>
              <a:rPr lang="en-US" sz="2400" dirty="0" smtClean="0"/>
              <a:t>dm</a:t>
            </a:r>
            <a:r>
              <a:rPr lang="sr-Cyrl-RS" sz="2400" dirty="0" smtClean="0"/>
              <a:t> (10 </a:t>
            </a:r>
            <a:r>
              <a:rPr lang="en-US" sz="2400" dirty="0" smtClean="0"/>
              <a:t>cm</a:t>
            </a:r>
            <a:r>
              <a:rPr lang="sr-Cyrl-RS" sz="2400" dirty="0" smtClean="0"/>
              <a:t>). Склопи коцку која ће имати запремину 1</a:t>
            </a:r>
            <a:r>
              <a:rPr lang="en-US" sz="2400" dirty="0" smtClean="0"/>
              <a:t>dm³</a:t>
            </a:r>
            <a:r>
              <a:rPr lang="sr-Cyrl-RS" sz="2400" dirty="0" smtClean="0"/>
              <a:t>. Њене ивице ојачај селотејпом, а затим успи у посуду 1</a:t>
            </a:r>
            <a:r>
              <a:rPr lang="en-US" sz="2400" dirty="0" smtClean="0"/>
              <a:t>Ɩ</a:t>
            </a:r>
            <a:r>
              <a:rPr lang="sr-Cyrl-RS" sz="2400" dirty="0" smtClean="0"/>
              <a:t> воде. У унутрашњост коцке полако сипај воду, а затим своје запажање запиши у свеску.</a:t>
            </a:r>
          </a:p>
          <a:p>
            <a:pPr marL="514350" indent="-514350">
              <a:buAutoNum type="arabicPeriod" startAt="2"/>
            </a:pPr>
            <a:r>
              <a:rPr lang="sr-Cyrl-RS" sz="2400" dirty="0" smtClean="0"/>
              <a:t>Сљедеће кубне дециметре претвори у литре:</a:t>
            </a:r>
          </a:p>
          <a:p>
            <a:pPr marL="514350" indent="-514350">
              <a:buNone/>
            </a:pPr>
            <a:r>
              <a:rPr lang="sr-Cyrl-RS" sz="2400" dirty="0" smtClean="0"/>
              <a:t>        а)     283 </a:t>
            </a:r>
            <a:r>
              <a:rPr lang="en-US" sz="2400" dirty="0" smtClean="0"/>
              <a:t>dm³</a:t>
            </a:r>
            <a:r>
              <a:rPr lang="sr-Cyrl-RS" sz="2400" dirty="0" smtClean="0"/>
              <a:t>  = ________ </a:t>
            </a:r>
            <a:r>
              <a:rPr lang="en-US" sz="2400" dirty="0" smtClean="0"/>
              <a:t>Ɩ</a:t>
            </a:r>
            <a:endParaRPr lang="sr-Cyrl-RS" sz="2400" dirty="0" smtClean="0"/>
          </a:p>
          <a:p>
            <a:pPr marL="514350" indent="-514350">
              <a:buNone/>
            </a:pPr>
            <a:r>
              <a:rPr lang="sr-Cyrl-RS" sz="2400" dirty="0" smtClean="0"/>
              <a:t>        б)  3 846 </a:t>
            </a:r>
            <a:r>
              <a:rPr lang="en-US" sz="2400" dirty="0" smtClean="0"/>
              <a:t>dm³</a:t>
            </a:r>
            <a:r>
              <a:rPr lang="sr-Cyrl-RS" sz="2400" dirty="0" smtClean="0"/>
              <a:t> =  ________ </a:t>
            </a:r>
            <a:r>
              <a:rPr lang="en-US" sz="2400" dirty="0" smtClean="0"/>
              <a:t>Ɩ</a:t>
            </a:r>
            <a:endParaRPr lang="sr-Cyrl-RS" sz="2400" dirty="0" smtClean="0"/>
          </a:p>
          <a:p>
            <a:pPr marL="514350" indent="-514350">
              <a:buNone/>
            </a:pPr>
            <a:r>
              <a:rPr lang="sr-Cyrl-RS" sz="2400" dirty="0" smtClean="0"/>
              <a:t>        в)   594 </a:t>
            </a:r>
            <a:r>
              <a:rPr lang="en-US" sz="2400" dirty="0" smtClean="0"/>
              <a:t>dm³</a:t>
            </a:r>
            <a:r>
              <a:rPr lang="sr-Cyrl-RS" sz="2400" dirty="0" smtClean="0"/>
              <a:t> + 7259 </a:t>
            </a:r>
            <a:r>
              <a:rPr lang="en-US" sz="2400" dirty="0" smtClean="0"/>
              <a:t>dm³</a:t>
            </a:r>
            <a:r>
              <a:rPr lang="sr-Cyrl-RS" sz="2400" dirty="0" smtClean="0"/>
              <a:t> = _________ </a:t>
            </a:r>
            <a:r>
              <a:rPr lang="en-US" sz="2400" dirty="0" smtClean="0"/>
              <a:t>Ɩ</a:t>
            </a:r>
            <a:endParaRPr lang="sr-Cyrl-RS" sz="2400" dirty="0" smtClean="0"/>
          </a:p>
          <a:p>
            <a:pPr marL="514350" indent="-514350">
              <a:buAutoNum type="arabicPeriod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7494"/>
            <a:ext cx="8229600" cy="2808312"/>
          </a:xfrm>
        </p:spPr>
        <p:txBody>
          <a:bodyPr>
            <a:noAutofit/>
          </a:bodyPr>
          <a:lstStyle/>
          <a:p>
            <a:pPr algn="l"/>
            <a:r>
              <a:rPr lang="sr-Cyrl-RS" sz="2400" dirty="0" smtClean="0"/>
              <a:t>Да поновимо: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-</a:t>
            </a:r>
            <a:r>
              <a:rPr lang="en-US" sz="2400" dirty="0" smtClean="0"/>
              <a:t> </a:t>
            </a:r>
            <a:r>
              <a:rPr lang="sr-Cyrl-RS" sz="2400" dirty="0" smtClean="0"/>
              <a:t>Основна јединица за мјерење дужине у метарском систему је ЈЕДАН МЕТАР (</a:t>
            </a:r>
            <a:r>
              <a:rPr lang="en-US" sz="2400" b="1" dirty="0" smtClean="0">
                <a:solidFill>
                  <a:srgbClr val="C00000"/>
                </a:solidFill>
              </a:rPr>
              <a:t>1 m</a:t>
            </a:r>
            <a:r>
              <a:rPr lang="en-US" sz="2400" dirty="0" smtClean="0"/>
              <a:t>)</a:t>
            </a:r>
            <a:r>
              <a:rPr lang="sr-Cyrl-RS" sz="2400" dirty="0" smtClean="0"/>
              <a:t>.</a:t>
            </a:r>
            <a:br>
              <a:rPr lang="sr-Cyrl-RS" sz="2400" dirty="0" smtClean="0"/>
            </a:br>
            <a:r>
              <a:rPr lang="en-US" sz="2400" dirty="0" smtClean="0"/>
              <a:t>- </a:t>
            </a:r>
            <a:r>
              <a:rPr lang="sr-Cyrl-RS" sz="2400" dirty="0" smtClean="0"/>
              <a:t>Мање јединице од метра су: дециметар (</a:t>
            </a:r>
            <a:r>
              <a:rPr lang="en-US" sz="2400" b="1" dirty="0" smtClean="0">
                <a:solidFill>
                  <a:srgbClr val="FFC000"/>
                </a:solidFill>
              </a:rPr>
              <a:t>1 dm</a:t>
            </a:r>
            <a:r>
              <a:rPr lang="sr-Cyrl-RS" sz="2400" dirty="0" smtClean="0"/>
              <a:t>), центиметар (</a:t>
            </a:r>
            <a:r>
              <a:rPr lang="en-US" sz="2400" b="1" dirty="0" smtClean="0">
                <a:solidFill>
                  <a:srgbClr val="00B0F0"/>
                </a:solidFill>
              </a:rPr>
              <a:t>1 cm</a:t>
            </a:r>
            <a:r>
              <a:rPr lang="sr-Cyrl-RS" sz="2400" dirty="0" smtClean="0"/>
              <a:t>) и милиметар (</a:t>
            </a:r>
            <a:r>
              <a:rPr lang="en-US" sz="2400" b="1" dirty="0" smtClean="0">
                <a:solidFill>
                  <a:schemeClr val="bg2">
                    <a:lumMod val="50000"/>
                    <a:lumOff val="50000"/>
                  </a:schemeClr>
                </a:solidFill>
              </a:rPr>
              <a:t>1 mm</a:t>
            </a:r>
            <a:r>
              <a:rPr lang="sr-Cyrl-RS" sz="2400" dirty="0" smtClean="0"/>
              <a:t>).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- </a:t>
            </a:r>
            <a:r>
              <a:rPr lang="sr-Cyrl-RS" sz="2400" dirty="0" smtClean="0"/>
              <a:t>Однос између сусједних дужинских јединица је </a:t>
            </a:r>
            <a:r>
              <a:rPr lang="sr-Cyrl-RS" sz="2400" u="sng" dirty="0" smtClean="0"/>
              <a:t>10</a:t>
            </a:r>
            <a:r>
              <a:rPr lang="sr-Cyrl-RS" sz="2400" dirty="0" smtClean="0"/>
              <a:t>, тј.:</a:t>
            </a:r>
            <a:br>
              <a:rPr lang="sr-Cyrl-RS" sz="2400" dirty="0" smtClean="0"/>
            </a:b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536" y="3075806"/>
            <a:ext cx="4038600" cy="1800200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1   m </a:t>
            </a:r>
            <a:r>
              <a:rPr lang="en-US" dirty="0" smtClean="0"/>
              <a:t>= </a:t>
            </a:r>
            <a:r>
              <a:rPr lang="en-US" b="1" dirty="0" smtClean="0">
                <a:solidFill>
                  <a:srgbClr val="FFC000"/>
                </a:solidFill>
              </a:rPr>
              <a:t>10 dm</a:t>
            </a:r>
          </a:p>
          <a:p>
            <a:endParaRPr lang="en-US" dirty="0" smtClean="0"/>
          </a:p>
          <a:p>
            <a:r>
              <a:rPr lang="en-US" b="1" dirty="0" smtClean="0">
                <a:solidFill>
                  <a:srgbClr val="FFC000"/>
                </a:solidFill>
              </a:rPr>
              <a:t>1 dm </a:t>
            </a:r>
            <a:r>
              <a:rPr lang="en-US" dirty="0" smtClean="0"/>
              <a:t>= </a:t>
            </a:r>
            <a:r>
              <a:rPr lang="en-US" b="1" dirty="0" smtClean="0">
                <a:solidFill>
                  <a:srgbClr val="00B0F0"/>
                </a:solidFill>
              </a:rPr>
              <a:t>10 cm</a:t>
            </a:r>
          </a:p>
          <a:p>
            <a:endParaRPr lang="en-US" dirty="0" smtClean="0"/>
          </a:p>
          <a:p>
            <a:r>
              <a:rPr lang="en-US" b="1" dirty="0" smtClean="0">
                <a:solidFill>
                  <a:srgbClr val="00B0F0"/>
                </a:solidFill>
              </a:rPr>
              <a:t>1 cm </a:t>
            </a:r>
            <a:r>
              <a:rPr lang="en-US" dirty="0" smtClean="0"/>
              <a:t>= </a:t>
            </a:r>
            <a:r>
              <a:rPr lang="en-US" b="1" dirty="0" smtClean="0">
                <a:solidFill>
                  <a:schemeClr val="bg2">
                    <a:lumMod val="50000"/>
                    <a:lumOff val="50000"/>
                  </a:schemeClr>
                </a:solidFill>
              </a:rPr>
              <a:t>10 mm</a:t>
            </a:r>
            <a:endParaRPr lang="en-US" b="1" dirty="0">
              <a:solidFill>
                <a:schemeClr val="bg2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4008" y="3219822"/>
            <a:ext cx="4038600" cy="1537444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en-US" b="1" dirty="0" smtClean="0">
                <a:solidFill>
                  <a:srgbClr val="C00000"/>
                </a:solidFill>
              </a:rPr>
              <a:t>    </a:t>
            </a:r>
            <a:r>
              <a:rPr lang="sr-Cyrl-RS" b="1" dirty="0" smtClean="0">
                <a:solidFill>
                  <a:srgbClr val="C00000"/>
                </a:solidFill>
              </a:rPr>
              <a:t> </a:t>
            </a:r>
            <a:r>
              <a:rPr lang="en-US" b="1" dirty="0" smtClean="0">
                <a:solidFill>
                  <a:srgbClr val="C00000"/>
                </a:solidFill>
              </a:rPr>
              <a:t> 1   m</a:t>
            </a:r>
          </a:p>
          <a:p>
            <a:pPr algn="ctr">
              <a:buNone/>
            </a:pPr>
            <a:r>
              <a:rPr lang="en-US" b="1" dirty="0" smtClean="0">
                <a:solidFill>
                  <a:srgbClr val="FFC000"/>
                </a:solidFill>
              </a:rPr>
              <a:t>    10 dm</a:t>
            </a:r>
          </a:p>
          <a:p>
            <a:pPr algn="ctr">
              <a:buNone/>
            </a:pPr>
            <a:r>
              <a:rPr lang="en-US" b="1" dirty="0" smtClean="0">
                <a:solidFill>
                  <a:srgbClr val="00B0F0"/>
                </a:solidFill>
              </a:rPr>
              <a:t>  100 cm</a:t>
            </a:r>
          </a:p>
          <a:p>
            <a:pPr algn="ctr">
              <a:buNone/>
            </a:pPr>
            <a:r>
              <a:rPr lang="en-US" b="1" dirty="0" smtClean="0">
                <a:solidFill>
                  <a:schemeClr val="bg2">
                    <a:lumMod val="50000"/>
                    <a:lumOff val="50000"/>
                  </a:schemeClr>
                </a:solidFill>
              </a:rPr>
              <a:t>1000 mm</a:t>
            </a:r>
          </a:p>
        </p:txBody>
      </p:sp>
      <p:sp>
        <p:nvSpPr>
          <p:cNvPr id="7" name="Curved Right Arrow 6"/>
          <p:cNvSpPr/>
          <p:nvPr/>
        </p:nvSpPr>
        <p:spPr>
          <a:xfrm>
            <a:off x="5652120" y="3363838"/>
            <a:ext cx="216024" cy="28803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Curved Right Arrow 14"/>
          <p:cNvSpPr/>
          <p:nvPr/>
        </p:nvSpPr>
        <p:spPr>
          <a:xfrm>
            <a:off x="5436096" y="3651870"/>
            <a:ext cx="299472" cy="36004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Curved Right Arrow 15"/>
          <p:cNvSpPr/>
          <p:nvPr/>
        </p:nvSpPr>
        <p:spPr>
          <a:xfrm>
            <a:off x="5220072" y="4011910"/>
            <a:ext cx="371480" cy="504056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5" grpId="0" animBg="1"/>
      <p:bldP spid="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23478"/>
            <a:ext cx="8229600" cy="2520280"/>
          </a:xfrm>
        </p:spPr>
        <p:txBody>
          <a:bodyPr>
            <a:normAutofit fontScale="90000"/>
          </a:bodyPr>
          <a:lstStyle/>
          <a:p>
            <a:pPr algn="l"/>
            <a:r>
              <a:rPr lang="en-US" sz="2800" dirty="0" smtClean="0"/>
              <a:t>- </a:t>
            </a:r>
            <a:r>
              <a:rPr lang="sr-Cyrl-RS" sz="2700" dirty="0" smtClean="0"/>
              <a:t>Основна јединица за површину у метарском систему мјера је КВАДРАТНИ МЕТАР (</a:t>
            </a:r>
            <a:r>
              <a:rPr lang="en-US" sz="2700" b="1" dirty="0" smtClean="0">
                <a:solidFill>
                  <a:srgbClr val="C00000"/>
                </a:solidFill>
              </a:rPr>
              <a:t>1 m</a:t>
            </a:r>
            <a:r>
              <a:rPr lang="sr-Cyrl-RS" sz="2700" b="1" dirty="0" smtClean="0">
                <a:solidFill>
                  <a:srgbClr val="C00000"/>
                </a:solidFill>
              </a:rPr>
              <a:t>²</a:t>
            </a:r>
            <a:r>
              <a:rPr lang="en-US" sz="2700" dirty="0" smtClean="0"/>
              <a:t>)</a:t>
            </a:r>
            <a:r>
              <a:rPr lang="sr-Cyrl-RS" sz="2700" dirty="0" smtClean="0"/>
              <a:t>.</a:t>
            </a:r>
            <a:r>
              <a:rPr lang="sr-Cyrl-RS" sz="2700" dirty="0"/>
              <a:t/>
            </a:r>
            <a:br>
              <a:rPr lang="sr-Cyrl-RS" sz="2700" dirty="0"/>
            </a:br>
            <a:r>
              <a:rPr lang="sr-Cyrl-RS" sz="2700" dirty="0" smtClean="0"/>
              <a:t>- Мање јединице су: квадратни дециметар (</a:t>
            </a:r>
            <a:r>
              <a:rPr lang="sr-Cyrl-RS" sz="2700" b="1" dirty="0" smtClean="0">
                <a:solidFill>
                  <a:srgbClr val="FFC000"/>
                </a:solidFill>
              </a:rPr>
              <a:t>1 </a:t>
            </a:r>
            <a:r>
              <a:rPr lang="en-US" sz="2700" b="1" dirty="0" smtClean="0">
                <a:solidFill>
                  <a:srgbClr val="FFC000"/>
                </a:solidFill>
              </a:rPr>
              <a:t>dm</a:t>
            </a:r>
            <a:r>
              <a:rPr lang="sr-Cyrl-RS" sz="2700" b="1" dirty="0" smtClean="0">
                <a:solidFill>
                  <a:srgbClr val="FFC000"/>
                </a:solidFill>
              </a:rPr>
              <a:t>²</a:t>
            </a:r>
            <a:r>
              <a:rPr lang="sr-Cyrl-RS" sz="2700" dirty="0" smtClean="0"/>
              <a:t>), квадратни центиметар (</a:t>
            </a:r>
            <a:r>
              <a:rPr lang="sr-Cyrl-RS" sz="2700" b="1" dirty="0" smtClean="0">
                <a:solidFill>
                  <a:srgbClr val="00B0F0"/>
                </a:solidFill>
              </a:rPr>
              <a:t>1 </a:t>
            </a:r>
            <a:r>
              <a:rPr lang="en-US" sz="2700" b="1" dirty="0" smtClean="0">
                <a:solidFill>
                  <a:srgbClr val="00B0F0"/>
                </a:solidFill>
              </a:rPr>
              <a:t>cm</a:t>
            </a:r>
            <a:r>
              <a:rPr lang="sr-Cyrl-RS" sz="2700" b="1" dirty="0" smtClean="0">
                <a:solidFill>
                  <a:srgbClr val="00B0F0"/>
                </a:solidFill>
              </a:rPr>
              <a:t>²</a:t>
            </a:r>
            <a:r>
              <a:rPr lang="sr-Cyrl-RS" sz="2700" dirty="0" smtClean="0"/>
              <a:t>) и квадратни милиметар </a:t>
            </a:r>
            <a:br>
              <a:rPr lang="sr-Cyrl-RS" sz="2700" dirty="0" smtClean="0"/>
            </a:br>
            <a:r>
              <a:rPr lang="sr-Cyrl-RS" sz="2700" dirty="0" smtClean="0"/>
              <a:t>(</a:t>
            </a:r>
            <a:r>
              <a:rPr lang="sr-Cyrl-RS" sz="2700" b="1" dirty="0" smtClean="0">
                <a:solidFill>
                  <a:schemeClr val="bg2">
                    <a:lumMod val="50000"/>
                    <a:lumOff val="50000"/>
                  </a:schemeClr>
                </a:solidFill>
              </a:rPr>
              <a:t>1 </a:t>
            </a:r>
            <a:r>
              <a:rPr lang="en-US" sz="2700" b="1" dirty="0" smtClean="0">
                <a:solidFill>
                  <a:schemeClr val="bg2">
                    <a:lumMod val="50000"/>
                    <a:lumOff val="50000"/>
                  </a:schemeClr>
                </a:solidFill>
              </a:rPr>
              <a:t>mm</a:t>
            </a:r>
            <a:r>
              <a:rPr lang="sr-Cyrl-RS" sz="2700" b="1" dirty="0" smtClean="0">
                <a:solidFill>
                  <a:schemeClr val="bg2">
                    <a:lumMod val="50000"/>
                    <a:lumOff val="50000"/>
                  </a:schemeClr>
                </a:solidFill>
              </a:rPr>
              <a:t>²</a:t>
            </a:r>
            <a:r>
              <a:rPr lang="sr-Cyrl-RS" sz="2700" dirty="0" smtClean="0"/>
              <a:t>)</a:t>
            </a:r>
            <a:r>
              <a:rPr lang="sr-Cyrl-RS" sz="2700" dirty="0" smtClean="0">
                <a:solidFill>
                  <a:schemeClr val="bg1"/>
                </a:solidFill>
              </a:rPr>
              <a:t>.</a:t>
            </a:r>
            <a:br>
              <a:rPr lang="sr-Cyrl-RS" sz="2700" dirty="0" smtClean="0">
                <a:solidFill>
                  <a:schemeClr val="bg1"/>
                </a:solidFill>
              </a:rPr>
            </a:br>
            <a:r>
              <a:rPr lang="sr-Cyrl-RS" sz="2700" dirty="0" smtClean="0">
                <a:solidFill>
                  <a:schemeClr val="bg1"/>
                </a:solidFill>
              </a:rPr>
              <a:t>- Однос између сусједних квадратних јединица је </a:t>
            </a:r>
            <a:r>
              <a:rPr lang="sr-Cyrl-RS" sz="2700" u="sng" dirty="0" smtClean="0">
                <a:solidFill>
                  <a:schemeClr val="bg1"/>
                </a:solidFill>
              </a:rPr>
              <a:t>100</a:t>
            </a:r>
            <a:r>
              <a:rPr lang="sr-Cyrl-RS" sz="2700" dirty="0" smtClean="0">
                <a:solidFill>
                  <a:schemeClr val="bg1"/>
                </a:solidFill>
              </a:rPr>
              <a:t>, тј.:</a:t>
            </a:r>
            <a:br>
              <a:rPr lang="sr-Cyrl-RS" sz="2700" dirty="0" smtClean="0">
                <a:solidFill>
                  <a:schemeClr val="bg1"/>
                </a:solidFill>
              </a:rPr>
            </a:b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7544" y="2643758"/>
            <a:ext cx="4038600" cy="2329532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1    m² </a:t>
            </a:r>
            <a:r>
              <a:rPr lang="en-US" sz="2400" dirty="0" smtClean="0"/>
              <a:t>=  </a:t>
            </a:r>
            <a:r>
              <a:rPr lang="en-US" sz="2400" b="1" dirty="0" smtClean="0">
                <a:solidFill>
                  <a:srgbClr val="FFC000"/>
                </a:solidFill>
              </a:rPr>
              <a:t>100 dm²</a:t>
            </a:r>
          </a:p>
          <a:p>
            <a:endParaRPr lang="en-US" sz="2400" dirty="0"/>
          </a:p>
          <a:p>
            <a:r>
              <a:rPr lang="en-US" sz="2400" b="1" dirty="0" smtClean="0">
                <a:solidFill>
                  <a:srgbClr val="FFC000"/>
                </a:solidFill>
              </a:rPr>
              <a:t>1 dm²  </a:t>
            </a:r>
            <a:r>
              <a:rPr lang="en-US" sz="2400" dirty="0" smtClean="0"/>
              <a:t>=  </a:t>
            </a:r>
            <a:r>
              <a:rPr lang="en-US" sz="2400" b="1" dirty="0" smtClean="0">
                <a:solidFill>
                  <a:srgbClr val="00B0F0"/>
                </a:solidFill>
              </a:rPr>
              <a:t>100 cm²</a:t>
            </a:r>
          </a:p>
          <a:p>
            <a:endParaRPr lang="en-US" sz="2400" dirty="0"/>
          </a:p>
          <a:p>
            <a:r>
              <a:rPr lang="en-US" sz="2400" b="1" dirty="0" smtClean="0">
                <a:solidFill>
                  <a:srgbClr val="00B0F0"/>
                </a:solidFill>
              </a:rPr>
              <a:t>1 cm²  </a:t>
            </a:r>
            <a:r>
              <a:rPr lang="en-US" sz="2400" dirty="0" smtClean="0"/>
              <a:t>=  </a:t>
            </a:r>
            <a:r>
              <a:rPr lang="en-US" sz="2400" b="1" dirty="0" smtClean="0">
                <a:solidFill>
                  <a:schemeClr val="bg2">
                    <a:lumMod val="50000"/>
                    <a:lumOff val="50000"/>
                  </a:schemeClr>
                </a:solidFill>
              </a:rPr>
              <a:t>100 mm²</a:t>
            </a:r>
            <a:endParaRPr lang="en-US" sz="2400" b="1" dirty="0">
              <a:solidFill>
                <a:schemeClr val="bg2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4008" y="2643758"/>
            <a:ext cx="4038600" cy="2329532"/>
          </a:xfrm>
        </p:spPr>
        <p:txBody>
          <a:bodyPr>
            <a:normAutofit/>
          </a:bodyPr>
          <a:lstStyle/>
          <a:p>
            <a:pPr marL="457200" indent="-457200" algn="ctr">
              <a:buNone/>
            </a:pPr>
            <a:r>
              <a:rPr lang="en-US" sz="2400" b="1" dirty="0" smtClean="0">
                <a:solidFill>
                  <a:srgbClr val="C00000"/>
                </a:solidFill>
              </a:rPr>
              <a:t>              1   m²</a:t>
            </a:r>
          </a:p>
          <a:p>
            <a:pPr marL="457200" indent="-457200" algn="ctr">
              <a:buNone/>
            </a:pPr>
            <a:r>
              <a:rPr lang="en-US" sz="2400" b="1" dirty="0" smtClean="0">
                <a:solidFill>
                  <a:srgbClr val="FFC000"/>
                </a:solidFill>
              </a:rPr>
              <a:t>          100 dm²</a:t>
            </a:r>
          </a:p>
          <a:p>
            <a:pPr marL="457200" indent="-457200" algn="ctr">
              <a:buNone/>
            </a:pPr>
            <a:r>
              <a:rPr lang="en-US" sz="2400" b="1" dirty="0" smtClean="0">
                <a:solidFill>
                  <a:srgbClr val="00B0F0"/>
                </a:solidFill>
              </a:rPr>
              <a:t>    10 000 cm²</a:t>
            </a:r>
          </a:p>
          <a:p>
            <a:pPr marL="457200" indent="-457200" algn="ctr">
              <a:buNone/>
            </a:pPr>
            <a:r>
              <a:rPr lang="en-US" sz="2400" b="1" dirty="0" smtClean="0">
                <a:solidFill>
                  <a:schemeClr val="bg2">
                    <a:lumMod val="50000"/>
                    <a:lumOff val="50000"/>
                  </a:schemeClr>
                </a:solidFill>
              </a:rPr>
              <a:t>1 000 000 mm²</a:t>
            </a:r>
          </a:p>
          <a:p>
            <a:pPr marL="457200" indent="-457200" algn="ctr">
              <a:buNone/>
            </a:pPr>
            <a:endParaRPr lang="en-US" sz="2400" b="1" dirty="0">
              <a:solidFill>
                <a:srgbClr val="FFC000"/>
              </a:solidFill>
            </a:endParaRPr>
          </a:p>
          <a:p>
            <a:pPr marL="457200" indent="-457200" algn="ctr">
              <a:buNone/>
            </a:pPr>
            <a:endParaRPr lang="en-US" sz="2400" b="1" dirty="0">
              <a:solidFill>
                <a:srgbClr val="FFC000"/>
              </a:solidFill>
            </a:endParaRPr>
          </a:p>
        </p:txBody>
      </p:sp>
      <p:sp>
        <p:nvSpPr>
          <p:cNvPr id="5" name="Curved Right Arrow 4"/>
          <p:cNvSpPr/>
          <p:nvPr/>
        </p:nvSpPr>
        <p:spPr>
          <a:xfrm>
            <a:off x="6084168" y="2859782"/>
            <a:ext cx="216024" cy="28803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Curved Right Arrow 5"/>
          <p:cNvSpPr/>
          <p:nvPr/>
        </p:nvSpPr>
        <p:spPr>
          <a:xfrm>
            <a:off x="5724128" y="3291830"/>
            <a:ext cx="299472" cy="36004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Curved Right Arrow 6"/>
          <p:cNvSpPr/>
          <p:nvPr/>
        </p:nvSpPr>
        <p:spPr>
          <a:xfrm>
            <a:off x="5292080" y="3723878"/>
            <a:ext cx="371480" cy="504056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1429667"/>
          </a:xfrm>
        </p:spPr>
        <p:txBody>
          <a:bodyPr>
            <a:normAutofit fontScale="90000"/>
          </a:bodyPr>
          <a:lstStyle/>
          <a:p>
            <a:r>
              <a:rPr lang="sr-Cyrl-RS" dirty="0" smtClean="0"/>
              <a:t>Која је јединица мјерења ЗАПРЕМИНЕ тијела у метарском систему јединица?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851670"/>
            <a:ext cx="8229600" cy="3096345"/>
          </a:xfrm>
        </p:spPr>
        <p:txBody>
          <a:bodyPr>
            <a:normAutofit fontScale="85000" lnSpcReduction="10000"/>
          </a:bodyPr>
          <a:lstStyle/>
          <a:p>
            <a:r>
              <a:rPr lang="sr-Cyrl-RS" dirty="0" smtClean="0"/>
              <a:t>Основна јединица за мјерење </a:t>
            </a:r>
            <a:r>
              <a:rPr lang="sr-Cyrl-RS" u="sng" dirty="0" smtClean="0"/>
              <a:t>запремине</a:t>
            </a:r>
            <a:r>
              <a:rPr lang="sr-Cyrl-RS" dirty="0" smtClean="0"/>
              <a:t> тијела у метарском систему је </a:t>
            </a:r>
            <a:r>
              <a:rPr lang="sr-Cyrl-RS" b="1" dirty="0" smtClean="0">
                <a:solidFill>
                  <a:srgbClr val="C00000"/>
                </a:solidFill>
              </a:rPr>
              <a:t>ЈЕДАН КУБНИ МЕТАР </a:t>
            </a:r>
            <a:r>
              <a:rPr lang="sr-Cyrl-RS" dirty="0" smtClean="0"/>
              <a:t>( </a:t>
            </a:r>
            <a:r>
              <a:rPr lang="sr-Cyrl-RS" b="1" dirty="0" smtClean="0">
                <a:solidFill>
                  <a:srgbClr val="FF0000"/>
                </a:solidFill>
              </a:rPr>
              <a:t>1 </a:t>
            </a:r>
            <a:r>
              <a:rPr lang="en-US" b="1" dirty="0" smtClean="0">
                <a:solidFill>
                  <a:srgbClr val="FF0000"/>
                </a:solidFill>
              </a:rPr>
              <a:t>m</a:t>
            </a:r>
            <a:r>
              <a:rPr lang="sr-Cyrl-RS" b="1" dirty="0" smtClean="0">
                <a:solidFill>
                  <a:srgbClr val="FF0000"/>
                </a:solidFill>
              </a:rPr>
              <a:t>³</a:t>
            </a:r>
            <a:r>
              <a:rPr lang="sr-Cyrl-RS" dirty="0" smtClean="0"/>
              <a:t>).</a:t>
            </a:r>
          </a:p>
          <a:p>
            <a:r>
              <a:rPr lang="sr-Cyrl-RS" dirty="0" smtClean="0"/>
              <a:t>Мање јединице су</a:t>
            </a:r>
            <a:r>
              <a:rPr lang="sr-Cyrl-RS" dirty="0" smtClean="0">
                <a:solidFill>
                  <a:srgbClr val="FFC000"/>
                </a:solidFill>
              </a:rPr>
              <a:t>: кубни дециметар </a:t>
            </a:r>
            <a:r>
              <a:rPr lang="sr-Cyrl-RS" dirty="0" smtClean="0"/>
              <a:t>( </a:t>
            </a:r>
            <a:r>
              <a:rPr lang="sr-Cyrl-RS" b="1" dirty="0" smtClean="0">
                <a:solidFill>
                  <a:srgbClr val="FFFF00"/>
                </a:solidFill>
              </a:rPr>
              <a:t>1</a:t>
            </a:r>
            <a:r>
              <a:rPr lang="en-US" b="1" dirty="0" smtClean="0">
                <a:solidFill>
                  <a:srgbClr val="FFFF00"/>
                </a:solidFill>
              </a:rPr>
              <a:t>dm</a:t>
            </a:r>
            <a:r>
              <a:rPr lang="sr-Cyrl-RS" b="1" dirty="0" smtClean="0">
                <a:solidFill>
                  <a:srgbClr val="FFFF00"/>
                </a:solidFill>
              </a:rPr>
              <a:t>³</a:t>
            </a:r>
            <a:r>
              <a:rPr lang="sr-Cyrl-RS" dirty="0" smtClean="0"/>
              <a:t>), </a:t>
            </a:r>
            <a:r>
              <a:rPr lang="sr-Cyrl-RS" dirty="0" smtClean="0">
                <a:solidFill>
                  <a:srgbClr val="0070C0"/>
                </a:solidFill>
              </a:rPr>
              <a:t>кубни</a:t>
            </a:r>
            <a:r>
              <a:rPr lang="sr-Cyrl-RS" dirty="0" smtClean="0"/>
              <a:t> </a:t>
            </a:r>
            <a:r>
              <a:rPr lang="sr-Cyrl-RS" dirty="0" smtClean="0">
                <a:solidFill>
                  <a:srgbClr val="0070C0"/>
                </a:solidFill>
              </a:rPr>
              <a:t>центиметар</a:t>
            </a:r>
            <a:r>
              <a:rPr lang="sr-Cyrl-RS" dirty="0" smtClean="0"/>
              <a:t> ( </a:t>
            </a:r>
            <a:r>
              <a:rPr lang="sr-Cyrl-RS" b="1" dirty="0" smtClean="0">
                <a:solidFill>
                  <a:srgbClr val="00B0F0"/>
                </a:solidFill>
              </a:rPr>
              <a:t>1</a:t>
            </a:r>
            <a:r>
              <a:rPr lang="en-US" b="1" dirty="0" smtClean="0">
                <a:solidFill>
                  <a:srgbClr val="00B0F0"/>
                </a:solidFill>
              </a:rPr>
              <a:t>cm</a:t>
            </a:r>
            <a:r>
              <a:rPr lang="sr-Cyrl-RS" b="1" dirty="0" smtClean="0">
                <a:solidFill>
                  <a:srgbClr val="00B0F0"/>
                </a:solidFill>
              </a:rPr>
              <a:t>³</a:t>
            </a:r>
            <a:r>
              <a:rPr lang="sr-Cyrl-RS" dirty="0" smtClean="0"/>
              <a:t>) и кубни милиметар ( </a:t>
            </a:r>
            <a:r>
              <a:rPr lang="sr-Cyrl-RS" b="1" dirty="0" smtClean="0">
                <a:solidFill>
                  <a:schemeClr val="bg2">
                    <a:lumMod val="50000"/>
                    <a:lumOff val="50000"/>
                  </a:schemeClr>
                </a:solidFill>
              </a:rPr>
              <a:t>1</a:t>
            </a:r>
            <a:r>
              <a:rPr lang="en-US" b="1" dirty="0" smtClean="0">
                <a:solidFill>
                  <a:schemeClr val="bg2">
                    <a:lumMod val="50000"/>
                    <a:lumOff val="50000"/>
                  </a:schemeClr>
                </a:solidFill>
              </a:rPr>
              <a:t>mm</a:t>
            </a:r>
            <a:r>
              <a:rPr lang="sr-Cyrl-RS" b="1" dirty="0" smtClean="0">
                <a:solidFill>
                  <a:schemeClr val="bg2">
                    <a:lumMod val="50000"/>
                    <a:lumOff val="50000"/>
                  </a:schemeClr>
                </a:solidFill>
              </a:rPr>
              <a:t>³</a:t>
            </a:r>
            <a:r>
              <a:rPr lang="sr-Cyrl-RS" dirty="0" smtClean="0"/>
              <a:t>)</a:t>
            </a:r>
            <a:r>
              <a:rPr lang="sr-Cyrl-RS" dirty="0" smtClean="0">
                <a:solidFill>
                  <a:schemeClr val="bg1"/>
                </a:solidFill>
              </a:rPr>
              <a:t>.</a:t>
            </a:r>
          </a:p>
          <a:p>
            <a:r>
              <a:rPr lang="sr-Cyrl-RS" dirty="0" smtClean="0">
                <a:solidFill>
                  <a:schemeClr val="bg1"/>
                </a:solidFill>
              </a:rPr>
              <a:t>Однос између сусједних кубних јединица је </a:t>
            </a:r>
            <a:r>
              <a:rPr lang="sr-Cyrl-RS" u="sng" dirty="0" smtClean="0">
                <a:solidFill>
                  <a:schemeClr val="bg1"/>
                </a:solidFill>
              </a:rPr>
              <a:t>1 000</a:t>
            </a:r>
            <a:r>
              <a:rPr lang="sr-Cyrl-RS" dirty="0" smtClean="0">
                <a:solidFill>
                  <a:schemeClr val="bg1"/>
                </a:solidFill>
              </a:rPr>
              <a:t>, тј.:</a:t>
            </a:r>
            <a:endParaRPr lang="en-US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1m³</a:t>
            </a:r>
            <a:r>
              <a:rPr lang="en-US" dirty="0" smtClean="0">
                <a:solidFill>
                  <a:schemeClr val="bg1"/>
                </a:solidFill>
              </a:rPr>
              <a:t> = </a:t>
            </a:r>
            <a:r>
              <a:rPr lang="en-US" b="1" dirty="0" smtClean="0">
                <a:solidFill>
                  <a:srgbClr val="FFFF00"/>
                </a:solidFill>
              </a:rPr>
              <a:t>1 000 dm³   1 dm³ </a:t>
            </a:r>
            <a:r>
              <a:rPr lang="en-US" dirty="0" smtClean="0">
                <a:solidFill>
                  <a:schemeClr val="bg1"/>
                </a:solidFill>
              </a:rPr>
              <a:t>= </a:t>
            </a:r>
            <a:r>
              <a:rPr lang="en-US" b="1" dirty="0" smtClean="0">
                <a:solidFill>
                  <a:srgbClr val="00B0F0"/>
                </a:solidFill>
              </a:rPr>
              <a:t>1 000 cm³  1 cm³ </a:t>
            </a:r>
            <a:r>
              <a:rPr lang="en-US" dirty="0" smtClean="0">
                <a:solidFill>
                  <a:schemeClr val="bg1"/>
                </a:solidFill>
              </a:rPr>
              <a:t>= </a:t>
            </a:r>
            <a:r>
              <a:rPr lang="en-US" b="1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1 000 mm³</a:t>
            </a:r>
            <a:endParaRPr lang="en-US" b="1" dirty="0">
              <a:solidFill>
                <a:schemeClr val="tx2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539552" y="4299942"/>
            <a:ext cx="2520280" cy="555526"/>
          </a:xfrm>
          <a:prstGeom prst="round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3131840" y="4299942"/>
            <a:ext cx="2736304" cy="555526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5940152" y="4299942"/>
            <a:ext cx="2727920" cy="555526"/>
          </a:xfrm>
          <a:prstGeom prst="roundRect">
            <a:avLst/>
          </a:prstGeom>
          <a:noFill/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1069627"/>
          </a:xfrm>
        </p:spPr>
        <p:txBody>
          <a:bodyPr>
            <a:normAutofit fontScale="90000"/>
          </a:bodyPr>
          <a:lstStyle/>
          <a:p>
            <a:r>
              <a:rPr lang="sr-Cyrl-RS" dirty="0" smtClean="0"/>
              <a:t>Кубни метар је запремина коцке </a:t>
            </a:r>
            <a:r>
              <a:rPr lang="sr-Cyrl-RS" dirty="0" smtClean="0">
                <a:solidFill>
                  <a:srgbClr val="FF0000"/>
                </a:solidFill>
              </a:rPr>
              <a:t>К₁</a:t>
            </a:r>
            <a:r>
              <a:rPr lang="sr-Cyrl-RS" dirty="0" smtClean="0"/>
              <a:t>, којој је дужина једне ивице 1</a:t>
            </a:r>
            <a:r>
              <a:rPr lang="en-US" dirty="0" smtClean="0"/>
              <a:t>m</a:t>
            </a:r>
            <a:r>
              <a:rPr lang="sr-Cyrl-R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7613"/>
            <a:ext cx="8229600" cy="3795887"/>
          </a:xfrm>
        </p:spPr>
        <p:txBody>
          <a:bodyPr>
            <a:normAutofit lnSpcReduction="10000"/>
          </a:bodyPr>
          <a:lstStyle/>
          <a:p>
            <a:r>
              <a:rPr lang="sr-Cyrl-RS" dirty="0" smtClean="0"/>
              <a:t>Записујемо :</a:t>
            </a:r>
          </a:p>
          <a:p>
            <a:endParaRPr lang="sr-Cyrl-RS" dirty="0" smtClean="0"/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r>
              <a:rPr lang="sr-Cyrl-RS" dirty="0" smtClean="0"/>
              <a:t>V ( </a:t>
            </a:r>
            <a:r>
              <a:rPr lang="el-GR" dirty="0" smtClean="0"/>
              <a:t>Κ</a:t>
            </a:r>
            <a:r>
              <a:rPr lang="sr-Cyrl-RS" dirty="0" smtClean="0"/>
              <a:t>₁ ) = </a:t>
            </a:r>
            <a:r>
              <a:rPr lang="sr-Cyrl-RS" b="1" dirty="0" smtClean="0">
                <a:solidFill>
                  <a:srgbClr val="FF0000"/>
                </a:solidFill>
              </a:rPr>
              <a:t>1</a:t>
            </a:r>
            <a:r>
              <a:rPr lang="en-US" b="1" dirty="0" smtClean="0">
                <a:solidFill>
                  <a:srgbClr val="FF0000"/>
                </a:solidFill>
              </a:rPr>
              <a:t>m³</a:t>
            </a:r>
            <a:endParaRPr lang="sr-Cyrl-RS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sr-Cyrl-RS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sr-Cyrl-RS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sr-Cyrl-RS" b="1" dirty="0" smtClean="0">
                <a:solidFill>
                  <a:srgbClr val="FF0000"/>
                </a:solidFill>
              </a:rPr>
              <a:t>                                                     </a:t>
            </a:r>
            <a:r>
              <a:rPr lang="sr-Cyrl-RS" sz="1800" b="1" dirty="0" smtClean="0">
                <a:solidFill>
                  <a:srgbClr val="FF0000"/>
                </a:solidFill>
              </a:rPr>
              <a:t>1 </a:t>
            </a:r>
            <a:r>
              <a:rPr lang="en-US" sz="1800" b="1" dirty="0" smtClean="0">
                <a:solidFill>
                  <a:srgbClr val="FF0000"/>
                </a:solidFill>
              </a:rPr>
              <a:t>m</a:t>
            </a:r>
            <a:endParaRPr lang="sr-Cyrl-RS" b="1" dirty="0" smtClean="0">
              <a:solidFill>
                <a:srgbClr val="FF0000"/>
              </a:solidFill>
            </a:endParaRPr>
          </a:p>
        </p:txBody>
      </p:sp>
      <p:sp>
        <p:nvSpPr>
          <p:cNvPr id="4" name="Cube 3"/>
          <p:cNvSpPr/>
          <p:nvPr/>
        </p:nvSpPr>
        <p:spPr>
          <a:xfrm>
            <a:off x="4355976" y="1419622"/>
            <a:ext cx="3600400" cy="3240360"/>
          </a:xfrm>
          <a:prstGeom prst="cub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RS" sz="3600" dirty="0" smtClean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  <a:p>
            <a:pPr algn="ctr"/>
            <a:endParaRPr lang="sr-Cyrl-RS" sz="3600" dirty="0" smtClean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  <a:p>
            <a:pPr algn="ctr"/>
            <a:endParaRPr lang="sr-Cyrl-RS" sz="3600" dirty="0" smtClean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  <a:p>
            <a:pPr algn="ctr"/>
            <a:endParaRPr lang="sr-Cyrl-RS" sz="3600" dirty="0" smtClean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  <a:p>
            <a:pPr algn="ctr"/>
            <a:endParaRPr lang="sr-Cyrl-RS" sz="3600" dirty="0" smtClean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  <a:p>
            <a:pPr algn="ctr"/>
            <a:endParaRPr lang="sr-Cyrl-RS" sz="3600" dirty="0" smtClean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  <a:p>
            <a:pPr algn="ctr"/>
            <a:endParaRPr lang="sr-Cyrl-RS" sz="3600" dirty="0" smtClean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  <a:p>
            <a:pPr algn="ctr"/>
            <a:endParaRPr lang="sr-Cyrl-RS" sz="3600" dirty="0" smtClean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  <a:p>
            <a:pPr algn="ctr"/>
            <a:endParaRPr lang="sr-Cyrl-RS" sz="3600" dirty="0" smtClean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  <a:p>
            <a:pPr algn="ctr"/>
            <a:endParaRPr lang="sr-Cyrl-RS" sz="3600" dirty="0" smtClean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  <a:p>
            <a:pPr algn="ctr"/>
            <a:endParaRPr lang="sr-Cyrl-RS" sz="3600" dirty="0" smtClean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  <a:p>
            <a:pPr algn="ctr"/>
            <a:endParaRPr lang="sr-Cyrl-RS" sz="3600" dirty="0" smtClean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  <a:p>
            <a:pPr algn="ctr"/>
            <a:endParaRPr lang="sr-Cyrl-RS" sz="3600" dirty="0" smtClean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  <a:p>
            <a:pPr algn="ctr"/>
            <a:endParaRPr lang="sr-Cyrl-RS" sz="3600" dirty="0" smtClean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  <a:p>
            <a:pPr algn="ctr"/>
            <a:r>
              <a:rPr lang="sr-Cyrl-RS" sz="36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К₁</a:t>
            </a:r>
          </a:p>
          <a:p>
            <a:pPr algn="ctr"/>
            <a:endParaRPr lang="sr-Cyrl-RS" sz="3600" dirty="0" smtClean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  <a:p>
            <a:pPr algn="ctr"/>
            <a:endParaRPr lang="sr-Cyrl-RS" sz="3600" dirty="0" smtClean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  <a:p>
            <a:pPr algn="ctr"/>
            <a:r>
              <a:rPr lang="sr-Cyrl-RS" sz="36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1 </a:t>
            </a:r>
            <a:r>
              <a:rPr lang="en-US" sz="36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m³</a:t>
            </a:r>
            <a:endParaRPr lang="sr-Cyrl-RS" sz="3600" dirty="0" smtClean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  <a:p>
            <a:pPr algn="ctr"/>
            <a:endParaRPr lang="sr-Cyrl-RS" sz="3600" dirty="0" smtClean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  <a:p>
            <a:pPr algn="ctr"/>
            <a:endParaRPr lang="sr-Cyrl-RS" sz="3600" dirty="0" smtClean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  <a:p>
            <a:pPr algn="ctr"/>
            <a:endParaRPr lang="sr-Cyrl-RS" sz="4400" dirty="0" smtClean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  <a:p>
            <a:pPr algn="ctr"/>
            <a:endParaRPr lang="sr-Cyrl-RS" sz="3600" dirty="0" smtClean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  <a:p>
            <a:pPr algn="ctr"/>
            <a:endParaRPr lang="sr-Cyrl-RS" sz="3600" dirty="0" smtClean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  <a:p>
            <a:pPr algn="ctr"/>
            <a:endParaRPr lang="sr-Cyrl-RS" sz="3600" dirty="0" smtClean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  <a:p>
            <a:pPr algn="ctr"/>
            <a:endParaRPr lang="sr-Cyrl-RS" sz="3600" dirty="0" smtClean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  <a:p>
            <a:pPr algn="ctr"/>
            <a:endParaRPr lang="sr-Cyrl-RS" sz="3600" dirty="0" smtClean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  <a:p>
            <a:pPr algn="ctr"/>
            <a:endParaRPr lang="sr-Cyrl-RS" sz="3600" dirty="0" smtClean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  <a:p>
            <a:pPr algn="ctr"/>
            <a:endParaRPr lang="sr-Cyrl-RS" sz="3600" dirty="0" smtClean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  <a:p>
            <a:pPr algn="ctr"/>
            <a:endParaRPr lang="sr-Cyrl-RS" sz="3600" dirty="0" smtClean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  <a:p>
            <a:pPr algn="ctr"/>
            <a:endParaRPr lang="sr-Cyrl-RS" sz="3600" dirty="0" smtClean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  <a:p>
            <a:pPr algn="ctr"/>
            <a:endParaRPr lang="sr-Cyrl-RS" sz="3600" dirty="0" smtClean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  <a:p>
            <a:pPr algn="ctr"/>
            <a:endParaRPr lang="sr-Cyrl-RS" sz="3600" dirty="0" smtClean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  <a:p>
            <a:pPr algn="ctr"/>
            <a:endParaRPr lang="sr-Cyrl-RS" sz="3600" dirty="0" smtClean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  <a:p>
            <a:pPr algn="ctr"/>
            <a:endParaRPr lang="sr-Cyrl-RS" sz="3600" dirty="0" smtClean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  <a:p>
            <a:pPr algn="ctr"/>
            <a:endParaRPr lang="sr-Cyrl-RS" sz="3600" dirty="0" smtClean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4355976" y="4731990"/>
            <a:ext cx="2736304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/>
              <a:t>Кубни дециметар је запремина коцке </a:t>
            </a:r>
            <a:r>
              <a:rPr lang="sr-Cyrl-RS" dirty="0" smtClean="0">
                <a:solidFill>
                  <a:srgbClr val="FFFF00"/>
                </a:solidFill>
              </a:rPr>
              <a:t>К₂</a:t>
            </a:r>
            <a:r>
              <a:rPr lang="sr-Cyrl-RS" dirty="0" smtClean="0"/>
              <a:t>, којој је дужина ивице 1</a:t>
            </a:r>
            <a:r>
              <a:rPr lang="en-US" dirty="0" smtClean="0"/>
              <a:t>dm</a:t>
            </a:r>
            <a:r>
              <a:rPr lang="sr-Cyrl-R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747863"/>
          </a:xfrm>
        </p:spPr>
        <p:txBody>
          <a:bodyPr>
            <a:normAutofit fontScale="92500" lnSpcReduction="20000"/>
          </a:bodyPr>
          <a:lstStyle/>
          <a:p>
            <a:endParaRPr lang="sr-Cyrl-RS" dirty="0" smtClean="0"/>
          </a:p>
          <a:p>
            <a:r>
              <a:rPr lang="sr-Cyrl-RS" dirty="0" smtClean="0"/>
              <a:t>Записујемо:</a:t>
            </a:r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r>
              <a:rPr lang="sr-Cyrl-RS" dirty="0" smtClean="0"/>
              <a:t>V (К₂) = </a:t>
            </a:r>
            <a:r>
              <a:rPr lang="sr-Cyrl-RS" b="1" dirty="0" smtClean="0">
                <a:solidFill>
                  <a:srgbClr val="FFFF00"/>
                </a:solidFill>
              </a:rPr>
              <a:t>1 </a:t>
            </a:r>
            <a:r>
              <a:rPr lang="en-US" b="1" dirty="0" smtClean="0">
                <a:solidFill>
                  <a:srgbClr val="FFFF00"/>
                </a:solidFill>
              </a:rPr>
              <a:t>dm³</a:t>
            </a:r>
            <a:endParaRPr lang="sr-Cyrl-RS" b="1" dirty="0" smtClean="0">
              <a:solidFill>
                <a:srgbClr val="FFFF00"/>
              </a:solidFill>
            </a:endParaRPr>
          </a:p>
          <a:p>
            <a:pPr>
              <a:buNone/>
            </a:pPr>
            <a:endParaRPr lang="sr-Cyrl-RS" b="1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sr-Cyrl-RS" b="1" dirty="0" smtClean="0">
                <a:solidFill>
                  <a:srgbClr val="FFFF00"/>
                </a:solidFill>
              </a:rPr>
              <a:t>                                                  </a:t>
            </a:r>
            <a:r>
              <a:rPr lang="sr-Cyrl-RS" sz="1800" b="1" dirty="0" smtClean="0">
                <a:solidFill>
                  <a:srgbClr val="FFFF00"/>
                </a:solidFill>
              </a:rPr>
              <a:t> </a:t>
            </a:r>
          </a:p>
          <a:p>
            <a:pPr>
              <a:buNone/>
            </a:pPr>
            <a:r>
              <a:rPr lang="sr-Cyrl-RS" sz="1800" b="1" dirty="0" smtClean="0">
                <a:solidFill>
                  <a:srgbClr val="FFFF00"/>
                </a:solidFill>
              </a:rPr>
              <a:t>                                                                                                             1 </a:t>
            </a:r>
            <a:r>
              <a:rPr lang="en-US" sz="1800" b="1" dirty="0" smtClean="0">
                <a:solidFill>
                  <a:srgbClr val="FFFF00"/>
                </a:solidFill>
              </a:rPr>
              <a:t>dm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4" name="Cube 3"/>
          <p:cNvSpPr/>
          <p:nvPr/>
        </p:nvSpPr>
        <p:spPr>
          <a:xfrm>
            <a:off x="5148064" y="1707654"/>
            <a:ext cx="2664296" cy="2520280"/>
          </a:xfrm>
          <a:prstGeom prst="cube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RS" dirty="0" smtClean="0">
              <a:solidFill>
                <a:schemeClr val="tx2"/>
              </a:solidFill>
            </a:endParaRPr>
          </a:p>
          <a:p>
            <a:pPr algn="ctr"/>
            <a:endParaRPr lang="sr-Cyrl-RS" dirty="0" smtClean="0">
              <a:solidFill>
                <a:schemeClr val="tx2"/>
              </a:solidFill>
            </a:endParaRPr>
          </a:p>
          <a:p>
            <a:pPr algn="ctr"/>
            <a:endParaRPr lang="sr-Cyrl-RS" dirty="0" smtClean="0">
              <a:solidFill>
                <a:schemeClr val="tx2"/>
              </a:solidFill>
            </a:endParaRPr>
          </a:p>
          <a:p>
            <a:pPr algn="ctr"/>
            <a:endParaRPr lang="sr-Cyrl-RS" dirty="0" smtClean="0">
              <a:solidFill>
                <a:schemeClr val="tx2"/>
              </a:solidFill>
            </a:endParaRPr>
          </a:p>
          <a:p>
            <a:pPr algn="ctr"/>
            <a:endParaRPr lang="sr-Cyrl-RS" dirty="0" smtClean="0">
              <a:solidFill>
                <a:schemeClr val="tx2"/>
              </a:solidFill>
            </a:endParaRPr>
          </a:p>
          <a:p>
            <a:pPr algn="ctr"/>
            <a:r>
              <a:rPr lang="el-GR" b="1" dirty="0" smtClean="0">
                <a:solidFill>
                  <a:schemeClr val="tx2"/>
                </a:solidFill>
              </a:rPr>
              <a:t>Κ₂</a:t>
            </a:r>
            <a:endParaRPr lang="sr-Cyrl-RS" b="1" dirty="0" smtClean="0">
              <a:solidFill>
                <a:schemeClr val="tx2"/>
              </a:solidFill>
            </a:endParaRPr>
          </a:p>
          <a:p>
            <a:pPr algn="ctr"/>
            <a:endParaRPr lang="sr-Cyrl-RS" dirty="0" smtClean="0">
              <a:solidFill>
                <a:schemeClr val="tx2"/>
              </a:solidFill>
            </a:endParaRPr>
          </a:p>
          <a:p>
            <a:pPr algn="ctr"/>
            <a:endParaRPr lang="sr-Cyrl-RS" dirty="0" smtClean="0">
              <a:solidFill>
                <a:schemeClr val="tx2"/>
              </a:solidFill>
            </a:endParaRPr>
          </a:p>
          <a:p>
            <a:pPr algn="ctr"/>
            <a:endParaRPr lang="sr-Cyrl-RS" dirty="0" smtClean="0">
              <a:solidFill>
                <a:schemeClr val="tx2"/>
              </a:solidFill>
            </a:endParaRPr>
          </a:p>
          <a:p>
            <a:pPr algn="ctr"/>
            <a:endParaRPr lang="sr-Cyrl-RS" b="1" dirty="0" smtClean="0">
              <a:solidFill>
                <a:schemeClr val="tx2"/>
              </a:solidFill>
            </a:endParaRPr>
          </a:p>
          <a:p>
            <a:pPr algn="ctr"/>
            <a:r>
              <a:rPr lang="sr-Cyrl-RS" b="1" dirty="0" smtClean="0">
                <a:solidFill>
                  <a:schemeClr val="tx2"/>
                </a:solidFill>
              </a:rPr>
              <a:t>1 </a:t>
            </a:r>
            <a:r>
              <a:rPr lang="en-US" b="1" dirty="0" smtClean="0">
                <a:solidFill>
                  <a:schemeClr val="tx2"/>
                </a:solidFill>
              </a:rPr>
              <a:t>dm³</a:t>
            </a:r>
            <a:endParaRPr lang="sr-Cyrl-RS" b="1" dirty="0" smtClean="0">
              <a:solidFill>
                <a:schemeClr val="tx2"/>
              </a:solidFill>
            </a:endParaRPr>
          </a:p>
          <a:p>
            <a:pPr algn="ctr"/>
            <a:endParaRPr lang="sr-Cyrl-RS" dirty="0" smtClean="0">
              <a:solidFill>
                <a:schemeClr val="tx2"/>
              </a:solidFill>
            </a:endParaRPr>
          </a:p>
          <a:p>
            <a:pPr algn="ctr"/>
            <a:endParaRPr lang="sr-Cyrl-RS" dirty="0" smtClean="0">
              <a:solidFill>
                <a:schemeClr val="tx2"/>
              </a:solidFill>
            </a:endParaRPr>
          </a:p>
          <a:p>
            <a:pPr algn="ctr"/>
            <a:endParaRPr lang="sr-Cyrl-RS" dirty="0" smtClean="0">
              <a:solidFill>
                <a:schemeClr val="tx2"/>
              </a:solidFill>
            </a:endParaRPr>
          </a:p>
          <a:p>
            <a:pPr algn="ctr"/>
            <a:endParaRPr lang="sr-Cyrl-RS" dirty="0" smtClean="0">
              <a:solidFill>
                <a:schemeClr val="tx2"/>
              </a:solidFill>
            </a:endParaRPr>
          </a:p>
          <a:p>
            <a:pPr algn="ctr"/>
            <a:endParaRPr lang="sr-Cyrl-RS" dirty="0" smtClean="0">
              <a:solidFill>
                <a:schemeClr val="tx2"/>
              </a:solidFill>
            </a:endParaRPr>
          </a:p>
          <a:p>
            <a:pPr algn="ctr"/>
            <a:endParaRPr lang="sr-Cyrl-RS" dirty="0" smtClean="0">
              <a:solidFill>
                <a:schemeClr val="tx2"/>
              </a:solidFill>
            </a:endParaRPr>
          </a:p>
          <a:p>
            <a:pPr algn="ctr"/>
            <a:endParaRPr lang="sr-Cyrl-RS" dirty="0" smtClean="0">
              <a:solidFill>
                <a:schemeClr val="tx2"/>
              </a:solidFill>
            </a:endParaRPr>
          </a:p>
          <a:p>
            <a:pPr algn="ctr"/>
            <a:endParaRPr lang="sr-Cyrl-RS" dirty="0" smtClean="0">
              <a:solidFill>
                <a:schemeClr val="tx2"/>
              </a:solidFill>
            </a:endParaRPr>
          </a:p>
          <a:p>
            <a:pPr algn="ctr"/>
            <a:endParaRPr lang="sr-Cyrl-RS" dirty="0" smtClean="0">
              <a:solidFill>
                <a:schemeClr val="tx2"/>
              </a:solidFill>
            </a:endParaRPr>
          </a:p>
          <a:p>
            <a:pPr algn="ctr"/>
            <a:endParaRPr lang="en-US" dirty="0">
              <a:solidFill>
                <a:schemeClr val="tx2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5076056" y="4371950"/>
            <a:ext cx="216024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/>
              <a:t>Кубни центиметар је запремина коцке К₃, којој је дужина ивице 1 </a:t>
            </a:r>
            <a:r>
              <a:rPr lang="en-US" dirty="0" smtClean="0"/>
              <a:t>cm</a:t>
            </a:r>
            <a:r>
              <a:rPr lang="sr-Cyrl-RS" dirty="0" smtClean="0"/>
              <a:t>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Cyrl-RS" dirty="0" smtClean="0"/>
          </a:p>
          <a:p>
            <a:r>
              <a:rPr lang="sr-Cyrl-RS" dirty="0" smtClean="0"/>
              <a:t>Записујемо:</a:t>
            </a:r>
          </a:p>
          <a:p>
            <a:endParaRPr lang="sr-Cyrl-RS" dirty="0" smtClean="0"/>
          </a:p>
          <a:p>
            <a:pPr>
              <a:buNone/>
            </a:pPr>
            <a:r>
              <a:rPr lang="sr-Cyrl-RS" dirty="0" smtClean="0"/>
              <a:t> V ( </a:t>
            </a:r>
            <a:r>
              <a:rPr lang="el-GR" dirty="0" smtClean="0"/>
              <a:t>Κ</a:t>
            </a:r>
            <a:r>
              <a:rPr lang="en-US" dirty="0" smtClean="0"/>
              <a:t>₃</a:t>
            </a:r>
            <a:r>
              <a:rPr lang="sr-Cyrl-RS" dirty="0" smtClean="0"/>
              <a:t> ) = </a:t>
            </a:r>
            <a:r>
              <a:rPr lang="sr-Cyrl-RS" b="1" dirty="0" smtClean="0">
                <a:solidFill>
                  <a:srgbClr val="00B0F0"/>
                </a:solidFill>
              </a:rPr>
              <a:t>1</a:t>
            </a:r>
            <a:r>
              <a:rPr lang="en-US" b="1" dirty="0" smtClean="0">
                <a:solidFill>
                  <a:srgbClr val="00B0F0"/>
                </a:solidFill>
              </a:rPr>
              <a:t>cm³</a:t>
            </a:r>
            <a:endParaRPr lang="sr-Cyrl-RS" b="1" dirty="0" smtClean="0">
              <a:solidFill>
                <a:srgbClr val="00B0F0"/>
              </a:solidFill>
            </a:endParaRPr>
          </a:p>
          <a:p>
            <a:pPr>
              <a:buNone/>
            </a:pPr>
            <a:r>
              <a:rPr lang="sr-Cyrl-RS" b="1" dirty="0" smtClean="0">
                <a:solidFill>
                  <a:srgbClr val="00B0F0"/>
                </a:solidFill>
              </a:rPr>
              <a:t>                                                           </a:t>
            </a:r>
            <a:r>
              <a:rPr lang="sr-Cyrl-RS" sz="1800" b="1" dirty="0" smtClean="0">
                <a:solidFill>
                  <a:srgbClr val="00B0F0"/>
                </a:solidFill>
              </a:rPr>
              <a:t>    1 </a:t>
            </a:r>
            <a:r>
              <a:rPr lang="en-US" sz="1800" b="1" dirty="0" smtClean="0">
                <a:solidFill>
                  <a:srgbClr val="00B0F0"/>
                </a:solidFill>
              </a:rPr>
              <a:t>cm</a:t>
            </a:r>
            <a:r>
              <a:rPr lang="sr-Cyrl-RS" b="1" dirty="0" smtClean="0">
                <a:solidFill>
                  <a:srgbClr val="00B0F0"/>
                </a:solidFill>
              </a:rPr>
              <a:t>                    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4" name="Cube 3"/>
          <p:cNvSpPr/>
          <p:nvPr/>
        </p:nvSpPr>
        <p:spPr>
          <a:xfrm>
            <a:off x="5796136" y="2139702"/>
            <a:ext cx="1584176" cy="1512168"/>
          </a:xfrm>
          <a:prstGeom prst="cube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RS" dirty="0" smtClean="0">
              <a:solidFill>
                <a:schemeClr val="bg1"/>
              </a:solidFill>
            </a:endParaRPr>
          </a:p>
          <a:p>
            <a:pPr algn="ctr"/>
            <a:endParaRPr lang="sr-Cyrl-RS" dirty="0" smtClean="0">
              <a:solidFill>
                <a:schemeClr val="bg1"/>
              </a:solidFill>
            </a:endParaRPr>
          </a:p>
          <a:p>
            <a:pPr algn="ctr"/>
            <a:endParaRPr lang="sr-Cyrl-RS" dirty="0" smtClean="0">
              <a:solidFill>
                <a:schemeClr val="bg1"/>
              </a:solidFill>
            </a:endParaRPr>
          </a:p>
          <a:p>
            <a:pPr algn="ctr"/>
            <a:endParaRPr lang="sr-Cyrl-RS" dirty="0" smtClean="0">
              <a:solidFill>
                <a:schemeClr val="bg1"/>
              </a:solidFill>
            </a:endParaRPr>
          </a:p>
          <a:p>
            <a:pPr algn="ctr"/>
            <a:endParaRPr lang="sr-Cyrl-RS" dirty="0" smtClean="0">
              <a:solidFill>
                <a:schemeClr val="bg1"/>
              </a:solidFill>
            </a:endParaRPr>
          </a:p>
          <a:p>
            <a:pPr algn="ctr"/>
            <a:endParaRPr lang="sr-Cyrl-RS" dirty="0" smtClean="0">
              <a:solidFill>
                <a:schemeClr val="bg1"/>
              </a:solidFill>
            </a:endParaRPr>
          </a:p>
          <a:p>
            <a:pPr algn="ctr"/>
            <a:endParaRPr lang="sr-Cyrl-RS" dirty="0" smtClean="0">
              <a:solidFill>
                <a:schemeClr val="bg1"/>
              </a:solidFill>
            </a:endParaRPr>
          </a:p>
          <a:p>
            <a:pPr algn="ctr"/>
            <a:endParaRPr lang="sr-Cyrl-RS" dirty="0" smtClean="0">
              <a:solidFill>
                <a:schemeClr val="bg1"/>
              </a:solidFill>
            </a:endParaRPr>
          </a:p>
          <a:p>
            <a:pPr algn="ctr"/>
            <a:endParaRPr lang="sr-Cyrl-RS" dirty="0" smtClean="0">
              <a:solidFill>
                <a:schemeClr val="bg1"/>
              </a:solidFill>
            </a:endParaRPr>
          </a:p>
          <a:p>
            <a:pPr algn="ctr"/>
            <a:endParaRPr lang="sr-Cyrl-RS" dirty="0" smtClean="0">
              <a:solidFill>
                <a:schemeClr val="bg1"/>
              </a:solidFill>
            </a:endParaRPr>
          </a:p>
          <a:p>
            <a:pPr algn="ctr"/>
            <a:endParaRPr lang="sr-Cyrl-RS" dirty="0" smtClean="0">
              <a:solidFill>
                <a:schemeClr val="bg1"/>
              </a:solidFill>
            </a:endParaRPr>
          </a:p>
          <a:p>
            <a:pPr algn="ctr"/>
            <a:r>
              <a:rPr lang="el-GR" b="1" dirty="0" smtClean="0">
                <a:solidFill>
                  <a:schemeClr val="bg1"/>
                </a:solidFill>
              </a:rPr>
              <a:t>Κ₃</a:t>
            </a:r>
            <a:endParaRPr lang="sr-Cyrl-RS" b="1" dirty="0" smtClean="0">
              <a:solidFill>
                <a:schemeClr val="bg1"/>
              </a:solidFill>
            </a:endParaRPr>
          </a:p>
          <a:p>
            <a:pPr algn="ctr"/>
            <a:endParaRPr lang="sr-Cyrl-RS" dirty="0" smtClean="0">
              <a:solidFill>
                <a:schemeClr val="bg1"/>
              </a:solidFill>
            </a:endParaRPr>
          </a:p>
          <a:p>
            <a:pPr algn="ctr"/>
            <a:endParaRPr lang="sr-Cyrl-RS" dirty="0" smtClean="0">
              <a:solidFill>
                <a:schemeClr val="bg1"/>
              </a:solidFill>
            </a:endParaRPr>
          </a:p>
          <a:p>
            <a:pPr algn="ctr"/>
            <a:r>
              <a:rPr lang="sr-Cyrl-RS" b="1" dirty="0" smtClean="0">
                <a:solidFill>
                  <a:schemeClr val="bg1"/>
                </a:solidFill>
              </a:rPr>
              <a:t>1 </a:t>
            </a:r>
            <a:r>
              <a:rPr lang="en-US" b="1" dirty="0" smtClean="0">
                <a:solidFill>
                  <a:schemeClr val="bg1"/>
                </a:solidFill>
              </a:rPr>
              <a:t>cm³</a:t>
            </a:r>
            <a:endParaRPr lang="sr-Cyrl-RS" b="1" dirty="0" smtClean="0">
              <a:solidFill>
                <a:schemeClr val="bg1"/>
              </a:solidFill>
            </a:endParaRPr>
          </a:p>
          <a:p>
            <a:pPr algn="ctr"/>
            <a:endParaRPr lang="sr-Cyrl-RS" dirty="0" smtClean="0">
              <a:solidFill>
                <a:schemeClr val="bg1"/>
              </a:solidFill>
            </a:endParaRPr>
          </a:p>
          <a:p>
            <a:pPr algn="ctr"/>
            <a:endParaRPr lang="sr-Cyrl-RS" dirty="0" smtClean="0">
              <a:solidFill>
                <a:schemeClr val="bg1"/>
              </a:solidFill>
            </a:endParaRPr>
          </a:p>
          <a:p>
            <a:pPr algn="ctr"/>
            <a:endParaRPr lang="sr-Cyrl-RS" dirty="0" smtClean="0">
              <a:solidFill>
                <a:schemeClr val="bg1"/>
              </a:solidFill>
            </a:endParaRPr>
          </a:p>
          <a:p>
            <a:pPr algn="ctr"/>
            <a:endParaRPr lang="sr-Cyrl-RS" dirty="0" smtClean="0">
              <a:solidFill>
                <a:schemeClr val="bg1"/>
              </a:solidFill>
            </a:endParaRPr>
          </a:p>
          <a:p>
            <a:pPr algn="ctr"/>
            <a:endParaRPr lang="sr-Cyrl-RS" dirty="0" smtClean="0">
              <a:solidFill>
                <a:schemeClr val="bg1"/>
              </a:solidFill>
            </a:endParaRPr>
          </a:p>
          <a:p>
            <a:pPr algn="ctr"/>
            <a:endParaRPr lang="sr-Cyrl-RS" dirty="0" smtClean="0">
              <a:solidFill>
                <a:schemeClr val="bg1"/>
              </a:solidFill>
            </a:endParaRPr>
          </a:p>
          <a:p>
            <a:pPr algn="ctr"/>
            <a:endParaRPr lang="sr-Cyrl-RS" dirty="0" smtClean="0">
              <a:solidFill>
                <a:schemeClr val="bg1"/>
              </a:solidFill>
            </a:endParaRPr>
          </a:p>
          <a:p>
            <a:pPr algn="ctr"/>
            <a:endParaRPr lang="sr-Cyrl-RS" dirty="0" smtClean="0">
              <a:solidFill>
                <a:schemeClr val="bg1"/>
              </a:solidFill>
            </a:endParaRPr>
          </a:p>
          <a:p>
            <a:pPr algn="ctr"/>
            <a:endParaRPr lang="sr-Cyrl-RS" dirty="0" smtClean="0">
              <a:solidFill>
                <a:schemeClr val="bg1"/>
              </a:solidFill>
            </a:endParaRPr>
          </a:p>
          <a:p>
            <a:pPr algn="ctr"/>
            <a:endParaRPr lang="sr-Cyrl-RS" dirty="0" smtClean="0">
              <a:solidFill>
                <a:schemeClr val="bg1"/>
              </a:solidFill>
            </a:endParaRPr>
          </a:p>
          <a:p>
            <a:pPr algn="ctr"/>
            <a:endParaRPr lang="sr-Cyrl-RS" dirty="0" smtClean="0">
              <a:solidFill>
                <a:schemeClr val="bg1"/>
              </a:solidFill>
            </a:endParaRPr>
          </a:p>
          <a:p>
            <a:pPr algn="ctr"/>
            <a:endParaRPr lang="sr-Cyrl-RS" dirty="0" smtClean="0">
              <a:solidFill>
                <a:schemeClr val="bg1"/>
              </a:solidFill>
            </a:endParaRPr>
          </a:p>
          <a:p>
            <a:pPr algn="ctr"/>
            <a:endParaRPr lang="sr-Cyrl-RS" dirty="0" smtClean="0">
              <a:solidFill>
                <a:schemeClr val="bg1"/>
              </a:solidFill>
            </a:endParaRPr>
          </a:p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5724128" y="3795886"/>
            <a:ext cx="1296144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23478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sr-Cyrl-RS" sz="3600" dirty="0" smtClean="0"/>
              <a:t/>
            </a:r>
            <a:br>
              <a:rPr lang="sr-Cyrl-RS" sz="3600" dirty="0" smtClean="0"/>
            </a:br>
            <a:r>
              <a:rPr lang="sr-Cyrl-RS" sz="3100" dirty="0" smtClean="0"/>
              <a:t>Какве су везе између КУБНОГ МЕТРА и КУБНОГ ДЕЦИМЕТРА?</a:t>
            </a:r>
            <a:r>
              <a:rPr lang="sr-Cyrl-RS" dirty="0" smtClean="0"/>
              <a:t/>
            </a:r>
            <a:br>
              <a:rPr lang="sr-Cyrl-RS" dirty="0" smtClean="0"/>
            </a:br>
            <a:endParaRPr lang="en-US" dirty="0"/>
          </a:p>
        </p:txBody>
      </p:sp>
      <p:sp>
        <p:nvSpPr>
          <p:cNvPr id="4" name="Cube 3"/>
          <p:cNvSpPr/>
          <p:nvPr/>
        </p:nvSpPr>
        <p:spPr>
          <a:xfrm>
            <a:off x="1115616" y="987574"/>
            <a:ext cx="576064" cy="576064"/>
          </a:xfrm>
          <a:prstGeom prst="cube">
            <a:avLst/>
          </a:prstGeom>
          <a:solidFill>
            <a:srgbClr val="FB035C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1563638"/>
            <a:ext cx="26642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dirty="0" smtClean="0"/>
              <a:t>Јединична коцка 1</a:t>
            </a:r>
            <a:r>
              <a:rPr lang="en-US" dirty="0" smtClean="0"/>
              <a:t>dm³</a:t>
            </a:r>
            <a:r>
              <a:rPr lang="sr-Cyrl-RS" dirty="0" smtClean="0"/>
              <a:t>                      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251520" y="2355726"/>
            <a:ext cx="864096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2400" dirty="0" smtClean="0"/>
              <a:t>-Јединичне коцке од </a:t>
            </a:r>
            <a:r>
              <a:rPr lang="sr-Cyrl-RS" sz="2400" b="1" u="sng" dirty="0" smtClean="0"/>
              <a:t>1 </a:t>
            </a:r>
            <a:r>
              <a:rPr lang="en-US" sz="2400" b="1" u="sng" dirty="0" smtClean="0"/>
              <a:t>dm³</a:t>
            </a:r>
            <a:r>
              <a:rPr lang="sr-Cyrl-RS" sz="2400" b="1" u="sng" dirty="0" smtClean="0"/>
              <a:t> </a:t>
            </a:r>
            <a:r>
              <a:rPr lang="sr-Cyrl-RS" sz="2400" dirty="0" smtClean="0"/>
              <a:t>слажемо на дно коцке </a:t>
            </a:r>
            <a:r>
              <a:rPr lang="sr-Cyrl-RS" sz="2400" b="1" u="sng" dirty="0" smtClean="0"/>
              <a:t>1 </a:t>
            </a:r>
            <a:r>
              <a:rPr lang="en-US" sz="2400" b="1" u="sng" dirty="0" smtClean="0"/>
              <a:t>m³</a:t>
            </a:r>
            <a:r>
              <a:rPr lang="sr-Cyrl-RS" sz="2400" dirty="0" smtClean="0"/>
              <a:t>, и то у редове, по десет коцки</a:t>
            </a:r>
            <a:r>
              <a:rPr lang="en-US" sz="2400" dirty="0" smtClean="0"/>
              <a:t>, </a:t>
            </a:r>
            <a:r>
              <a:rPr lang="sr-Cyrl-RS" sz="2400" dirty="0" smtClean="0"/>
              <a:t>па добијамо </a:t>
            </a:r>
            <a:r>
              <a:rPr lang="sr-Cyrl-RS" sz="2400" b="1" u="sng" dirty="0" smtClean="0"/>
              <a:t>10 </a:t>
            </a:r>
            <a:r>
              <a:rPr lang="sr-Cyrl-RS" sz="2400" u="sng" dirty="0" smtClean="0"/>
              <a:t>коцки ∙ </a:t>
            </a:r>
            <a:r>
              <a:rPr lang="sr-Cyrl-RS" sz="2400" b="1" u="sng" dirty="0" smtClean="0"/>
              <a:t>1 </a:t>
            </a:r>
            <a:r>
              <a:rPr lang="en-US" sz="2400" b="1" u="sng" dirty="0" smtClean="0"/>
              <a:t>dm³</a:t>
            </a:r>
            <a:r>
              <a:rPr lang="sr-Cyrl-RS" sz="2400" b="1" dirty="0" smtClean="0"/>
              <a:t> </a:t>
            </a:r>
            <a:r>
              <a:rPr lang="sr-Cyrl-RS" sz="2400" dirty="0" smtClean="0"/>
              <a:t>је </a:t>
            </a:r>
            <a:r>
              <a:rPr lang="sr-Cyrl-RS" sz="2400" b="1" u="sng" dirty="0" smtClean="0"/>
              <a:t>10 </a:t>
            </a:r>
            <a:r>
              <a:rPr lang="en-US" sz="2400" b="1" u="sng" dirty="0" smtClean="0"/>
              <a:t>dm³</a:t>
            </a:r>
            <a:r>
              <a:rPr lang="sr-Cyrl-RS" sz="2400" dirty="0" smtClean="0"/>
              <a:t>.</a:t>
            </a:r>
          </a:p>
          <a:p>
            <a:r>
              <a:rPr lang="sr-Cyrl-RS" sz="2400" dirty="0" smtClean="0"/>
              <a:t> -На другој слици видимо попуњен први слој. Када помножимо:</a:t>
            </a:r>
          </a:p>
          <a:p>
            <a:r>
              <a:rPr lang="sr-Cyrl-RS" sz="2400" dirty="0" smtClean="0"/>
              <a:t> </a:t>
            </a:r>
            <a:r>
              <a:rPr lang="sr-Cyrl-RS" sz="2400" b="1" u="sng" dirty="0" smtClean="0">
                <a:solidFill>
                  <a:schemeClr val="bg1"/>
                </a:solidFill>
              </a:rPr>
              <a:t>10</a:t>
            </a:r>
            <a:r>
              <a:rPr lang="sr-Cyrl-RS" sz="2400" u="sng" dirty="0" smtClean="0"/>
              <a:t>редова ∙</a:t>
            </a:r>
            <a:r>
              <a:rPr lang="sr-Cyrl-RS" sz="2400" b="1" u="sng" dirty="0" smtClean="0"/>
              <a:t>10 </a:t>
            </a:r>
            <a:r>
              <a:rPr lang="en-US" sz="2400" b="1" u="sng" dirty="0" smtClean="0"/>
              <a:t>dm³</a:t>
            </a:r>
            <a:r>
              <a:rPr lang="sr-Cyrl-RS" sz="2400" b="1" u="sng" dirty="0" smtClean="0"/>
              <a:t> </a:t>
            </a:r>
            <a:r>
              <a:rPr lang="sr-Cyrl-RS" sz="2400" dirty="0" smtClean="0"/>
              <a:t>, добијемо да је то </a:t>
            </a:r>
            <a:r>
              <a:rPr lang="sr-Cyrl-RS" sz="2400" b="1" u="sng" dirty="0" smtClean="0"/>
              <a:t>100 </a:t>
            </a:r>
            <a:r>
              <a:rPr lang="en-US" sz="2400" b="1" u="sng" dirty="0" smtClean="0"/>
              <a:t>dm³</a:t>
            </a:r>
            <a:r>
              <a:rPr lang="sr-Cyrl-RS" sz="2400" b="1" u="sng" dirty="0" smtClean="0"/>
              <a:t>.</a:t>
            </a:r>
          </a:p>
          <a:p>
            <a:pPr>
              <a:buFontTx/>
              <a:buChar char="-"/>
            </a:pPr>
            <a:r>
              <a:rPr lang="sr-Cyrl-RS" sz="2400" dirty="0" smtClean="0"/>
              <a:t>Даље слажемо слој по слој. Видимо да има десет слојева, у висину, па ћемо даље рачунати:</a:t>
            </a:r>
          </a:p>
          <a:p>
            <a:r>
              <a:rPr lang="sr-Cyrl-RS" sz="2400" b="1" u="sng" dirty="0" smtClean="0"/>
              <a:t>10</a:t>
            </a:r>
            <a:r>
              <a:rPr lang="sr-Cyrl-RS" sz="2400" u="sng" dirty="0" smtClean="0"/>
              <a:t> слојева ∙ </a:t>
            </a:r>
            <a:r>
              <a:rPr lang="sr-Cyrl-RS" sz="2400" b="1" u="sng" dirty="0" smtClean="0"/>
              <a:t>100 </a:t>
            </a:r>
            <a:r>
              <a:rPr lang="en-US" sz="2400" b="1" u="sng" dirty="0" smtClean="0"/>
              <a:t>dm³</a:t>
            </a:r>
            <a:r>
              <a:rPr lang="sr-Cyrl-RS" sz="2400" dirty="0" smtClean="0"/>
              <a:t>, и добијемо да је то</a:t>
            </a:r>
            <a:endParaRPr lang="sr-Cyrl-RS" sz="2400" b="1" dirty="0" smtClean="0"/>
          </a:p>
          <a:p>
            <a:pPr>
              <a:buFontTx/>
              <a:buChar char="-"/>
            </a:pPr>
            <a:endParaRPr lang="sr-Cyrl-RS" sz="2400" dirty="0" smtClean="0"/>
          </a:p>
          <a:p>
            <a:endParaRPr lang="en-US" sz="2400" dirty="0"/>
          </a:p>
        </p:txBody>
      </p:sp>
      <p:sp>
        <p:nvSpPr>
          <p:cNvPr id="23" name="Right Arrow 22"/>
          <p:cNvSpPr/>
          <p:nvPr/>
        </p:nvSpPr>
        <p:spPr>
          <a:xfrm>
            <a:off x="7092280" y="4659982"/>
            <a:ext cx="360040" cy="2674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>
            <a:off x="5652120" y="4587974"/>
            <a:ext cx="1368152" cy="36004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000" b="1" dirty="0" smtClean="0">
                <a:solidFill>
                  <a:srgbClr val="FB035C"/>
                </a:solidFill>
              </a:rPr>
              <a:t>1 000 </a:t>
            </a:r>
            <a:r>
              <a:rPr lang="en-US" sz="2000" b="1" dirty="0" smtClean="0">
                <a:solidFill>
                  <a:srgbClr val="FB035C"/>
                </a:solidFill>
              </a:rPr>
              <a:t>dm</a:t>
            </a:r>
            <a:r>
              <a:rPr lang="sr-Cyrl-RS" sz="2000" b="1" dirty="0" smtClean="0">
                <a:solidFill>
                  <a:srgbClr val="FB035C"/>
                </a:solidFill>
              </a:rPr>
              <a:t> </a:t>
            </a:r>
            <a:r>
              <a:rPr lang="en-US" sz="2000" b="1" dirty="0" smtClean="0">
                <a:solidFill>
                  <a:srgbClr val="FB035C"/>
                </a:solidFill>
              </a:rPr>
              <a:t>³</a:t>
            </a:r>
            <a:endParaRPr lang="en-US" sz="2000" b="1" dirty="0">
              <a:solidFill>
                <a:srgbClr val="FB035C"/>
              </a:solidFill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7524328" y="4587974"/>
            <a:ext cx="1008112" cy="36004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400" b="1" dirty="0" smtClean="0">
                <a:solidFill>
                  <a:srgbClr val="00B0F0"/>
                </a:solidFill>
              </a:rPr>
              <a:t>1 </a:t>
            </a:r>
            <a:r>
              <a:rPr lang="en-US" sz="2400" b="1" dirty="0" smtClean="0">
                <a:solidFill>
                  <a:srgbClr val="00B0F0"/>
                </a:solidFill>
              </a:rPr>
              <a:t>m³</a:t>
            </a:r>
            <a:endParaRPr lang="en-US" sz="2400" b="1" dirty="0">
              <a:solidFill>
                <a:srgbClr val="00B0F0"/>
              </a:solidFill>
            </a:endParaRPr>
          </a:p>
        </p:txBody>
      </p:sp>
      <p:pic>
        <p:nvPicPr>
          <p:cNvPr id="14" name="Content Placeholder 13" descr="images (5)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059832" y="915566"/>
            <a:ext cx="3312368" cy="1352550"/>
          </a:xfrm>
        </p:spPr>
      </p:pic>
      <p:pic>
        <p:nvPicPr>
          <p:cNvPr id="15" name="Picture 14" descr="images (22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660232" y="915566"/>
            <a:ext cx="1981200" cy="13681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  <p:bldP spid="23" grpId="0" animBg="1"/>
      <p:bldP spid="24" grpId="0" animBg="1"/>
      <p:bldP spid="2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440160"/>
          </a:xfrm>
        </p:spPr>
        <p:txBody>
          <a:bodyPr>
            <a:normAutofit fontScale="90000"/>
          </a:bodyPr>
          <a:lstStyle/>
          <a:p>
            <a:pPr algn="l"/>
            <a:r>
              <a:rPr lang="sr-Cyrl-RS" sz="3100" dirty="0" smtClean="0"/>
              <a:t>- Уочили смо односе имеђу сусједних  кубних јединица.</a:t>
            </a:r>
            <a:br>
              <a:rPr lang="sr-Cyrl-RS" sz="3100" dirty="0" smtClean="0"/>
            </a:br>
            <a:r>
              <a:rPr lang="sr-Cyrl-RS" sz="3100" dirty="0" smtClean="0"/>
              <a:t>- Мислим да ћете се изненадити када сазнате ово:</a:t>
            </a:r>
            <a:r>
              <a:rPr lang="sr-Cyrl-RS" sz="2800" dirty="0" smtClean="0"/>
              <a:t/>
            </a:r>
            <a:br>
              <a:rPr lang="sr-Cyrl-RS" sz="2800" dirty="0" smtClean="0"/>
            </a:br>
            <a:endParaRPr lang="en-US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796136" y="1851670"/>
            <a:ext cx="3096344" cy="2886521"/>
          </a:xfrm>
          <a:prstGeom prst="cube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32500" lnSpcReduction="20000"/>
          </a:bodyPr>
          <a:lstStyle/>
          <a:p>
            <a:pPr algn="ctr"/>
            <a:endParaRPr lang="sr-Cyrl-RS" dirty="0" smtClean="0">
              <a:solidFill>
                <a:schemeClr val="tx2"/>
              </a:solidFill>
            </a:endParaRPr>
          </a:p>
          <a:p>
            <a:pPr algn="ctr"/>
            <a:endParaRPr lang="sr-Cyrl-RS" dirty="0" smtClean="0">
              <a:solidFill>
                <a:schemeClr val="tx2"/>
              </a:solidFill>
            </a:endParaRPr>
          </a:p>
          <a:p>
            <a:pPr algn="ctr"/>
            <a:endParaRPr lang="sr-Cyrl-RS" dirty="0" smtClean="0">
              <a:solidFill>
                <a:schemeClr val="tx2"/>
              </a:solidFill>
            </a:endParaRPr>
          </a:p>
          <a:p>
            <a:pPr algn="ctr"/>
            <a:endParaRPr lang="sr-Cyrl-RS" dirty="0" smtClean="0">
              <a:solidFill>
                <a:schemeClr val="tx2"/>
              </a:solidFill>
            </a:endParaRPr>
          </a:p>
          <a:p>
            <a:pPr algn="ctr">
              <a:buNone/>
            </a:pPr>
            <a:endParaRPr lang="sr-Cyrl-RS" b="1" dirty="0" smtClean="0">
              <a:solidFill>
                <a:schemeClr val="tx2"/>
              </a:solidFill>
            </a:endParaRPr>
          </a:p>
          <a:p>
            <a:pPr algn="ctr"/>
            <a:endParaRPr lang="sr-Cyrl-RS" dirty="0" smtClean="0">
              <a:solidFill>
                <a:schemeClr val="tx2"/>
              </a:solidFill>
            </a:endParaRPr>
          </a:p>
          <a:p>
            <a:pPr algn="ctr"/>
            <a:endParaRPr lang="sr-Cyrl-RS" dirty="0" smtClean="0">
              <a:solidFill>
                <a:schemeClr val="tx2"/>
              </a:solidFill>
            </a:endParaRPr>
          </a:p>
          <a:p>
            <a:pPr algn="ctr"/>
            <a:endParaRPr lang="sr-Cyrl-RS" dirty="0" smtClean="0">
              <a:solidFill>
                <a:schemeClr val="tx2"/>
              </a:solidFill>
            </a:endParaRPr>
          </a:p>
          <a:p>
            <a:pPr algn="ctr"/>
            <a:endParaRPr lang="sr-Cyrl-RS" b="1" dirty="0" smtClean="0">
              <a:solidFill>
                <a:schemeClr val="tx2"/>
              </a:solidFill>
            </a:endParaRPr>
          </a:p>
          <a:p>
            <a:pPr algn="ctr">
              <a:buNone/>
            </a:pPr>
            <a:r>
              <a:rPr lang="sr-Cyrl-RS" sz="11000" b="1" dirty="0" smtClean="0">
                <a:solidFill>
                  <a:schemeClr val="tx2"/>
                </a:solidFill>
              </a:rPr>
              <a:t>1 </a:t>
            </a:r>
            <a:r>
              <a:rPr lang="en-US" sz="11000" b="1" dirty="0" smtClean="0">
                <a:solidFill>
                  <a:schemeClr val="tx2"/>
                </a:solidFill>
              </a:rPr>
              <a:t>dm³</a:t>
            </a:r>
            <a:endParaRPr lang="sr-Cyrl-RS" sz="11000" b="1" dirty="0" smtClean="0">
              <a:solidFill>
                <a:schemeClr val="tx2"/>
              </a:solidFill>
            </a:endParaRPr>
          </a:p>
          <a:p>
            <a:pPr algn="ctr"/>
            <a:endParaRPr lang="sr-Cyrl-RS" dirty="0" smtClean="0">
              <a:solidFill>
                <a:schemeClr val="tx2"/>
              </a:solidFill>
            </a:endParaRPr>
          </a:p>
          <a:p>
            <a:pPr algn="ctr"/>
            <a:endParaRPr lang="sr-Cyrl-RS" dirty="0" smtClean="0">
              <a:solidFill>
                <a:schemeClr val="tx2"/>
              </a:solidFill>
            </a:endParaRPr>
          </a:p>
          <a:p>
            <a:pPr algn="ctr"/>
            <a:endParaRPr lang="sr-Cyrl-RS" dirty="0" smtClean="0">
              <a:solidFill>
                <a:schemeClr val="tx2"/>
              </a:solidFill>
            </a:endParaRPr>
          </a:p>
          <a:p>
            <a:pPr algn="ctr"/>
            <a:endParaRPr lang="sr-Cyrl-RS" dirty="0" smtClean="0">
              <a:solidFill>
                <a:schemeClr val="tx2"/>
              </a:solidFill>
            </a:endParaRPr>
          </a:p>
          <a:p>
            <a:pPr algn="ctr"/>
            <a:endParaRPr lang="sr-Cyrl-RS" dirty="0" smtClean="0">
              <a:solidFill>
                <a:schemeClr val="tx2"/>
              </a:solidFill>
            </a:endParaRPr>
          </a:p>
          <a:p>
            <a:pPr algn="ctr"/>
            <a:endParaRPr lang="sr-Cyrl-RS" dirty="0" smtClean="0">
              <a:solidFill>
                <a:schemeClr val="tx2"/>
              </a:solidFill>
            </a:endParaRPr>
          </a:p>
          <a:p>
            <a:pPr algn="ctr"/>
            <a:endParaRPr lang="sr-Cyrl-RS" dirty="0" smtClean="0">
              <a:solidFill>
                <a:schemeClr val="tx2"/>
              </a:solidFill>
            </a:endParaRPr>
          </a:p>
          <a:p>
            <a:pPr algn="ctr"/>
            <a:endParaRPr lang="sr-Cyrl-RS" dirty="0" smtClean="0">
              <a:solidFill>
                <a:schemeClr val="tx2"/>
              </a:solidFill>
            </a:endParaRPr>
          </a:p>
          <a:p>
            <a:pPr algn="ctr"/>
            <a:endParaRPr lang="sr-Cyrl-RS" dirty="0" smtClean="0">
              <a:solidFill>
                <a:schemeClr val="tx2"/>
              </a:solidFill>
            </a:endParaRPr>
          </a:p>
          <a:p>
            <a:pPr algn="ctr"/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95536" y="1419622"/>
            <a:ext cx="3816424" cy="3435846"/>
          </a:xfrm>
          <a:prstGeom prst="round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lowchart: Magnetic Disk 13"/>
          <p:cNvSpPr/>
          <p:nvPr/>
        </p:nvSpPr>
        <p:spPr>
          <a:xfrm>
            <a:off x="1259632" y="1779662"/>
            <a:ext cx="2520280" cy="2952328"/>
          </a:xfrm>
          <a:prstGeom prst="flowChartMagneticDisk">
            <a:avLst/>
          </a:prstGeom>
          <a:solidFill>
            <a:srgbClr val="89E0FF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4400" dirty="0" smtClean="0">
                <a:solidFill>
                  <a:srgbClr val="0070C0"/>
                </a:solidFill>
              </a:rPr>
              <a:t>1 </a:t>
            </a:r>
            <a:r>
              <a:rPr lang="en-US" sz="4400" dirty="0" smtClean="0">
                <a:solidFill>
                  <a:srgbClr val="0070C0"/>
                </a:solidFill>
              </a:rPr>
              <a:t>Ɩ</a:t>
            </a:r>
            <a:endParaRPr lang="en-US" sz="4400" dirty="0">
              <a:solidFill>
                <a:srgbClr val="0070C0"/>
              </a:solidFill>
            </a:endParaRPr>
          </a:p>
        </p:txBody>
      </p:sp>
      <p:sp>
        <p:nvSpPr>
          <p:cNvPr id="15" name="Block Arc 14"/>
          <p:cNvSpPr/>
          <p:nvPr/>
        </p:nvSpPr>
        <p:spPr>
          <a:xfrm rot="16200000">
            <a:off x="539552" y="2571750"/>
            <a:ext cx="1490464" cy="1346448"/>
          </a:xfrm>
          <a:prstGeom prst="blockArc">
            <a:avLst/>
          </a:prstGeom>
          <a:solidFill>
            <a:srgbClr val="89E0FF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Left-Right Arrow 15"/>
          <p:cNvSpPr/>
          <p:nvPr/>
        </p:nvSpPr>
        <p:spPr>
          <a:xfrm>
            <a:off x="3923928" y="2931790"/>
            <a:ext cx="1728192" cy="864096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4" grpId="0" animBg="1"/>
      <p:bldP spid="15" grpId="0" animBg="1"/>
      <p:bldP spid="1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Custom 3">
      <a:dk1>
        <a:srgbClr val="FFFFFF"/>
      </a:dk1>
      <a:lt1>
        <a:srgbClr val="FFFFFF"/>
      </a:lt1>
      <a:dk2>
        <a:srgbClr val="006000"/>
      </a:dk2>
      <a:lt2>
        <a:srgbClr val="006000"/>
      </a:lt2>
      <a:accent1>
        <a:srgbClr val="FFFFFF"/>
      </a:accent1>
      <a:accent2>
        <a:srgbClr val="FFFFFF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FFFFFF"/>
      </a:hlink>
      <a:folHlink>
        <a:srgbClr val="FFFF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428</TotalTime>
  <Words>515</Words>
  <Application>Microsoft Office PowerPoint</Application>
  <PresentationFormat>On-screen Show (16:9)</PresentationFormat>
  <Paragraphs>183</Paragraphs>
  <Slides>11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ЈЕДИНИЦЕ ЗА ЗАПРЕМИНУ У МЕТАРСКОМ СИСТЕМУ МЈЕРА</vt:lpstr>
      <vt:lpstr>Да поновимо: - Основна јединица за мјерење дужине у метарском систему је ЈЕДАН МЕТАР (1 m). - Мање јединице од метра су: дециметар (1 dm), центиметар (1 cm) и милиметар (1 mm). - Однос између сусједних дужинских јединица је 10, тј.: </vt:lpstr>
      <vt:lpstr>- Основна јединица за површину у метарском систему мјера је КВАДРАТНИ МЕТАР (1 m²). - Мање јединице су: квадратни дециметар (1 dm²), квадратни центиметар (1 cm²) и квадратни милиметар  (1 mm²). - Однос између сусједних квадратних јединица је 100, тј.: </vt:lpstr>
      <vt:lpstr>Која је јединица мјерења ЗАПРЕМИНЕ тијела у метарском систему јединица?</vt:lpstr>
      <vt:lpstr>Кубни метар је запремина коцке К₁, којој је дужина једне ивице 1m.</vt:lpstr>
      <vt:lpstr>Кубни дециметар је запремина коцке К₂, којој је дужина ивице 1dm.</vt:lpstr>
      <vt:lpstr>Кубни центиметар је запремина коцке К₃, којој је дужина ивице 1 cm. </vt:lpstr>
      <vt:lpstr> Какве су везе између КУБНОГ МЕТРА и КУБНОГ ДЕЦИМЕТРА? </vt:lpstr>
      <vt:lpstr>- Уочили смо односе имеђу сусједних  кубних јединица. - Мислим да ћете се изненадити када сазнате ово: </vt:lpstr>
      <vt:lpstr>PowerPoint Presentation</vt:lpstr>
      <vt:lpstr>Занимљиви задаци за самосталан рад: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ЈЕДИНИЦЕ ЗА ЗАПРЕМИНУ У МЕТАРСКОМ СИСТЕМУ МЈЕРА</dc:title>
  <dc:creator>WIN7</dc:creator>
  <cp:lastModifiedBy>Dragan</cp:lastModifiedBy>
  <cp:revision>46</cp:revision>
  <dcterms:created xsi:type="dcterms:W3CDTF">2020-04-29T13:00:49Z</dcterms:created>
  <dcterms:modified xsi:type="dcterms:W3CDTF">2020-05-23T17:03:15Z</dcterms:modified>
</cp:coreProperties>
</file>