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99"/>
    <a:srgbClr val="FF99FF"/>
    <a:srgbClr val="170A20"/>
    <a:srgbClr val="421C5E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 varScale="1">
        <p:scale>
          <a:sx n="95" d="100"/>
          <a:sy n="95" d="100"/>
        </p:scale>
        <p:origin x="66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D73E-87C8-47F4-B392-252A4E8B62CA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9E9D0-05DF-4F08-AF0A-DF2E54243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5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9E9D0-05DF-4F08-AF0A-DF2E542433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2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EF662-7C8B-426C-A8D2-7FA329A02C2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87BC-4409-4025-BF28-30018B372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9502"/>
            <a:ext cx="7776864" cy="4464496"/>
          </a:xfrm>
        </p:spPr>
        <p:txBody>
          <a:bodyPr>
            <a:noAutofit/>
          </a:bodyPr>
          <a:lstStyle/>
          <a:p>
            <a:r>
              <a:rPr lang="sr-Cyrl-RS" dirty="0" smtClean="0"/>
              <a:t>                                   МАТЕМАТИКА</a:t>
            </a:r>
          </a:p>
          <a:p>
            <a:r>
              <a:rPr lang="sr-Cyrl-RS" dirty="0" smtClean="0"/>
              <a:t>                                     Јединице  </a:t>
            </a:r>
          </a:p>
          <a:p>
            <a:r>
              <a:rPr lang="sr-Cyrl-RS" dirty="0" smtClean="0"/>
              <a:t>                                     за мјерење</a:t>
            </a:r>
          </a:p>
          <a:p>
            <a:r>
              <a:rPr lang="sr-Cyrl-RS" dirty="0" smtClean="0"/>
              <a:t>                                    запремине</a:t>
            </a:r>
          </a:p>
          <a:p>
            <a:r>
              <a:rPr lang="sr-Cyrl-RS" dirty="0" smtClean="0"/>
              <a:t>                                   веће од</a:t>
            </a:r>
          </a:p>
          <a:p>
            <a:r>
              <a:rPr lang="sr-Cyrl-RS" dirty="0" smtClean="0"/>
              <a:t>                                       кубног метра</a:t>
            </a:r>
          </a:p>
          <a:p>
            <a:pPr algn="r"/>
            <a:r>
              <a:rPr lang="sr-Cyrl-RS" dirty="0" smtClean="0"/>
              <a:t>( обрада ) </a:t>
            </a:r>
            <a:endParaRPr lang="en-US" dirty="0"/>
          </a:p>
        </p:txBody>
      </p:sp>
      <p:pic>
        <p:nvPicPr>
          <p:cNvPr id="4" name="Picture 3" descr="images (8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9502"/>
            <a:ext cx="4680520" cy="4032448"/>
          </a:xfrm>
          <a:prstGeom prst="cube">
            <a:avLst/>
          </a:prstGeom>
          <a:ln>
            <a:solidFill>
              <a:schemeClr val="accent6">
                <a:lumMod val="50000"/>
              </a:schemeClr>
            </a:solidFill>
          </a:ln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Задаци за самосталан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43558"/>
            <a:ext cx="8712968" cy="429994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sr-Cyrl-RS" sz="2800" dirty="0" smtClean="0"/>
              <a:t>Веће кубне мјере изрази у мањим:</a:t>
            </a:r>
          </a:p>
          <a:p>
            <a:pPr marL="514350" indent="-514350">
              <a:buNone/>
            </a:pPr>
            <a:r>
              <a:rPr lang="sr-Cyrl-RS" sz="2800" dirty="0" smtClean="0"/>
              <a:t>      а) 7 </a:t>
            </a:r>
            <a:r>
              <a:rPr lang="en-US" sz="2800" dirty="0" smtClean="0"/>
              <a:t>km³</a:t>
            </a:r>
            <a:r>
              <a:rPr lang="sr-Cyrl-RS" sz="2800" dirty="0" smtClean="0"/>
              <a:t> = ________________ </a:t>
            </a:r>
            <a:r>
              <a:rPr lang="en-US" sz="2800" dirty="0" smtClean="0"/>
              <a:t>dkm³</a:t>
            </a:r>
            <a:endParaRPr lang="sr-Cyrl-RS" sz="2800" dirty="0" smtClean="0"/>
          </a:p>
          <a:p>
            <a:pPr marL="514350" indent="-514350">
              <a:buNone/>
            </a:pPr>
            <a:r>
              <a:rPr lang="sr-Cyrl-RS" sz="2800" dirty="0" smtClean="0"/>
              <a:t>      б) 3 </a:t>
            </a:r>
            <a:r>
              <a:rPr lang="en-US" sz="2800" dirty="0" smtClean="0"/>
              <a:t>hm³</a:t>
            </a:r>
            <a:r>
              <a:rPr lang="sr-Cyrl-RS" sz="2800" dirty="0" smtClean="0"/>
              <a:t> = ________________ </a:t>
            </a:r>
            <a:r>
              <a:rPr lang="en-US" sz="2800" dirty="0" smtClean="0"/>
              <a:t>dm³</a:t>
            </a:r>
            <a:endParaRPr lang="sr-Cyrl-RS" sz="2800" dirty="0" smtClean="0"/>
          </a:p>
          <a:p>
            <a:pPr marL="514350" indent="-514350">
              <a:buNone/>
            </a:pPr>
            <a:r>
              <a:rPr lang="sr-Cyrl-RS" sz="2800" dirty="0" smtClean="0"/>
              <a:t>      в) 9 </a:t>
            </a:r>
            <a:r>
              <a:rPr lang="en-US" sz="2800" dirty="0" smtClean="0"/>
              <a:t>dkm³</a:t>
            </a:r>
            <a:r>
              <a:rPr lang="sr-Cyrl-RS" sz="2800" dirty="0" smtClean="0"/>
              <a:t> = _______________ </a:t>
            </a:r>
            <a:r>
              <a:rPr lang="en-US" sz="2800" dirty="0" smtClean="0"/>
              <a:t>mm³</a:t>
            </a:r>
            <a:endParaRPr lang="sr-Cyrl-RS" sz="2800" dirty="0" smtClean="0"/>
          </a:p>
          <a:p>
            <a:pPr marL="514350" indent="-514350">
              <a:buNone/>
            </a:pPr>
            <a:r>
              <a:rPr lang="sr-Cyrl-RS" sz="2800" dirty="0" smtClean="0"/>
              <a:t>2) Изрази мање кубне мјере у већим:</a:t>
            </a:r>
          </a:p>
          <a:p>
            <a:pPr marL="514350" indent="-514350">
              <a:buNone/>
            </a:pPr>
            <a:r>
              <a:rPr lang="sr-Cyrl-RS" sz="2800" dirty="0" smtClean="0"/>
              <a:t>     а) 6 ∙ 10¹⁸ </a:t>
            </a:r>
            <a:r>
              <a:rPr lang="en-US" sz="2800" dirty="0" smtClean="0"/>
              <a:t>mm³</a:t>
            </a:r>
            <a:r>
              <a:rPr lang="sr-Cyrl-RS" sz="2800" dirty="0" smtClean="0"/>
              <a:t> = ___</a:t>
            </a:r>
            <a:r>
              <a:rPr lang="en-US" sz="2800" dirty="0" smtClean="0"/>
              <a:t> km³</a:t>
            </a:r>
            <a:endParaRPr lang="sr-Cyrl-RS" sz="2800" dirty="0" smtClean="0"/>
          </a:p>
          <a:p>
            <a:pPr marL="514350" indent="-514350">
              <a:buNone/>
            </a:pPr>
            <a:r>
              <a:rPr lang="sr-Cyrl-RS" sz="2800" dirty="0" smtClean="0"/>
              <a:t>     б) 2 </a:t>
            </a:r>
            <a:r>
              <a:rPr lang="en-US" sz="2800" dirty="0" smtClean="0"/>
              <a:t>∙</a:t>
            </a:r>
            <a:r>
              <a:rPr lang="sr-Cyrl-RS" sz="2800" dirty="0" smtClean="0"/>
              <a:t> 10⁶ </a:t>
            </a:r>
            <a:r>
              <a:rPr lang="en-US" sz="2800" dirty="0" smtClean="0"/>
              <a:t>m³</a:t>
            </a:r>
            <a:r>
              <a:rPr lang="sr-Cyrl-RS" sz="2800" dirty="0" smtClean="0"/>
              <a:t> = ___ </a:t>
            </a:r>
            <a:r>
              <a:rPr lang="en-US" sz="2800" dirty="0" smtClean="0"/>
              <a:t>hm³</a:t>
            </a:r>
            <a:endParaRPr lang="sr-Cyrl-RS" sz="2800" dirty="0" smtClean="0"/>
          </a:p>
          <a:p>
            <a:pPr marL="514350" indent="-514350">
              <a:buNone/>
            </a:pPr>
            <a:r>
              <a:rPr lang="sr-Cyrl-RS" sz="2800" dirty="0" smtClean="0"/>
              <a:t>     в) 8 ∙ 10¹²</a:t>
            </a:r>
            <a:r>
              <a:rPr lang="en-US" sz="2800" dirty="0" smtClean="0"/>
              <a:t> dm³</a:t>
            </a:r>
            <a:r>
              <a:rPr lang="sr-Cyrl-RS" sz="2800" dirty="0" smtClean="0"/>
              <a:t> = ___</a:t>
            </a:r>
            <a:r>
              <a:rPr lang="en-US" sz="2800" dirty="0" smtClean="0"/>
              <a:t> dkm³</a:t>
            </a:r>
            <a:endParaRPr lang="sr-Cyrl-RS" sz="2800" dirty="0" smtClean="0"/>
          </a:p>
          <a:p>
            <a:pPr marL="514350" indent="-514350">
              <a:buNone/>
            </a:pPr>
            <a:endParaRPr lang="sr-Cyrl-R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29668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Прошли час смо научили кубне јединице мање од кубног метра, као и омјер између кубних јединица: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35646"/>
            <a:ext cx="4464496" cy="3312368"/>
          </a:xfrm>
        </p:spPr>
        <p:txBody>
          <a:bodyPr>
            <a:normAutofit lnSpcReduction="10000"/>
          </a:bodyPr>
          <a:lstStyle/>
          <a:p>
            <a:endParaRPr lang="sr-Cyrl-RS" dirty="0" smtClean="0"/>
          </a:p>
          <a:p>
            <a:r>
              <a:rPr lang="sr-Cyrl-RS" dirty="0" smtClean="0"/>
              <a:t>Омјер сусједних кубних јединица је </a:t>
            </a:r>
            <a:r>
              <a:rPr lang="sr-Cyrl-RS" u="sng" dirty="0" smtClean="0"/>
              <a:t>1000:</a:t>
            </a:r>
          </a:p>
          <a:p>
            <a:endParaRPr lang="sr-Cyrl-RS" u="sng" dirty="0" smtClean="0"/>
          </a:p>
          <a:p>
            <a:r>
              <a:rPr lang="sr-Cyrl-RS" dirty="0" smtClean="0"/>
              <a:t> 1   </a:t>
            </a:r>
            <a:r>
              <a:rPr lang="en-US" dirty="0" smtClean="0"/>
              <a:t>m³</a:t>
            </a:r>
            <a:r>
              <a:rPr lang="sr-Cyrl-RS" dirty="0" smtClean="0"/>
              <a:t> = </a:t>
            </a:r>
            <a:r>
              <a:rPr lang="sr-Cyrl-RS" u="sng" dirty="0" smtClean="0"/>
              <a:t>1 000 </a:t>
            </a:r>
            <a:r>
              <a:rPr lang="en-US" u="sng" dirty="0" smtClean="0"/>
              <a:t>dm³</a:t>
            </a:r>
            <a:endParaRPr lang="sr-Cyrl-RS" u="sng" dirty="0" smtClean="0"/>
          </a:p>
          <a:p>
            <a:r>
              <a:rPr lang="sr-Cyrl-RS" dirty="0" smtClean="0"/>
              <a:t> 1 </a:t>
            </a:r>
            <a:r>
              <a:rPr lang="en-US" dirty="0" smtClean="0"/>
              <a:t>dm³</a:t>
            </a:r>
            <a:r>
              <a:rPr lang="sr-Cyrl-RS" dirty="0" smtClean="0"/>
              <a:t> = </a:t>
            </a:r>
            <a:r>
              <a:rPr lang="sr-Cyrl-RS" u="sng" dirty="0" smtClean="0"/>
              <a:t>1 000 </a:t>
            </a:r>
            <a:r>
              <a:rPr lang="en-US" u="sng" dirty="0" smtClean="0"/>
              <a:t>cm³</a:t>
            </a:r>
            <a:endParaRPr lang="sr-Cyrl-RS" u="sng" dirty="0" smtClean="0"/>
          </a:p>
          <a:p>
            <a:r>
              <a:rPr lang="sr-Cyrl-RS" dirty="0" smtClean="0"/>
              <a:t> 1 </a:t>
            </a:r>
            <a:r>
              <a:rPr lang="en-US" dirty="0" smtClean="0"/>
              <a:t>cm³</a:t>
            </a:r>
            <a:r>
              <a:rPr lang="sr-Cyrl-RS" dirty="0" smtClean="0"/>
              <a:t> </a:t>
            </a:r>
            <a:r>
              <a:rPr lang="en-US" dirty="0" smtClean="0"/>
              <a:t>=</a:t>
            </a:r>
            <a:r>
              <a:rPr lang="sr-Cyrl-RS" dirty="0" smtClean="0"/>
              <a:t> </a:t>
            </a:r>
            <a:r>
              <a:rPr lang="sr-Cyrl-RS" u="sng" dirty="0" smtClean="0"/>
              <a:t>1 000  </a:t>
            </a:r>
            <a:r>
              <a:rPr lang="en-US" u="sng" dirty="0" smtClean="0"/>
              <a:t>mm³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2571750"/>
            <a:ext cx="3894584" cy="22575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dirty="0" smtClean="0"/>
              <a:t> 1</a:t>
            </a:r>
            <a:r>
              <a:rPr lang="en-US" dirty="0" smtClean="0"/>
              <a:t>m³</a:t>
            </a: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1 000</a:t>
            </a:r>
            <a:r>
              <a:rPr lang="en-US" dirty="0" smtClean="0"/>
              <a:t> dm³</a:t>
            </a: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1 000 000 </a:t>
            </a:r>
            <a:r>
              <a:rPr lang="en-US" dirty="0" smtClean="0"/>
              <a:t>cm³</a:t>
            </a: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1 000 000 000 </a:t>
            </a:r>
            <a:r>
              <a:rPr lang="en-US" dirty="0" smtClean="0"/>
              <a:t>mm³</a:t>
            </a:r>
            <a:endParaRPr lang="en-US" dirty="0"/>
          </a:p>
        </p:txBody>
      </p:sp>
      <p:pic>
        <p:nvPicPr>
          <p:cNvPr id="5" name="Picture 4" descr="images (5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347614"/>
            <a:ext cx="3762375" cy="792088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4355976" y="2067694"/>
            <a:ext cx="4788024" cy="2592288"/>
          </a:xfrm>
          <a:prstGeom prst="triangle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9502"/>
            <a:ext cx="8229600" cy="4536504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Знамо да у дужним и квадратним мјерама имамо јединице мјера веће од метра и квадратног метра.</a:t>
            </a:r>
          </a:p>
          <a:p>
            <a:r>
              <a:rPr lang="sr-Cyrl-RS" sz="2800" dirty="0" smtClean="0"/>
              <a:t>Подсјетимо се које су то јединице:</a:t>
            </a:r>
          </a:p>
          <a:p>
            <a:pPr>
              <a:buNone/>
            </a:pPr>
            <a:r>
              <a:rPr lang="sr-Cyrl-RS" sz="2800" dirty="0"/>
              <a:t>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1 </a:t>
            </a:r>
            <a:r>
              <a:rPr lang="en-US" sz="2800" dirty="0" smtClean="0"/>
              <a:t>m</a:t>
            </a:r>
            <a:r>
              <a:rPr lang="sr-Cyrl-RS" sz="2800" dirty="0" smtClean="0"/>
              <a:t> ˂ </a:t>
            </a:r>
            <a:r>
              <a:rPr lang="sr-Cyrl-RS" sz="2800" dirty="0"/>
              <a:t>1</a:t>
            </a:r>
            <a:r>
              <a:rPr lang="sr-Cyrl-RS" sz="2800" dirty="0" smtClean="0"/>
              <a:t> </a:t>
            </a:r>
            <a:r>
              <a:rPr lang="en-US" sz="2800" dirty="0" err="1" smtClean="0"/>
              <a:t>dkm</a:t>
            </a:r>
            <a:r>
              <a:rPr lang="sr-Cyrl-RS" sz="2800" dirty="0" smtClean="0"/>
              <a:t> ˂ 1 </a:t>
            </a:r>
            <a:r>
              <a:rPr lang="en-US" sz="2800" dirty="0" err="1" smtClean="0"/>
              <a:t>hm</a:t>
            </a:r>
            <a:r>
              <a:rPr lang="sr-Cyrl-RS" sz="2800" dirty="0" smtClean="0"/>
              <a:t> ˂  1 </a:t>
            </a:r>
            <a:r>
              <a:rPr lang="en-US" sz="2800" dirty="0" smtClean="0"/>
              <a:t>km</a:t>
            </a:r>
            <a:r>
              <a:rPr lang="sr-Cyrl-RS" sz="2800" dirty="0" smtClean="0"/>
              <a:t>           </a:t>
            </a:r>
            <a:r>
              <a:rPr lang="sr-Cyrl-RS" sz="2800" u="sng" dirty="0" smtClean="0"/>
              <a:t>ДУЖНЕ МЈЕРЕ</a:t>
            </a:r>
          </a:p>
          <a:p>
            <a:pPr>
              <a:buNone/>
            </a:pPr>
            <a:endParaRPr lang="sr-Cyrl-RS" sz="2800" dirty="0"/>
          </a:p>
          <a:p>
            <a:pPr>
              <a:buNone/>
            </a:pPr>
            <a:r>
              <a:rPr lang="sr-Cyrl-RS" sz="2800" dirty="0" smtClean="0"/>
              <a:t>1 </a:t>
            </a:r>
            <a:r>
              <a:rPr lang="en-US" sz="2800" dirty="0" smtClean="0"/>
              <a:t>m²</a:t>
            </a:r>
            <a:r>
              <a:rPr lang="sr-Cyrl-RS" sz="2800" dirty="0" smtClean="0"/>
              <a:t> ˂ 1 </a:t>
            </a:r>
            <a:r>
              <a:rPr lang="en-US" sz="2800" dirty="0" smtClean="0"/>
              <a:t>dkm²</a:t>
            </a:r>
            <a:r>
              <a:rPr lang="sr-Cyrl-RS" sz="2800" dirty="0" smtClean="0"/>
              <a:t> ˂ 1 </a:t>
            </a:r>
            <a:r>
              <a:rPr lang="en-US" sz="2800" dirty="0" smtClean="0"/>
              <a:t>hm²</a:t>
            </a:r>
            <a:r>
              <a:rPr lang="sr-Cyrl-RS" sz="2800" dirty="0" smtClean="0"/>
              <a:t> ˂  1 </a:t>
            </a:r>
            <a:r>
              <a:rPr lang="en-US" sz="2800" dirty="0" smtClean="0"/>
              <a:t>km²</a:t>
            </a:r>
            <a:r>
              <a:rPr lang="sr-Cyrl-RS" sz="2800" dirty="0" smtClean="0"/>
              <a:t>        </a:t>
            </a:r>
            <a:r>
              <a:rPr lang="sr-Cyrl-RS" sz="2800" u="sng" dirty="0" smtClean="0"/>
              <a:t>КВАДРАТНЕ МЈЕРЕ</a:t>
            </a:r>
            <a:endParaRPr lang="en-US" sz="2800" u="sng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2715766"/>
            <a:ext cx="4536504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7544" y="3723878"/>
            <a:ext cx="4896544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29668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Из овога можемо закључити да и у кубним јединицама имамо јединице веће од кубног метра</a:t>
            </a:r>
            <a:br>
              <a:rPr lang="sr-Cyrl-RS" sz="2800" dirty="0" smtClean="0"/>
            </a:br>
            <a:r>
              <a:rPr lang="sr-Cyrl-RS" sz="2800" dirty="0" smtClean="0"/>
              <a:t> ( </a:t>
            </a:r>
            <a:r>
              <a:rPr lang="sr-Cyrl-R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m³</a:t>
            </a:r>
            <a:r>
              <a:rPr lang="sr-Cyrl-RS" sz="2800" b="1" dirty="0" smtClean="0">
                <a:solidFill>
                  <a:srgbClr val="FF0000"/>
                </a:solidFill>
              </a:rPr>
              <a:t> </a:t>
            </a:r>
            <a:r>
              <a:rPr lang="sr-Cyrl-RS" sz="2800" dirty="0" smtClean="0"/>
              <a:t>), а то су: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87116"/>
            <a:ext cx="8229600" cy="3456384"/>
          </a:xfrm>
        </p:spPr>
        <p:txBody>
          <a:bodyPr>
            <a:normAutofit fontScale="77500" lnSpcReduction="20000"/>
          </a:bodyPr>
          <a:lstStyle/>
          <a:p>
            <a:r>
              <a:rPr lang="sr-Cyrl-RS" sz="3600" dirty="0" smtClean="0"/>
              <a:t>КУБНИ ДЕКАМЕТАР ( </a:t>
            </a:r>
            <a:r>
              <a:rPr lang="sr-Cyrl-RS" sz="3600" b="1" dirty="0" smtClean="0">
                <a:solidFill>
                  <a:srgbClr val="FF0066"/>
                </a:solidFill>
              </a:rPr>
              <a:t>1 </a:t>
            </a:r>
            <a:r>
              <a:rPr lang="en-US" sz="3600" b="1" dirty="0" smtClean="0">
                <a:solidFill>
                  <a:srgbClr val="FF0066"/>
                </a:solidFill>
              </a:rPr>
              <a:t>dkm³</a:t>
            </a:r>
            <a:r>
              <a:rPr lang="sr-Cyrl-RS" sz="3600" b="1" dirty="0" smtClean="0">
                <a:solidFill>
                  <a:srgbClr val="FF0066"/>
                </a:solidFill>
              </a:rPr>
              <a:t> </a:t>
            </a:r>
            <a:r>
              <a:rPr lang="sr-Cyrl-RS" sz="3600" dirty="0" smtClean="0"/>
              <a:t>)</a:t>
            </a:r>
          </a:p>
          <a:p>
            <a:endParaRPr lang="sr-Cyrl-RS" sz="3600" dirty="0" smtClean="0"/>
          </a:p>
          <a:p>
            <a:r>
              <a:rPr lang="sr-Cyrl-RS" sz="3600" dirty="0" smtClean="0"/>
              <a:t>КУБНИ ХЕКТОМЕТАР ( </a:t>
            </a:r>
            <a:r>
              <a:rPr lang="sr-Cyrl-RS" sz="3600" b="1" dirty="0" smtClean="0">
                <a:solidFill>
                  <a:srgbClr val="CC0099"/>
                </a:solidFill>
              </a:rPr>
              <a:t>1 </a:t>
            </a:r>
            <a:r>
              <a:rPr lang="en-US" sz="3600" b="1" dirty="0" smtClean="0">
                <a:solidFill>
                  <a:srgbClr val="CC0099"/>
                </a:solidFill>
              </a:rPr>
              <a:t>hm³</a:t>
            </a:r>
            <a:r>
              <a:rPr lang="sr-Cyrl-RS" sz="3600" b="1" dirty="0" smtClean="0">
                <a:solidFill>
                  <a:srgbClr val="CC0099"/>
                </a:solidFill>
              </a:rPr>
              <a:t> </a:t>
            </a:r>
            <a:r>
              <a:rPr lang="sr-Cyrl-RS" sz="3600" dirty="0" smtClean="0"/>
              <a:t>)</a:t>
            </a:r>
          </a:p>
          <a:p>
            <a:endParaRPr lang="sr-Cyrl-RS" sz="3600" dirty="0" smtClean="0"/>
          </a:p>
          <a:p>
            <a:r>
              <a:rPr lang="sr-Cyrl-RS" sz="3600" dirty="0" smtClean="0"/>
              <a:t>КУБНИ КИЛОМЕТАР ( </a:t>
            </a:r>
            <a:r>
              <a:rPr lang="sr-Cyrl-RS" sz="3600" b="1" dirty="0" smtClean="0">
                <a:solidFill>
                  <a:srgbClr val="FF99FF"/>
                </a:solidFill>
              </a:rPr>
              <a:t>1 </a:t>
            </a:r>
            <a:r>
              <a:rPr lang="en-US" sz="3600" b="1" dirty="0" smtClean="0">
                <a:solidFill>
                  <a:srgbClr val="FF99FF"/>
                </a:solidFill>
              </a:rPr>
              <a:t>km³</a:t>
            </a:r>
            <a:r>
              <a:rPr lang="sr-Cyrl-RS" sz="3600" b="1" dirty="0" smtClean="0">
                <a:solidFill>
                  <a:srgbClr val="FF99FF"/>
                </a:solidFill>
              </a:rPr>
              <a:t> </a:t>
            </a:r>
            <a:r>
              <a:rPr lang="sr-Cyrl-RS" sz="3600" dirty="0" smtClean="0"/>
              <a:t>)</a:t>
            </a:r>
          </a:p>
          <a:p>
            <a:endParaRPr lang="sr-Cyrl-RS" sz="3600" dirty="0" smtClean="0"/>
          </a:p>
          <a:p>
            <a:pPr>
              <a:buNone/>
            </a:pPr>
            <a:r>
              <a:rPr lang="sr-Cyrl-RS" sz="3600" dirty="0" smtClean="0"/>
              <a:t>                 </a:t>
            </a:r>
            <a:r>
              <a:rPr lang="sr-Cyrl-RS" sz="3600" b="1" dirty="0" smtClean="0">
                <a:solidFill>
                  <a:srgbClr val="FF0000"/>
                </a:solidFill>
              </a:rPr>
              <a:t>1 </a:t>
            </a:r>
            <a:r>
              <a:rPr lang="en-US" sz="3600" b="1" dirty="0" smtClean="0">
                <a:solidFill>
                  <a:srgbClr val="FF0000"/>
                </a:solidFill>
              </a:rPr>
              <a:t>m³</a:t>
            </a:r>
            <a:r>
              <a:rPr lang="sr-Cyrl-RS" sz="3600" b="1" dirty="0" smtClean="0">
                <a:solidFill>
                  <a:srgbClr val="FF0000"/>
                </a:solidFill>
              </a:rPr>
              <a:t>  </a:t>
            </a:r>
            <a:r>
              <a:rPr lang="sr-Cyrl-RS" sz="3600" b="1" dirty="0" smtClean="0"/>
              <a:t>˂</a:t>
            </a:r>
            <a:r>
              <a:rPr lang="sr-Cyrl-RS" sz="3600" dirty="0" smtClean="0"/>
              <a:t>  </a:t>
            </a:r>
            <a:r>
              <a:rPr lang="sr-Cyrl-RS" sz="3600" b="1" dirty="0" smtClean="0">
                <a:solidFill>
                  <a:srgbClr val="FF0066"/>
                </a:solidFill>
              </a:rPr>
              <a:t>1 </a:t>
            </a:r>
            <a:r>
              <a:rPr lang="en-US" sz="3600" b="1" dirty="0" smtClean="0">
                <a:solidFill>
                  <a:srgbClr val="FF0066"/>
                </a:solidFill>
              </a:rPr>
              <a:t>dkm³</a:t>
            </a:r>
            <a:r>
              <a:rPr lang="sr-Cyrl-RS" sz="3600" b="1" dirty="0" smtClean="0">
                <a:solidFill>
                  <a:srgbClr val="FF0066"/>
                </a:solidFill>
              </a:rPr>
              <a:t>  </a:t>
            </a:r>
            <a:r>
              <a:rPr lang="sr-Cyrl-RS" sz="3600" b="1" dirty="0" smtClean="0"/>
              <a:t>˂</a:t>
            </a:r>
            <a:r>
              <a:rPr lang="sr-Cyrl-RS" sz="3600" dirty="0" smtClean="0"/>
              <a:t>  </a:t>
            </a:r>
            <a:r>
              <a:rPr lang="sr-Cyrl-RS" sz="3600" b="1" dirty="0" smtClean="0">
                <a:solidFill>
                  <a:srgbClr val="CC0099"/>
                </a:solidFill>
              </a:rPr>
              <a:t>1 </a:t>
            </a:r>
            <a:r>
              <a:rPr lang="en-US" sz="3600" b="1" dirty="0" smtClean="0">
                <a:solidFill>
                  <a:srgbClr val="CC0099"/>
                </a:solidFill>
              </a:rPr>
              <a:t>hm³</a:t>
            </a:r>
            <a:r>
              <a:rPr lang="sr-Cyrl-RS" sz="3600" b="1" dirty="0" smtClean="0">
                <a:solidFill>
                  <a:srgbClr val="CC0099"/>
                </a:solidFill>
              </a:rPr>
              <a:t>  </a:t>
            </a:r>
            <a:r>
              <a:rPr lang="sr-Cyrl-RS" sz="3600" b="1" dirty="0" smtClean="0"/>
              <a:t>˂</a:t>
            </a:r>
            <a:r>
              <a:rPr lang="sr-Cyrl-RS" sz="3600" dirty="0" smtClean="0"/>
              <a:t>   </a:t>
            </a:r>
            <a:r>
              <a:rPr lang="sr-Cyrl-RS" sz="3600" b="1" dirty="0" smtClean="0">
                <a:solidFill>
                  <a:srgbClr val="FF99FF"/>
                </a:solidFill>
              </a:rPr>
              <a:t>1 </a:t>
            </a:r>
            <a:r>
              <a:rPr lang="en-US" sz="3600" b="1" dirty="0" smtClean="0">
                <a:solidFill>
                  <a:srgbClr val="FF99FF"/>
                </a:solidFill>
              </a:rPr>
              <a:t>km³</a:t>
            </a:r>
            <a:endParaRPr lang="sr-Cyrl-RS" sz="3600" b="1" dirty="0" smtClean="0">
              <a:solidFill>
                <a:srgbClr val="FF99FF"/>
              </a:solidFill>
            </a:endParaRPr>
          </a:p>
          <a:p>
            <a:pPr>
              <a:buNone/>
            </a:pPr>
            <a:r>
              <a:rPr lang="sr-Cyrl-RS" sz="3600" dirty="0"/>
              <a:t> </a:t>
            </a:r>
            <a:endParaRPr lang="sr-Cyrl-RS" sz="3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3939902"/>
            <a:ext cx="8280920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536504"/>
          </a:xfrm>
        </p:spPr>
        <p:txBody>
          <a:bodyPr/>
          <a:lstStyle/>
          <a:p>
            <a:r>
              <a:rPr lang="sr-Cyrl-RS" dirty="0" smtClean="0"/>
              <a:t>Омјер између сусједних кубних јединица већих од кубног метра је исти као између кубних јединица мањих од кубног метра, а то је 1 000 или 1 ∙ 10³.</a:t>
            </a:r>
          </a:p>
          <a:p>
            <a:r>
              <a:rPr lang="sr-Cyrl-RS" dirty="0" smtClean="0"/>
              <a:t>Можемо онда закључити да је:</a:t>
            </a:r>
          </a:p>
          <a:p>
            <a:r>
              <a:rPr lang="sr-Cyrl-RS" dirty="0" smtClean="0"/>
              <a:t>1 000 </a:t>
            </a:r>
            <a:r>
              <a:rPr lang="en-US" dirty="0" smtClean="0"/>
              <a:t>m³</a:t>
            </a:r>
            <a:r>
              <a:rPr lang="sr-Cyrl-RS" dirty="0" smtClean="0"/>
              <a:t>     = </a:t>
            </a:r>
            <a:r>
              <a:rPr lang="sr-Cyrl-RS" b="1" dirty="0" smtClean="0">
                <a:solidFill>
                  <a:srgbClr val="FF0066"/>
                </a:solidFill>
              </a:rPr>
              <a:t>1 </a:t>
            </a:r>
            <a:r>
              <a:rPr lang="en-US" b="1" dirty="0" smtClean="0">
                <a:solidFill>
                  <a:srgbClr val="FF0066"/>
                </a:solidFill>
              </a:rPr>
              <a:t>dkm³</a:t>
            </a:r>
            <a:endParaRPr lang="sr-Cyrl-RS" b="1" dirty="0" smtClean="0">
              <a:solidFill>
                <a:srgbClr val="FF0066"/>
              </a:solidFill>
            </a:endParaRPr>
          </a:p>
          <a:p>
            <a:r>
              <a:rPr lang="sr-Cyrl-RS" dirty="0" smtClean="0"/>
              <a:t>1 000</a:t>
            </a:r>
            <a:r>
              <a:rPr lang="en-US" dirty="0" smtClean="0"/>
              <a:t> dkm³</a:t>
            </a:r>
            <a:r>
              <a:rPr lang="sr-Cyrl-RS" dirty="0" smtClean="0"/>
              <a:t> = </a:t>
            </a:r>
            <a:r>
              <a:rPr lang="sr-Cyrl-RS" b="1" dirty="0" smtClean="0">
                <a:solidFill>
                  <a:srgbClr val="CC0099"/>
                </a:solidFill>
              </a:rPr>
              <a:t>1 </a:t>
            </a:r>
            <a:r>
              <a:rPr lang="en-US" b="1" dirty="0" smtClean="0">
                <a:solidFill>
                  <a:srgbClr val="CC0099"/>
                </a:solidFill>
              </a:rPr>
              <a:t>hm³</a:t>
            </a:r>
            <a:endParaRPr lang="sr-Cyrl-RS" b="1" dirty="0" smtClean="0">
              <a:solidFill>
                <a:srgbClr val="CC0099"/>
              </a:solidFill>
            </a:endParaRPr>
          </a:p>
          <a:p>
            <a:r>
              <a:rPr lang="sr-Cyrl-RS" dirty="0" smtClean="0"/>
              <a:t>1 000 </a:t>
            </a:r>
            <a:r>
              <a:rPr lang="en-US" dirty="0" smtClean="0"/>
              <a:t>hm³</a:t>
            </a:r>
            <a:r>
              <a:rPr lang="sr-Cyrl-RS" dirty="0" smtClean="0"/>
              <a:t>   = </a:t>
            </a:r>
            <a:r>
              <a:rPr lang="sr-Cyrl-RS" b="1" dirty="0" smtClean="0">
                <a:solidFill>
                  <a:srgbClr val="FF99FF"/>
                </a:solidFill>
              </a:rPr>
              <a:t>1 </a:t>
            </a:r>
            <a:r>
              <a:rPr lang="en-US" b="1" dirty="0" smtClean="0">
                <a:solidFill>
                  <a:srgbClr val="FF99FF"/>
                </a:solidFill>
              </a:rPr>
              <a:t>km³</a:t>
            </a:r>
            <a:endParaRPr lang="en-US" b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1285651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Видимо да је овдје највећа кубна јединица </a:t>
            </a:r>
            <a:r>
              <a:rPr lang="sr-Cyrl-RS" sz="2800" b="1" dirty="0" smtClean="0">
                <a:solidFill>
                  <a:srgbClr val="FF99FF"/>
                </a:solidFill>
              </a:rPr>
              <a:t>1 </a:t>
            </a:r>
            <a:r>
              <a:rPr lang="en-US" sz="2800" b="1" dirty="0" smtClean="0">
                <a:solidFill>
                  <a:srgbClr val="FF99FF"/>
                </a:solidFill>
              </a:rPr>
              <a:t>km³</a:t>
            </a:r>
            <a:r>
              <a:rPr lang="sr-Cyrl-RS" sz="2800" b="1" dirty="0" smtClean="0">
                <a:solidFill>
                  <a:srgbClr val="FF99FF"/>
                </a:solidFill>
              </a:rPr>
              <a:t>.</a:t>
            </a:r>
            <a:br>
              <a:rPr lang="sr-Cyrl-RS" sz="2800" b="1" dirty="0" smtClean="0">
                <a:solidFill>
                  <a:srgbClr val="FF99FF"/>
                </a:solidFill>
              </a:rPr>
            </a:br>
            <a:endParaRPr lang="en-US" sz="2800" b="1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528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b="1" u="sng" dirty="0" smtClean="0">
                <a:solidFill>
                  <a:srgbClr val="FF99FF"/>
                </a:solidFill>
              </a:rPr>
              <a:t>                        1 </a:t>
            </a:r>
            <a:r>
              <a:rPr lang="en-US" sz="2800" b="1" u="sng" dirty="0" smtClean="0">
                <a:solidFill>
                  <a:srgbClr val="FF99FF"/>
                </a:solidFill>
              </a:rPr>
              <a:t>km³</a:t>
            </a:r>
            <a:r>
              <a:rPr lang="sr-Cyrl-RS" sz="2800" b="1" u="sng" dirty="0" smtClean="0"/>
              <a:t>  </a:t>
            </a:r>
          </a:p>
          <a:p>
            <a:pPr algn="ctr"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b="1" u="sng" dirty="0" smtClean="0">
                <a:solidFill>
                  <a:srgbClr val="CC0099"/>
                </a:solidFill>
              </a:rPr>
              <a:t>                        1 000 </a:t>
            </a:r>
            <a:r>
              <a:rPr lang="en-US" sz="2800" b="1" u="sng" dirty="0" smtClean="0">
                <a:solidFill>
                  <a:srgbClr val="CC0099"/>
                </a:solidFill>
              </a:rPr>
              <a:t> hm³</a:t>
            </a:r>
            <a:endParaRPr lang="sr-Cyrl-RS" sz="2800" b="1" u="sng" dirty="0" smtClean="0">
              <a:solidFill>
                <a:srgbClr val="CC0099"/>
              </a:solidFill>
            </a:endParaRPr>
          </a:p>
          <a:p>
            <a:pPr algn="ctr">
              <a:buNone/>
            </a:pPr>
            <a:endParaRPr lang="sr-Cyrl-RS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sr-Cyrl-RS" sz="2800" b="1" u="sng" dirty="0" smtClean="0">
                <a:solidFill>
                  <a:srgbClr val="FF0066"/>
                </a:solidFill>
              </a:rPr>
              <a:t>                        1 000 000 </a:t>
            </a:r>
            <a:r>
              <a:rPr lang="en-US" sz="2800" b="1" u="sng" dirty="0" smtClean="0">
                <a:solidFill>
                  <a:srgbClr val="FF0066"/>
                </a:solidFill>
              </a:rPr>
              <a:t>dkm³ </a:t>
            </a:r>
            <a:endParaRPr lang="sr-Cyrl-RS" sz="2800" b="1" u="sng" dirty="0" smtClean="0">
              <a:solidFill>
                <a:srgbClr val="FF0066"/>
              </a:solidFill>
            </a:endParaRPr>
          </a:p>
          <a:p>
            <a:pPr algn="ctr">
              <a:buNone/>
            </a:pPr>
            <a:endParaRPr lang="sr-Cyrl-RS" sz="2800" b="1" dirty="0" smtClean="0">
              <a:solidFill>
                <a:srgbClr val="CC0099"/>
              </a:solidFill>
            </a:endParaRPr>
          </a:p>
          <a:p>
            <a:pPr>
              <a:buNone/>
            </a:pPr>
            <a:r>
              <a:rPr lang="sr-Cyrl-RS" sz="2800" b="1" u="sng" dirty="0" smtClean="0">
                <a:solidFill>
                  <a:srgbClr val="FF0000"/>
                </a:solidFill>
              </a:rPr>
              <a:t>                        1 000 000 000 </a:t>
            </a:r>
            <a:r>
              <a:rPr lang="en-US" sz="2800" b="1" u="sng" dirty="0" smtClean="0">
                <a:solidFill>
                  <a:srgbClr val="FF0000"/>
                </a:solidFill>
              </a:rPr>
              <a:t>m³</a:t>
            </a:r>
            <a:r>
              <a:rPr lang="sr-Cyrl-RS" sz="2800" b="1" u="sng" dirty="0" smtClean="0">
                <a:solidFill>
                  <a:srgbClr val="FF0000"/>
                </a:solidFill>
              </a:rPr>
              <a:t>                   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" name="Lightning Bolt 3"/>
          <p:cNvSpPr/>
          <p:nvPr/>
        </p:nvSpPr>
        <p:spPr>
          <a:xfrm>
            <a:off x="2267744" y="1707654"/>
            <a:ext cx="504056" cy="576064"/>
          </a:xfrm>
          <a:prstGeom prst="lightningBolt">
            <a:avLst/>
          </a:prstGeom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>
            <a:off x="2267744" y="2643758"/>
            <a:ext cx="504056" cy="576064"/>
          </a:xfrm>
          <a:prstGeom prst="lightningBolt">
            <a:avLst/>
          </a:prstGeom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>
            <a:off x="2267744" y="3579862"/>
            <a:ext cx="504056" cy="576064"/>
          </a:xfrm>
          <a:prstGeom prst="lightningBol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s (5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779662"/>
            <a:ext cx="2592288" cy="2520280"/>
          </a:xfrm>
          <a:prstGeom prst="cube">
            <a:avLst/>
          </a:prstGeom>
          <a:ln>
            <a:solidFill>
              <a:srgbClr val="170A20"/>
            </a:solidFill>
            <a:prstDash val="solid"/>
          </a:ln>
        </p:spPr>
      </p:pic>
      <p:sp>
        <p:nvSpPr>
          <p:cNvPr id="10" name="Rectangle 9"/>
          <p:cNvSpPr/>
          <p:nvPr/>
        </p:nvSpPr>
        <p:spPr>
          <a:xfrm>
            <a:off x="6156176" y="2931790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000" b="1" dirty="0" smtClean="0">
                <a:solidFill>
                  <a:srgbClr val="421C5E"/>
                </a:solidFill>
              </a:rPr>
              <a:t>1 </a:t>
            </a:r>
            <a:r>
              <a:rPr lang="en-US" sz="4000" b="1" dirty="0" smtClean="0">
                <a:solidFill>
                  <a:srgbClr val="421C5E"/>
                </a:solidFill>
              </a:rPr>
              <a:t>km³</a:t>
            </a:r>
            <a:r>
              <a:rPr lang="sr-Cyrl-RS" sz="4000" b="1" dirty="0" smtClean="0">
                <a:solidFill>
                  <a:srgbClr val="421C5E"/>
                </a:solidFill>
              </a:rPr>
              <a:t> </a:t>
            </a:r>
            <a:endParaRPr lang="en-US" sz="4000" b="1" dirty="0">
              <a:solidFill>
                <a:srgbClr val="421C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13643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chemeClr val="bg1"/>
                </a:solidFill>
              </a:rPr>
              <a:t>Ове кубне јединице и омјер међу њима можемо изразити и кроз степен броја 10</a:t>
            </a:r>
            <a:r>
              <a:rPr lang="en-US" sz="2800" dirty="0" smtClean="0">
                <a:solidFill>
                  <a:schemeClr val="bg1"/>
                </a:solidFill>
              </a:rPr>
              <a:t>ⁿ</a:t>
            </a:r>
            <a:r>
              <a:rPr lang="sr-Cyrl-R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7615"/>
            <a:ext cx="8363272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 smtClean="0">
                <a:solidFill>
                  <a:srgbClr val="FF99FF"/>
                </a:solidFill>
              </a:rPr>
              <a:t>1 </a:t>
            </a:r>
            <a:r>
              <a:rPr lang="en-US" sz="2800" b="1" dirty="0" smtClean="0">
                <a:solidFill>
                  <a:srgbClr val="FF99FF"/>
                </a:solidFill>
              </a:rPr>
              <a:t>km</a:t>
            </a:r>
            <a:endParaRPr lang="sr-Cyrl-RS" sz="2800" b="1" dirty="0" smtClean="0">
              <a:solidFill>
                <a:srgbClr val="FF99FF"/>
              </a:solidFill>
            </a:endParaRPr>
          </a:p>
          <a:p>
            <a:pPr algn="ctr">
              <a:buNone/>
            </a:pPr>
            <a:endParaRPr lang="sr-Cyrl-RS" sz="2800" b="1" u="sng" dirty="0">
              <a:solidFill>
                <a:srgbClr val="FF99FF"/>
              </a:solidFill>
            </a:endParaRPr>
          </a:p>
          <a:p>
            <a:pPr>
              <a:buNone/>
            </a:pPr>
            <a:r>
              <a:rPr lang="sr-Cyrl-RS" sz="2800" u="sng" dirty="0" smtClean="0">
                <a:solidFill>
                  <a:schemeClr val="bg1"/>
                </a:solidFill>
              </a:rPr>
              <a:t>1 000 </a:t>
            </a:r>
            <a:r>
              <a:rPr lang="en-US" sz="2800" u="sng" dirty="0" smtClean="0">
                <a:solidFill>
                  <a:schemeClr val="bg1"/>
                </a:solidFill>
              </a:rPr>
              <a:t> hm³</a:t>
            </a:r>
            <a:r>
              <a:rPr lang="sr-Cyrl-RS" sz="2800" dirty="0" smtClean="0">
                <a:solidFill>
                  <a:schemeClr val="bg1"/>
                </a:solidFill>
              </a:rPr>
              <a:t>........................</a:t>
            </a:r>
            <a:r>
              <a:rPr lang="sr-Cyrl-RS" sz="2800" b="1" u="sng" dirty="0" smtClean="0">
                <a:solidFill>
                  <a:srgbClr val="CC0099"/>
                </a:solidFill>
              </a:rPr>
              <a:t>.....1 ∙ 10³</a:t>
            </a:r>
            <a:r>
              <a:rPr lang="en-US" sz="2800" b="1" u="sng" dirty="0" smtClean="0">
                <a:solidFill>
                  <a:srgbClr val="CC0099"/>
                </a:solidFill>
              </a:rPr>
              <a:t> hm³</a:t>
            </a:r>
            <a:endParaRPr lang="sr-Cyrl-RS" sz="2800" b="1" u="sng" dirty="0" smtClean="0">
              <a:solidFill>
                <a:srgbClr val="CC0099"/>
              </a:solidFill>
            </a:endParaRPr>
          </a:p>
          <a:p>
            <a:pPr algn="ctr">
              <a:buNone/>
            </a:pPr>
            <a:endParaRPr lang="sr-Cyrl-RS" sz="2800" b="1" u="sng" dirty="0" smtClean="0">
              <a:solidFill>
                <a:srgbClr val="CC0099"/>
              </a:solidFill>
            </a:endParaRPr>
          </a:p>
          <a:p>
            <a:pPr>
              <a:buNone/>
            </a:pPr>
            <a:r>
              <a:rPr lang="sr-Cyrl-RS" sz="2800" u="sng" dirty="0" smtClean="0">
                <a:solidFill>
                  <a:schemeClr val="bg1"/>
                </a:solidFill>
              </a:rPr>
              <a:t>1 000 000 </a:t>
            </a:r>
            <a:r>
              <a:rPr lang="en-US" sz="2800" u="sng" dirty="0" smtClean="0">
                <a:solidFill>
                  <a:schemeClr val="bg1"/>
                </a:solidFill>
              </a:rPr>
              <a:t>dkm³</a:t>
            </a:r>
            <a:r>
              <a:rPr lang="sr-Cyrl-RS" sz="2800" dirty="0" smtClean="0">
                <a:solidFill>
                  <a:schemeClr val="bg1"/>
                </a:solidFill>
              </a:rPr>
              <a:t>................</a:t>
            </a:r>
            <a:r>
              <a:rPr lang="sr-Cyrl-RS" sz="2800" b="1" u="sng" dirty="0" smtClean="0">
                <a:solidFill>
                  <a:srgbClr val="FF0066"/>
                </a:solidFill>
              </a:rPr>
              <a:t>.....1 ∙ 10 ⁶</a:t>
            </a:r>
            <a:r>
              <a:rPr lang="en-US" sz="2800" b="1" u="sng" dirty="0" smtClean="0">
                <a:solidFill>
                  <a:srgbClr val="FF0066"/>
                </a:solidFill>
              </a:rPr>
              <a:t> dkm³</a:t>
            </a:r>
            <a:endParaRPr lang="sr-Cyrl-RS" sz="2800" b="1" u="sng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sr-Cyrl-RS" sz="2800" b="1" u="sng" dirty="0">
              <a:solidFill>
                <a:srgbClr val="FF0066"/>
              </a:solidFill>
            </a:endParaRPr>
          </a:p>
          <a:p>
            <a:pPr>
              <a:buNone/>
            </a:pPr>
            <a:r>
              <a:rPr lang="sr-Cyrl-RS" sz="2800" u="sng" dirty="0" smtClean="0">
                <a:solidFill>
                  <a:schemeClr val="bg1"/>
                </a:solidFill>
              </a:rPr>
              <a:t>1 000 000 000 </a:t>
            </a:r>
            <a:r>
              <a:rPr lang="en-US" sz="2800" u="sng" dirty="0" smtClean="0">
                <a:solidFill>
                  <a:schemeClr val="bg1"/>
                </a:solidFill>
              </a:rPr>
              <a:t>m³</a:t>
            </a:r>
            <a:r>
              <a:rPr lang="sr-Cyrl-RS" sz="2800" dirty="0" smtClean="0">
                <a:solidFill>
                  <a:schemeClr val="bg1"/>
                </a:solidFill>
              </a:rPr>
              <a:t>.............</a:t>
            </a:r>
            <a:r>
              <a:rPr lang="sr-Cyrl-RS" sz="2800" b="1" u="sng" dirty="0" smtClean="0">
                <a:solidFill>
                  <a:srgbClr val="FF0000"/>
                </a:solidFill>
              </a:rPr>
              <a:t>.....1 ∙ 10 ⁹</a:t>
            </a:r>
            <a:r>
              <a:rPr lang="en-US" sz="2800" b="1" u="sng" dirty="0" smtClean="0">
                <a:solidFill>
                  <a:srgbClr val="FF0000"/>
                </a:solidFill>
              </a:rPr>
              <a:t>m³</a:t>
            </a:r>
            <a:endParaRPr lang="sr-Cyrl-RS" sz="28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sr-Cyrl-RS" sz="2800" b="1" u="sng" dirty="0">
              <a:solidFill>
                <a:srgbClr val="FF99FF"/>
              </a:solidFill>
            </a:endParaRPr>
          </a:p>
          <a:p>
            <a:pPr algn="ctr">
              <a:buNone/>
            </a:pPr>
            <a:endParaRPr lang="sr-Cyrl-RS" sz="2800" b="1" u="sng" dirty="0" smtClean="0">
              <a:solidFill>
                <a:srgbClr val="FF99FF"/>
              </a:solidFill>
            </a:endParaRPr>
          </a:p>
          <a:p>
            <a:pPr algn="ctr">
              <a:buNone/>
            </a:pPr>
            <a:endParaRPr lang="sr-Cyrl-RS" sz="2800" b="1" u="sng" dirty="0">
              <a:solidFill>
                <a:srgbClr val="FF99FF"/>
              </a:solidFill>
            </a:endParaRPr>
          </a:p>
          <a:p>
            <a:pPr algn="ctr">
              <a:buNone/>
            </a:pPr>
            <a:endParaRPr lang="sr-Cyrl-RS" sz="2800" b="1" u="sng" dirty="0" smtClean="0">
              <a:solidFill>
                <a:srgbClr val="FF99FF"/>
              </a:solidFill>
            </a:endParaRPr>
          </a:p>
          <a:p>
            <a:pPr algn="ctr">
              <a:buNone/>
            </a:pPr>
            <a:endParaRPr lang="sr-Cyrl-RS" b="1" u="sng" dirty="0">
              <a:solidFill>
                <a:srgbClr val="FF99FF"/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images (5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923678"/>
            <a:ext cx="2466975" cy="3096344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44208" y="2067694"/>
            <a:ext cx="1152128" cy="108012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је баш забавна!!!</a:t>
            </a:r>
            <a:endParaRPr lang="en-US" sz="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179512" y="1275606"/>
            <a:ext cx="1224136" cy="720080"/>
          </a:xfrm>
          <a:prstGeom prst="ellipse">
            <a:avLst/>
          </a:prstGeom>
          <a:noFill/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rot="5400000">
            <a:off x="1575096" y="1464198"/>
            <a:ext cx="813816" cy="868680"/>
          </a:xfrm>
          <a:prstGeom prst="bentArrow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7619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Кроз неколико задатака покушаћемо утврдити шта смо научили: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1) Сљедеће кубне јединице изрази већим кубним јединицама:</a:t>
            </a:r>
            <a:endParaRPr lang="sr-Cyrl-RS" sz="2800" dirty="0"/>
          </a:p>
          <a:p>
            <a:pPr>
              <a:buNone/>
            </a:pPr>
            <a:r>
              <a:rPr lang="sr-Cyrl-RS" sz="2800" dirty="0" smtClean="0"/>
              <a:t>    а) 56 000 </a:t>
            </a:r>
            <a:r>
              <a:rPr lang="en-US" sz="2800" dirty="0" smtClean="0"/>
              <a:t>dkm³</a:t>
            </a:r>
            <a:r>
              <a:rPr lang="sr-Cyrl-RS" sz="2800" dirty="0" smtClean="0"/>
              <a:t> =   ?   </a:t>
            </a:r>
            <a:r>
              <a:rPr lang="en-US" sz="2800" dirty="0" smtClean="0"/>
              <a:t>hm³</a:t>
            </a: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б) 138 000 000 000 </a:t>
            </a:r>
            <a:r>
              <a:rPr lang="en-US" sz="2800" dirty="0" smtClean="0"/>
              <a:t>m³</a:t>
            </a:r>
            <a:r>
              <a:rPr lang="sr-Cyrl-RS" sz="2800" dirty="0" smtClean="0"/>
              <a:t> = ____ </a:t>
            </a:r>
            <a:r>
              <a:rPr lang="en-US" sz="2800" dirty="0" smtClean="0"/>
              <a:t>km³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в)  95 000  000 </a:t>
            </a:r>
            <a:r>
              <a:rPr lang="en-US" sz="2800" dirty="0" smtClean="0"/>
              <a:t>dkm³</a:t>
            </a:r>
            <a:r>
              <a:rPr lang="sr-Cyrl-RS" sz="2800" dirty="0" smtClean="0"/>
              <a:t> =        </a:t>
            </a:r>
            <a:r>
              <a:rPr lang="en-US" sz="2800" dirty="0" smtClean="0"/>
              <a:t>km³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д) 297 000 000 </a:t>
            </a:r>
            <a:r>
              <a:rPr lang="en-US" sz="2800" dirty="0" smtClean="0"/>
              <a:t>m³</a:t>
            </a:r>
            <a:r>
              <a:rPr lang="sr-Cyrl-RS" sz="2800" dirty="0" smtClean="0"/>
              <a:t> =           </a:t>
            </a:r>
            <a:r>
              <a:rPr lang="en-US" sz="2800" dirty="0" smtClean="0"/>
              <a:t>hm³</a:t>
            </a: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ђ) 34 000 </a:t>
            </a:r>
            <a:r>
              <a:rPr lang="en-US" sz="2800" dirty="0" smtClean="0"/>
              <a:t>m³</a:t>
            </a:r>
            <a:r>
              <a:rPr lang="sr-Cyrl-RS" sz="2800" dirty="0" smtClean="0"/>
              <a:t> =         </a:t>
            </a:r>
            <a:r>
              <a:rPr lang="en-US" sz="2800" dirty="0" smtClean="0"/>
              <a:t>dkm³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275856" y="2139702"/>
            <a:ext cx="648072" cy="50405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CC0099"/>
                </a:solidFill>
              </a:rPr>
              <a:t>56</a:t>
            </a:r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7984" y="2571750"/>
            <a:ext cx="792088" cy="576064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99FF"/>
                </a:solidFill>
              </a:rPr>
              <a:t>138  </a:t>
            </a:r>
            <a:endParaRPr lang="en-US" sz="2800" b="1" dirty="0">
              <a:solidFill>
                <a:srgbClr val="FF99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39952" y="3147814"/>
            <a:ext cx="576064" cy="57606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99FF"/>
                </a:solidFill>
              </a:rPr>
              <a:t>95</a:t>
            </a:r>
            <a:endParaRPr lang="en-US" sz="2800" b="1" dirty="0">
              <a:solidFill>
                <a:srgbClr val="FF99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9912" y="3579862"/>
            <a:ext cx="864096" cy="574898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CC0099"/>
                </a:solidFill>
              </a:rPr>
              <a:t>297</a:t>
            </a:r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4155926"/>
            <a:ext cx="648072" cy="50405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0066"/>
                </a:solidFill>
              </a:rPr>
              <a:t>34</a:t>
            </a:r>
            <a:endParaRPr lang="en-US" sz="28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29668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2) Обратите пажњу на дати омјер кубних јединица приказан у облику 10</a:t>
            </a:r>
            <a:r>
              <a:rPr lang="en-US" sz="2800" dirty="0" smtClean="0"/>
              <a:t>ⁿ</a:t>
            </a:r>
            <a:r>
              <a:rPr lang="sr-Cyrl-RS" sz="2800" dirty="0" smtClean="0"/>
              <a:t>, па системом елиминације дођи до тачног рјешења: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131840" y="4783460"/>
            <a:ext cx="1512168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2"/>
                </a:solidFill>
              </a:rPr>
              <a:t>5 ∙ 10¹⁵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4443958"/>
            <a:ext cx="1440160" cy="360040"/>
          </a:xfrm>
          <a:prstGeom prst="rect">
            <a:avLst/>
          </a:prstGeom>
          <a:solidFill>
            <a:srgbClr val="CC00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10⁹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4083918"/>
            <a:ext cx="1440160" cy="360040"/>
          </a:xfrm>
          <a:prstGeom prst="rect">
            <a:avLst/>
          </a:prstGeom>
          <a:solidFill>
            <a:srgbClr val="CC00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10³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4783460"/>
            <a:ext cx="1440160" cy="360040"/>
          </a:xfrm>
          <a:prstGeom prst="rect">
            <a:avLst/>
          </a:prstGeom>
          <a:solidFill>
            <a:srgbClr val="CC00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</a:t>
            </a:r>
            <a:r>
              <a:rPr lang="en-US" sz="2800" b="1" dirty="0" smtClean="0">
                <a:solidFill>
                  <a:schemeClr val="bg2"/>
                </a:solidFill>
              </a:rPr>
              <a:t>∙</a:t>
            </a:r>
            <a:r>
              <a:rPr lang="sr-Cyrl-RS" sz="2800" b="1" dirty="0" smtClean="0">
                <a:solidFill>
                  <a:schemeClr val="bg2"/>
                </a:solidFill>
              </a:rPr>
              <a:t> 10⁶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619672" y="4783460"/>
            <a:ext cx="1512168" cy="360040"/>
          </a:xfrm>
          <a:prstGeom prst="rect">
            <a:avLst/>
          </a:prstGeom>
          <a:solidFill>
            <a:srgbClr val="FF006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sr-Cyrl-RS" sz="2800" b="1" dirty="0" smtClean="0">
                <a:solidFill>
                  <a:schemeClr val="bg2"/>
                </a:solidFill>
              </a:rPr>
              <a:t>5 ∙ 10⁶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19672" y="4443958"/>
            <a:ext cx="1512168" cy="360040"/>
          </a:xfrm>
          <a:prstGeom prst="rect">
            <a:avLst/>
          </a:prstGeom>
          <a:solidFill>
            <a:srgbClr val="FF006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2"/>
                </a:solidFill>
              </a:rPr>
              <a:t>5 ∙ 10¹²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4008" y="4443958"/>
            <a:ext cx="144016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10¹⁸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4008" y="4783460"/>
            <a:ext cx="144016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10¹²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4008" y="4083918"/>
            <a:ext cx="144016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10⁹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24328" y="4083918"/>
            <a:ext cx="1440160" cy="3600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10¹⁸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840" y="4443958"/>
            <a:ext cx="1512168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10⁹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19672" y="4083918"/>
            <a:ext cx="1512168" cy="360040"/>
          </a:xfrm>
          <a:prstGeom prst="rect">
            <a:avLst/>
          </a:prstGeom>
          <a:solidFill>
            <a:srgbClr val="FF006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2"/>
                </a:solidFill>
              </a:rPr>
              <a:t>5 ∙ 10¹⁵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84168" y="4783460"/>
            <a:ext cx="1440160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10⁶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84168" y="4443958"/>
            <a:ext cx="1440160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2"/>
                </a:solidFill>
              </a:rPr>
              <a:t>5 ∙ 10¹⁵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24328" y="4783460"/>
            <a:ext cx="1440160" cy="360040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10¹⁵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84168" y="4083918"/>
            <a:ext cx="1440160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2"/>
                </a:solidFill>
              </a:rPr>
              <a:t>5 ∙ 10¹²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24328" y="4443958"/>
            <a:ext cx="1440160" cy="3600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2"/>
                </a:solidFill>
              </a:rPr>
              <a:t>5 ∙ 10¹²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31840" y="4083918"/>
            <a:ext cx="1512168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2"/>
                </a:solidFill>
              </a:rPr>
              <a:t>5 ∙ 10¹²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10800000" flipH="1" flipV="1">
            <a:off x="0" y="1779662"/>
            <a:ext cx="9144000" cy="576064"/>
          </a:xfrm>
          <a:prstGeom prst="rect">
            <a:avLst/>
          </a:prstGeom>
          <a:solidFill>
            <a:schemeClr val="tx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99FF"/>
                </a:solidFill>
              </a:rPr>
              <a:t>1</a:t>
            </a:r>
            <a:r>
              <a:rPr lang="en-US" sz="2800" b="1" dirty="0" smtClean="0">
                <a:solidFill>
                  <a:srgbClr val="FF99FF"/>
                </a:solidFill>
              </a:rPr>
              <a:t>km³=</a:t>
            </a:r>
            <a:r>
              <a:rPr lang="sr-Cyrl-RS" sz="2800" b="1" dirty="0" smtClean="0">
                <a:solidFill>
                  <a:srgbClr val="CC0099"/>
                </a:solidFill>
              </a:rPr>
              <a:t>10³</a:t>
            </a:r>
            <a:r>
              <a:rPr lang="en-US" sz="2800" b="1" dirty="0" smtClean="0">
                <a:solidFill>
                  <a:srgbClr val="CC0099"/>
                </a:solidFill>
              </a:rPr>
              <a:t>hm³=</a:t>
            </a:r>
            <a:r>
              <a:rPr lang="sr-Cyrl-RS" sz="2800" b="1" dirty="0" smtClean="0">
                <a:solidFill>
                  <a:srgbClr val="FF0066"/>
                </a:solidFill>
              </a:rPr>
              <a:t>10⁶</a:t>
            </a:r>
            <a:r>
              <a:rPr lang="en-US" sz="2800" b="1" dirty="0" smtClean="0">
                <a:solidFill>
                  <a:srgbClr val="FF0066"/>
                </a:solidFill>
              </a:rPr>
              <a:t>dkm³=</a:t>
            </a:r>
            <a:r>
              <a:rPr lang="sr-Cyrl-RS" sz="2800" b="1" dirty="0" smtClean="0">
                <a:solidFill>
                  <a:srgbClr val="FF0000"/>
                </a:solidFill>
              </a:rPr>
              <a:t>10⁹</a:t>
            </a:r>
            <a:r>
              <a:rPr lang="en-US" sz="2800" b="1" dirty="0" smtClean="0">
                <a:solidFill>
                  <a:srgbClr val="FF0000"/>
                </a:solidFill>
              </a:rPr>
              <a:t>m³=</a:t>
            </a:r>
            <a:r>
              <a:rPr lang="sr-Cyrl-RS" sz="2800" b="1" dirty="0" smtClean="0">
                <a:solidFill>
                  <a:srgbClr val="FFFF00"/>
                </a:solidFill>
              </a:rPr>
              <a:t>10¹²</a:t>
            </a:r>
            <a:r>
              <a:rPr lang="en-US" sz="2800" b="1" dirty="0" smtClean="0">
                <a:solidFill>
                  <a:srgbClr val="FFFF00"/>
                </a:solidFill>
              </a:rPr>
              <a:t>dcm³=</a:t>
            </a:r>
            <a:r>
              <a:rPr lang="sr-Cyrl-RS" sz="2800" b="1" dirty="0" smtClean="0">
                <a:solidFill>
                  <a:srgbClr val="00B0F0"/>
                </a:solidFill>
              </a:rPr>
              <a:t>10¹⁵</a:t>
            </a:r>
            <a:r>
              <a:rPr lang="en-US" sz="2800" b="1" dirty="0" smtClean="0">
                <a:solidFill>
                  <a:srgbClr val="00B0F0"/>
                </a:solidFill>
              </a:rPr>
              <a:t>cm³=</a:t>
            </a:r>
            <a:r>
              <a:rPr lang="sr-Cyrl-R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10¹⁸</a:t>
            </a:r>
            <a:r>
              <a:rPr lang="en-U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mm³</a:t>
            </a:r>
            <a:endParaRPr lang="en-US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67944" y="2643758"/>
            <a:ext cx="1008112" cy="504056"/>
          </a:xfrm>
          <a:prstGeom prst="rect">
            <a:avLst/>
          </a:prstGeom>
          <a:solidFill>
            <a:schemeClr val="bg2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99FF"/>
                </a:solidFill>
              </a:rPr>
              <a:t>5</a:t>
            </a:r>
            <a:r>
              <a:rPr lang="en-US" sz="2800" b="1" dirty="0" smtClean="0">
                <a:solidFill>
                  <a:srgbClr val="FF99FF"/>
                </a:solidFill>
              </a:rPr>
              <a:t>km³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1520" y="3435846"/>
            <a:ext cx="1368152" cy="504056"/>
          </a:xfrm>
          <a:prstGeom prst="rect">
            <a:avLst/>
          </a:prstGeom>
          <a:solidFill>
            <a:schemeClr val="bg2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CC0099"/>
                </a:solidFill>
              </a:rPr>
              <a:t>? </a:t>
            </a:r>
            <a:r>
              <a:rPr lang="en-US" sz="2800" b="1" dirty="0" smtClean="0">
                <a:solidFill>
                  <a:srgbClr val="CC0099"/>
                </a:solidFill>
              </a:rPr>
              <a:t>hm³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1680" y="3435846"/>
            <a:ext cx="1440160" cy="504056"/>
          </a:xfrm>
          <a:prstGeom prst="rect">
            <a:avLst/>
          </a:prstGeom>
          <a:solidFill>
            <a:schemeClr val="tx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0066"/>
                </a:solidFill>
              </a:rPr>
              <a:t>? </a:t>
            </a:r>
            <a:r>
              <a:rPr lang="en-US" sz="2800" b="1" dirty="0" smtClean="0">
                <a:solidFill>
                  <a:srgbClr val="FF0066"/>
                </a:solidFill>
              </a:rPr>
              <a:t>dkm³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3203848" y="3435846"/>
            <a:ext cx="1368152" cy="504056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0000"/>
                </a:solidFill>
              </a:rPr>
              <a:t>? </a:t>
            </a:r>
            <a:r>
              <a:rPr lang="en-US" sz="2800" b="1" dirty="0" smtClean="0">
                <a:solidFill>
                  <a:srgbClr val="FF0000"/>
                </a:solidFill>
              </a:rPr>
              <a:t>m³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4644008" y="3435846"/>
            <a:ext cx="1440160" cy="504056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FFFF00"/>
                </a:solidFill>
              </a:rPr>
              <a:t>? </a:t>
            </a:r>
            <a:r>
              <a:rPr lang="en-US" sz="2800" b="1" dirty="0" smtClean="0">
                <a:solidFill>
                  <a:srgbClr val="FFFF00"/>
                </a:solidFill>
              </a:rPr>
              <a:t>dcm³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56176" y="3435846"/>
            <a:ext cx="1296144" cy="504056"/>
          </a:xfrm>
          <a:prstGeom prst="rect">
            <a:avLst/>
          </a:prstGeom>
          <a:solidFill>
            <a:schemeClr val="tx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B0F0"/>
                </a:solidFill>
              </a:rPr>
              <a:t>? </a:t>
            </a:r>
            <a:r>
              <a:rPr lang="en-US" sz="2800" b="1" dirty="0" smtClean="0">
                <a:solidFill>
                  <a:srgbClr val="00B0F0"/>
                </a:solidFill>
              </a:rPr>
              <a:t>cm³</a:t>
            </a:r>
            <a:endParaRPr lang="en-US" sz="2800" dirty="0"/>
          </a:p>
        </p:txBody>
      </p:sp>
      <p:sp>
        <p:nvSpPr>
          <p:cNvPr id="33" name="Rectangle 32"/>
          <p:cNvSpPr/>
          <p:nvPr/>
        </p:nvSpPr>
        <p:spPr>
          <a:xfrm>
            <a:off x="7524328" y="3435846"/>
            <a:ext cx="1368152" cy="504056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? </a:t>
            </a:r>
            <a:r>
              <a:rPr lang="en-U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mm³</a:t>
            </a:r>
            <a:endParaRPr lang="en-US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9" grpId="0" animBg="1"/>
      <p:bldP spid="9" grpId="1" animBg="1"/>
      <p:bldP spid="12" grpId="0" uiExpand="1" build="p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06000"/>
      </a:dk2>
      <a:lt2>
        <a:srgbClr val="006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588</Words>
  <Application>Microsoft Office PowerPoint</Application>
  <PresentationFormat>On-screen Show (16:9)</PresentationFormat>
  <Paragraphs>109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Прошли час смо научили кубне јединице мање од кубног метра, као и омјер између кубних јединица:</vt:lpstr>
      <vt:lpstr>PowerPoint Presentation</vt:lpstr>
      <vt:lpstr>Из овога можемо закључити да и у кубним јединицама имамо јединице веће од кубног метра  ( 1m³ ), а то су:</vt:lpstr>
      <vt:lpstr>PowerPoint Presentation</vt:lpstr>
      <vt:lpstr>Видимо да је овдје највећа кубна јединица 1 km³. </vt:lpstr>
      <vt:lpstr>Ове кубне јединице и омјер међу њима можемо изразити и кроз степен броја 10ⁿ:</vt:lpstr>
      <vt:lpstr>Кроз неколико задатака покушаћемо утврдити шта смо научили:</vt:lpstr>
      <vt:lpstr>2) Обратите пажњу на дати омјер кубних јединица приказан у облику 10ⁿ, па системом елиминације дођи до тачног рјешења: 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Dragan</cp:lastModifiedBy>
  <cp:revision>46</cp:revision>
  <dcterms:created xsi:type="dcterms:W3CDTF">2020-05-04T19:42:06Z</dcterms:created>
  <dcterms:modified xsi:type="dcterms:W3CDTF">2020-05-23T17:16:57Z</dcterms:modified>
</cp:coreProperties>
</file>