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3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43" autoAdjust="0"/>
  </p:normalViewPr>
  <p:slideViewPr>
    <p:cSldViewPr>
      <p:cViewPr varScale="1">
        <p:scale>
          <a:sx n="76" d="100"/>
          <a:sy n="76" d="100"/>
        </p:scale>
        <p:origin x="16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B2CD-63B4-4FB4-96A0-4FDFE98431FD}" type="datetimeFigureOut">
              <a:rPr lang="sr-Latn-CS" smtClean="0"/>
              <a:pPr/>
              <a:t>22.6.2020.</a:t>
            </a:fld>
            <a:endParaRPr lang="sr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DB9D89-ECD3-4354-A51A-48CBC8C688AF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B2CD-63B4-4FB4-96A0-4FDFE98431FD}" type="datetimeFigureOut">
              <a:rPr lang="sr-Latn-CS" smtClean="0"/>
              <a:pPr/>
              <a:t>22.6.2020.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9D89-ECD3-4354-A51A-48CBC8C688AF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5DB9D89-ECD3-4354-A51A-48CBC8C688AF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B2CD-63B4-4FB4-96A0-4FDFE98431FD}" type="datetimeFigureOut">
              <a:rPr lang="sr-Latn-CS" smtClean="0"/>
              <a:pPr/>
              <a:t>22.6.2020.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B2CD-63B4-4FB4-96A0-4FDFE98431FD}" type="datetimeFigureOut">
              <a:rPr lang="sr-Latn-CS" smtClean="0"/>
              <a:pPr/>
              <a:t>22.6.2020.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5DB9D89-ECD3-4354-A51A-48CBC8C688AF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B2CD-63B4-4FB4-96A0-4FDFE98431FD}" type="datetimeFigureOut">
              <a:rPr lang="sr-Latn-CS" smtClean="0"/>
              <a:pPr/>
              <a:t>22.6.2020.</a:t>
            </a:fld>
            <a:endParaRPr lang="sr-Latn-B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DB9D89-ECD3-4354-A51A-48CBC8C688AF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A0EB2CD-63B4-4FB4-96A0-4FDFE98431FD}" type="datetimeFigureOut">
              <a:rPr lang="sr-Latn-CS" smtClean="0"/>
              <a:pPr/>
              <a:t>22.6.2020.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9D89-ECD3-4354-A51A-48CBC8C688AF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B2CD-63B4-4FB4-96A0-4FDFE98431FD}" type="datetimeFigureOut">
              <a:rPr lang="sr-Latn-CS" smtClean="0"/>
              <a:pPr/>
              <a:t>22.6.2020.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r-Latn-B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5DB9D89-ECD3-4354-A51A-48CBC8C688AF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B2CD-63B4-4FB4-96A0-4FDFE98431FD}" type="datetimeFigureOut">
              <a:rPr lang="sr-Latn-CS" smtClean="0"/>
              <a:pPr/>
              <a:t>22.6.2020.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5DB9D89-ECD3-4354-A51A-48CBC8C688AF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B2CD-63B4-4FB4-96A0-4FDFE98431FD}" type="datetimeFigureOut">
              <a:rPr lang="sr-Latn-CS" smtClean="0"/>
              <a:pPr/>
              <a:t>22.6.2020.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DB9D89-ECD3-4354-A51A-48CBC8C688AF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DB9D89-ECD3-4354-A51A-48CBC8C688AF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B2CD-63B4-4FB4-96A0-4FDFE98431FD}" type="datetimeFigureOut">
              <a:rPr lang="sr-Latn-CS" smtClean="0"/>
              <a:pPr/>
              <a:t>22.6.2020.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r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5DB9D89-ECD3-4354-A51A-48CBC8C688AF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0EB2CD-63B4-4FB4-96A0-4FDFE98431FD}" type="datetimeFigureOut">
              <a:rPr lang="sr-Latn-CS" smtClean="0"/>
              <a:pPr/>
              <a:t>22.6.2020.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A0EB2CD-63B4-4FB4-96A0-4FDFE98431FD}" type="datetimeFigureOut">
              <a:rPr lang="sr-Latn-CS" smtClean="0"/>
              <a:pPr/>
              <a:t>22.6.2020.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r-Latn-B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DB9D89-ECD3-4354-A51A-48CBC8C688AF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sr-Cyrl-RS" sz="4000" dirty="0" smtClean="0">
              <a:solidFill>
                <a:schemeClr val="bg1"/>
              </a:solidFill>
            </a:endParaRPr>
          </a:p>
          <a:p>
            <a:r>
              <a:rPr lang="sr-Cyrl-RS" sz="4000" dirty="0" smtClean="0">
                <a:solidFill>
                  <a:schemeClr val="bg1"/>
                </a:solidFill>
              </a:rPr>
              <a:t>ИЗВОРИ ОДГОВОРНОСТИ</a:t>
            </a:r>
            <a:endParaRPr lang="sr-Latn-BA" sz="40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D83C7F"/>
                </a:solidFill>
              </a:rPr>
              <a:t>Демократија и људска права</a:t>
            </a:r>
            <a:endParaRPr lang="sr-Latn-BA" dirty="0">
              <a:solidFill>
                <a:srgbClr val="D83C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D83C7F"/>
                </a:solidFill>
              </a:rPr>
              <a:t>ОБИЧАЈИ</a:t>
            </a:r>
            <a:endParaRPr lang="sr-Latn-BA" dirty="0">
              <a:solidFill>
                <a:srgbClr val="D83C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Неке обавезе проистичу из обичаја-традиције које се временом стварају, а од људи у друштву се очекује да их поштују.</a:t>
            </a:r>
          </a:p>
          <a:p>
            <a:endParaRPr lang="sr-Cyrl-RS" dirty="0" smtClean="0">
              <a:solidFill>
                <a:schemeClr val="bg1"/>
              </a:solidFill>
            </a:endParaRPr>
          </a:p>
          <a:p>
            <a:r>
              <a:rPr lang="sr-Cyrl-RS" dirty="0" smtClean="0">
                <a:solidFill>
                  <a:schemeClr val="bg1"/>
                </a:solidFill>
              </a:rPr>
              <a:t>Примјер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r>
              <a:rPr lang="sr-Cyrl-RS" dirty="0" smtClean="0">
                <a:solidFill>
                  <a:schemeClr val="bg1"/>
                </a:solidFill>
              </a:rPr>
              <a:t> 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Моја сестра је донијела</a:t>
            </a:r>
          </a:p>
          <a:p>
            <a:pPr>
              <a:buNone/>
            </a:pPr>
            <a:r>
              <a:rPr lang="sr-Cyrl-RS" dirty="0" smtClean="0">
                <a:solidFill>
                  <a:schemeClr val="bg1"/>
                </a:solidFill>
              </a:rPr>
              <a:t>   поклон на рођенданску</a:t>
            </a:r>
          </a:p>
          <a:p>
            <a:pPr>
              <a:buNone/>
            </a:pPr>
            <a:r>
              <a:rPr lang="sr-Cyrl-RS" dirty="0" smtClean="0">
                <a:solidFill>
                  <a:schemeClr val="bg1"/>
                </a:solidFill>
              </a:rPr>
              <a:t>   прославу  својој </a:t>
            </a:r>
          </a:p>
          <a:p>
            <a:pPr>
              <a:buNone/>
            </a:pPr>
            <a:r>
              <a:rPr lang="sr-Cyrl-RS" dirty="0" smtClean="0">
                <a:solidFill>
                  <a:schemeClr val="bg1"/>
                </a:solidFill>
              </a:rPr>
              <a:t>   пријатељици.</a:t>
            </a:r>
            <a:endParaRPr lang="sr-Latn-BA" dirty="0">
              <a:solidFill>
                <a:schemeClr val="bg1"/>
              </a:solidFill>
            </a:endParaRPr>
          </a:p>
        </p:txBody>
      </p:sp>
      <p:pic>
        <p:nvPicPr>
          <p:cNvPr id="4" name="Picture 3" descr="rođenda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3429000"/>
            <a:ext cx="4417495" cy="24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D83C7F"/>
                </a:solidFill>
              </a:rPr>
              <a:t>ДРЖАВЉАНСТВО</a:t>
            </a:r>
            <a:endParaRPr lang="sr-Latn-BA" dirty="0">
              <a:solidFill>
                <a:srgbClr val="D83C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 Људи имају одређене обавезе самим тим јер су држављани своје земље.</a:t>
            </a:r>
          </a:p>
          <a:p>
            <a:endParaRPr lang="sr-Cyrl-RS" dirty="0" smtClean="0">
              <a:solidFill>
                <a:schemeClr val="bg1"/>
              </a:solidFill>
            </a:endParaRPr>
          </a:p>
          <a:p>
            <a:r>
              <a:rPr lang="sr-Cyrl-RS" dirty="0" smtClean="0">
                <a:solidFill>
                  <a:schemeClr val="bg1"/>
                </a:solidFill>
              </a:rPr>
              <a:t>Примјер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Грађанин гласа на изборима</a:t>
            </a:r>
          </a:p>
          <a:p>
            <a:pPr>
              <a:buNone/>
            </a:pPr>
            <a:r>
              <a:rPr lang="bs-Cyrl-BA" dirty="0" smtClean="0">
                <a:solidFill>
                  <a:schemeClr val="bg1"/>
                </a:solidFill>
              </a:rPr>
              <a:t>   ј</a:t>
            </a:r>
            <a:r>
              <a:rPr lang="sr-Cyrl-RS" dirty="0" smtClean="0">
                <a:solidFill>
                  <a:schemeClr val="bg1"/>
                </a:solidFill>
              </a:rPr>
              <a:t>ер је то његова грађанска </a:t>
            </a:r>
          </a:p>
          <a:p>
            <a:pPr>
              <a:buNone/>
            </a:pPr>
            <a:r>
              <a:rPr lang="sr-Cyrl-RS" dirty="0" smtClean="0">
                <a:solidFill>
                  <a:schemeClr val="bg1"/>
                </a:solidFill>
              </a:rPr>
              <a:t>   дужност.</a:t>
            </a:r>
          </a:p>
          <a:p>
            <a:pPr>
              <a:buNone/>
            </a:pPr>
            <a:r>
              <a:rPr lang="sr-Cyrl-RS" dirty="0" smtClean="0">
                <a:solidFill>
                  <a:schemeClr val="bg1"/>
                </a:solidFill>
              </a:rPr>
              <a:t>   Грађанин је стално информисан</a:t>
            </a:r>
          </a:p>
          <a:p>
            <a:pPr>
              <a:buNone/>
            </a:pPr>
            <a:r>
              <a:rPr lang="bs-Cyrl-BA" dirty="0" smtClean="0">
                <a:solidFill>
                  <a:schemeClr val="bg1"/>
                </a:solidFill>
              </a:rPr>
              <a:t>   о</a:t>
            </a:r>
            <a:r>
              <a:rPr lang="sr-Cyrl-RS" dirty="0" smtClean="0">
                <a:solidFill>
                  <a:schemeClr val="bg1"/>
                </a:solidFill>
              </a:rPr>
              <a:t> важним догађањима у земљи и</a:t>
            </a:r>
          </a:p>
          <a:p>
            <a:pPr>
              <a:buNone/>
            </a:pPr>
            <a:r>
              <a:rPr lang="sr-Cyrl-RS" dirty="0" smtClean="0">
                <a:solidFill>
                  <a:schemeClr val="bg1"/>
                </a:solidFill>
              </a:rPr>
              <a:t>   свијету.</a:t>
            </a:r>
            <a:endParaRPr lang="sr-Latn-BA" dirty="0">
              <a:solidFill>
                <a:schemeClr val="bg1"/>
              </a:solidFill>
            </a:endParaRPr>
          </a:p>
        </p:txBody>
      </p:sp>
      <p:pic>
        <p:nvPicPr>
          <p:cNvPr id="4" name="Picture 3" descr="glasanj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2143115"/>
            <a:ext cx="2085941" cy="1872000"/>
          </a:xfrm>
          <a:prstGeom prst="rect">
            <a:avLst/>
          </a:prstGeom>
        </p:spPr>
      </p:pic>
      <p:pic>
        <p:nvPicPr>
          <p:cNvPr id="5" name="Picture 4" descr="praćenje vijest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5" y="4230000"/>
            <a:ext cx="2166665" cy="226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D83C7F"/>
                </a:solidFill>
              </a:rPr>
              <a:t>ЗАДАЋА</a:t>
            </a:r>
            <a:endParaRPr lang="sr-Latn-BA" dirty="0">
              <a:solidFill>
                <a:srgbClr val="D83C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На стр.47 одговорите на сљедећа питања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marL="514350" indent="-514350">
              <a:buNone/>
            </a:pPr>
            <a:r>
              <a:rPr lang="sr-Latn-BA" dirty="0" smtClean="0">
                <a:solidFill>
                  <a:schemeClr val="bg1"/>
                </a:solidFill>
              </a:rPr>
              <a:t>    1.  </a:t>
            </a:r>
            <a:r>
              <a:rPr lang="sr-Cyrl-RS" dirty="0" smtClean="0">
                <a:solidFill>
                  <a:schemeClr val="bg1"/>
                </a:solidFill>
              </a:rPr>
              <a:t>Напишите одговорност коју имате, а која проистиче из једног од наведених извора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</a:rPr>
              <a:t>    ( o</a:t>
            </a:r>
            <a:r>
              <a:rPr lang="sr-Cyrl-RS" dirty="0" smtClean="0">
                <a:solidFill>
                  <a:schemeClr val="bg1"/>
                </a:solidFill>
              </a:rPr>
              <a:t>бећања, закон, задатак, обичај,постављење..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sr-Latn-BA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sr-Cyrl-RS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sr-Latn-BA" dirty="0" smtClean="0">
                <a:solidFill>
                  <a:schemeClr val="bg1"/>
                </a:solidFill>
              </a:rPr>
              <a:t>    2. </a:t>
            </a:r>
            <a:r>
              <a:rPr lang="sr-Cyrl-RS" dirty="0" smtClean="0">
                <a:solidFill>
                  <a:schemeClr val="bg1"/>
                </a:solidFill>
              </a:rPr>
              <a:t>Од одговорности које сте написали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sr-Cyrl-RS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</a:rPr>
              <a:t>       </a:t>
            </a:r>
            <a:r>
              <a:rPr lang="sr-Cyrl-RS" dirty="0" smtClean="0">
                <a:solidFill>
                  <a:schemeClr val="bg1"/>
                </a:solidFill>
              </a:rPr>
              <a:t>Које су слободно или добровољно преузете?</a:t>
            </a:r>
          </a:p>
          <a:p>
            <a:pPr marL="514350" indent="-514350">
              <a:buNone/>
            </a:pPr>
            <a:r>
              <a:rPr lang="sr-Cyrl-RS" dirty="0" smtClean="0">
                <a:solidFill>
                  <a:schemeClr val="bg1"/>
                </a:solidFill>
              </a:rPr>
              <a:t>       Које сте морали преузети?</a:t>
            </a:r>
          </a:p>
          <a:p>
            <a:pPr marL="514350" indent="-514350">
              <a:buNone/>
            </a:pPr>
            <a:r>
              <a:rPr lang="sr-Cyrl-RS" dirty="0" smtClean="0">
                <a:solidFill>
                  <a:schemeClr val="bg1"/>
                </a:solidFill>
              </a:rPr>
              <a:t>       Које сте преузели без размишљања о њима?</a:t>
            </a:r>
          </a:p>
          <a:p>
            <a:pPr marL="514350" indent="-514350">
              <a:buNone/>
            </a:pPr>
            <a:endParaRPr lang="sr-Cyrl-RS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sr-Latn-BA" dirty="0" smtClean="0">
                <a:solidFill>
                  <a:schemeClr val="bg1"/>
                </a:solidFill>
              </a:rPr>
              <a:t>     </a:t>
            </a:r>
            <a:r>
              <a:rPr lang="sr-Cyrl-RS" dirty="0" smtClean="0">
                <a:solidFill>
                  <a:schemeClr val="bg1"/>
                </a:solidFill>
              </a:rPr>
              <a:t>3. Од одговорности које сте навели коју сматрате најважнијом и зашто?</a:t>
            </a:r>
          </a:p>
          <a:p>
            <a:pPr marL="514350" indent="-514350">
              <a:buNone/>
            </a:pPr>
            <a:r>
              <a:rPr lang="sr-Cyrl-RS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 startAt="2"/>
            </a:pP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sr-Latn-B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BA" dirty="0">
              <a:solidFill>
                <a:srgbClr val="D83C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sr-Latn-B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dirty="0" smtClean="0">
                <a:solidFill>
                  <a:srgbClr val="D83C7F"/>
                </a:solidFill>
              </a:rPr>
              <a:t>Ц</a:t>
            </a:r>
            <a:r>
              <a:rPr lang="sr-Cyrl-RS" dirty="0" smtClean="0">
                <a:solidFill>
                  <a:srgbClr val="D83C7F"/>
                </a:solidFill>
              </a:rPr>
              <a:t>иљ лекције</a:t>
            </a:r>
            <a:endParaRPr lang="sr-Latn-BA" dirty="0">
              <a:solidFill>
                <a:srgbClr val="D83C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1357298"/>
            <a:ext cx="8115328" cy="5126031"/>
          </a:xfrm>
        </p:spPr>
        <p:txBody>
          <a:bodyPr>
            <a:normAutofit/>
          </a:bodyPr>
          <a:lstStyle/>
          <a:p>
            <a:pPr algn="just"/>
            <a:r>
              <a:rPr lang="sr-Cyrl-RS" dirty="0" smtClean="0"/>
              <a:t> </a:t>
            </a:r>
            <a:r>
              <a:rPr lang="sr-Cyrl-RS" dirty="0" smtClean="0">
                <a:solidFill>
                  <a:schemeClr val="bg1"/>
                </a:solidFill>
              </a:rPr>
              <a:t>Ова лекција вам омогућава да проучавате   неколико извора одговорности.</a:t>
            </a:r>
            <a:endParaRPr lang="en-US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sr-Cyrl-RS" dirty="0" smtClean="0">
                <a:solidFill>
                  <a:schemeClr val="bg1"/>
                </a:solidFill>
              </a:rPr>
              <a:t> Такође можете размотрити начине на који </a:t>
            </a:r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sr-Cyrl-RS" dirty="0" smtClean="0">
                <a:solidFill>
                  <a:schemeClr val="bg1"/>
                </a:solidFill>
              </a:rPr>
              <a:t>људи добијају одговорности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sr-Cyrl-RS" dirty="0" smtClean="0">
              <a:solidFill>
                <a:schemeClr val="bg1"/>
              </a:solidFill>
            </a:endParaRPr>
          </a:p>
          <a:p>
            <a:pPr algn="just"/>
            <a:r>
              <a:rPr lang="bs-Cyrl-BA" dirty="0" smtClean="0">
                <a:solidFill>
                  <a:schemeClr val="bg1"/>
                </a:solidFill>
              </a:rPr>
              <a:t> с</a:t>
            </a:r>
            <a:r>
              <a:rPr lang="sr-Cyrl-RS" dirty="0" smtClean="0">
                <a:solidFill>
                  <a:schemeClr val="bg1"/>
                </a:solidFill>
              </a:rPr>
              <a:t>лободно их изабрали</a:t>
            </a:r>
          </a:p>
          <a:p>
            <a:pPr algn="just"/>
            <a:r>
              <a:rPr lang="bs-Cyrl-BA" dirty="0" smtClean="0">
                <a:solidFill>
                  <a:schemeClr val="bg1"/>
                </a:solidFill>
              </a:rPr>
              <a:t> н</a:t>
            </a:r>
            <a:r>
              <a:rPr lang="sr-Cyrl-RS" dirty="0" smtClean="0">
                <a:solidFill>
                  <a:schemeClr val="bg1"/>
                </a:solidFill>
              </a:rPr>
              <a:t>аметнуто им од других</a:t>
            </a:r>
          </a:p>
          <a:p>
            <a:pPr algn="just"/>
            <a:r>
              <a:rPr lang="sr-Cyrl-RS" dirty="0" smtClean="0">
                <a:solidFill>
                  <a:schemeClr val="bg1"/>
                </a:solidFill>
              </a:rPr>
              <a:t> несвјесно их преузели</a:t>
            </a:r>
          </a:p>
          <a:p>
            <a:pPr algn="just">
              <a:buNone/>
            </a:pPr>
            <a:r>
              <a:rPr lang="sr-Cyrl-RS" dirty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   Након ове лекције моћи ћете објаснити како</a:t>
            </a:r>
          </a:p>
          <a:p>
            <a:pPr algn="just">
              <a:buNone/>
            </a:pPr>
            <a:r>
              <a:rPr lang="sr-Cyrl-RS" dirty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   и зашто људи преузимају одговорности</a:t>
            </a:r>
            <a:r>
              <a:rPr lang="sr-Latn-BA" dirty="0" smtClean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и који      су њихови извори.</a:t>
            </a:r>
            <a:endParaRPr lang="sr-Latn-B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>
                <a:solidFill>
                  <a:srgbClr val="D83C7F"/>
                </a:solidFill>
              </a:rPr>
              <a:t>ПОЈМОВИ КОЈЕ ТРЕБА ПОЗНАВАТИ</a:t>
            </a:r>
            <a:endParaRPr lang="sr-Latn-BA" sz="3600" dirty="0">
              <a:solidFill>
                <a:srgbClr val="D83C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sr-Cyrl-RS" sz="3600" dirty="0" smtClean="0">
                <a:solidFill>
                  <a:schemeClr val="bg1"/>
                </a:solidFill>
              </a:rPr>
              <a:t>САГЛАСНОСТ</a:t>
            </a:r>
          </a:p>
          <a:p>
            <a:r>
              <a:rPr lang="sr-Cyrl-RS" sz="3600" dirty="0" smtClean="0">
                <a:solidFill>
                  <a:schemeClr val="bg1"/>
                </a:solidFill>
              </a:rPr>
              <a:t>ОБИЧАЈ</a:t>
            </a:r>
          </a:p>
          <a:p>
            <a:r>
              <a:rPr lang="sr-Cyrl-RS" sz="3600" dirty="0" smtClean="0">
                <a:solidFill>
                  <a:schemeClr val="bg1"/>
                </a:solidFill>
              </a:rPr>
              <a:t>МОРАЛ</a:t>
            </a:r>
          </a:p>
          <a:p>
            <a:r>
              <a:rPr lang="sr-Cyrl-RS" sz="3600" dirty="0" smtClean="0">
                <a:solidFill>
                  <a:schemeClr val="bg1"/>
                </a:solidFill>
              </a:rPr>
              <a:t>ОБАВЕЗА  </a:t>
            </a:r>
          </a:p>
          <a:p>
            <a:r>
              <a:rPr lang="sr-Cyrl-RS" sz="3600" dirty="0" smtClean="0">
                <a:solidFill>
                  <a:schemeClr val="bg1"/>
                </a:solidFill>
              </a:rPr>
              <a:t>УГОВОР</a:t>
            </a:r>
          </a:p>
          <a:p>
            <a:r>
              <a:rPr lang="sr-Cyrl-RS" sz="3600" dirty="0" smtClean="0">
                <a:solidFill>
                  <a:schemeClr val="bg1"/>
                </a:solidFill>
              </a:rPr>
              <a:t>ЗАДАТАК</a:t>
            </a:r>
          </a:p>
          <a:p>
            <a:r>
              <a:rPr lang="sr-Cyrl-RS" sz="3600" dirty="0" smtClean="0">
                <a:solidFill>
                  <a:schemeClr val="bg1"/>
                </a:solidFill>
              </a:rPr>
              <a:t>СВЈЕСТАН ИЗБОР</a:t>
            </a:r>
            <a:endParaRPr lang="sr-Latn-BA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D83C7F"/>
                </a:solidFill>
              </a:rPr>
              <a:t>ИЗВОРИ ОДГОВОРНОСТИ</a:t>
            </a:r>
            <a:endParaRPr lang="sr-Latn-BA" dirty="0">
              <a:solidFill>
                <a:srgbClr val="D83C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96000" cy="4536000"/>
          </a:xfrm>
        </p:spPr>
        <p:txBody>
          <a:bodyPr>
            <a:normAutofit fontScale="92500" lnSpcReduction="20000"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ОБЕЋАЊА-Када једна особа да обећање другој, та особа преузима обавезу да одржи то обећање. Некада људи једни другима дају обећања у законском облику које зовемо уговорима.</a:t>
            </a:r>
          </a:p>
          <a:p>
            <a:pPr>
              <a:buNone/>
            </a:pPr>
            <a:endParaRPr lang="sr-Latn-BA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RS" sz="2000" dirty="0" smtClean="0">
                <a:solidFill>
                  <a:schemeClr val="bg1"/>
                </a:solidFill>
              </a:rPr>
              <a:t>ПРИМЈЕРИ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sr-Latn-BA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Latn-BA" dirty="0" smtClean="0">
                <a:solidFill>
                  <a:schemeClr val="bg1"/>
                </a:solidFill>
              </a:rPr>
              <a:t>  </a:t>
            </a:r>
            <a:r>
              <a:rPr lang="sr-Cyrl-RS" dirty="0" smtClean="0">
                <a:solidFill>
                  <a:schemeClr val="bg1"/>
                </a:solidFill>
              </a:rPr>
              <a:t> А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sr-Cyrl-RS" sz="2400" dirty="0" smtClean="0">
                <a:solidFill>
                  <a:schemeClr val="bg1"/>
                </a:solidFill>
              </a:rPr>
              <a:t>Један човјек је од свог пријатеља посудио 50</a:t>
            </a:r>
            <a:r>
              <a:rPr lang="sr-Latn-BA" sz="2400" dirty="0" smtClean="0">
                <a:solidFill>
                  <a:schemeClr val="bg1"/>
                </a:solidFill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</a:rPr>
              <a:t>КМ да би платио поправку аутомобила.Обећао му је да ће вратити дуг када буде примио плату крајем мјесеца</a:t>
            </a:r>
            <a:r>
              <a:rPr lang="sr-Cyrl-RS" dirty="0" smtClean="0">
                <a:solidFill>
                  <a:schemeClr val="bg1"/>
                </a:solidFill>
              </a:rPr>
              <a:t>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sr-Cyrl-R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sr-Cyrl-RS" dirty="0" smtClean="0">
                <a:solidFill>
                  <a:schemeClr val="bg1"/>
                </a:solidFill>
              </a:rPr>
              <a:t>Б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sr-Cyrl-RS" dirty="0" smtClean="0">
                <a:solidFill>
                  <a:schemeClr val="bg1"/>
                </a:solidFill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</a:rPr>
              <a:t>Брачни пар је потписао уговор о изнајмљивању стана са својим станодавцем, по којем ће </a:t>
            </a:r>
          </a:p>
          <a:p>
            <a:pPr>
              <a:buNone/>
            </a:pPr>
            <a:r>
              <a:rPr lang="sr-Cyrl-RS" sz="2400" dirty="0" smtClean="0">
                <a:solidFill>
                  <a:schemeClr val="bg1"/>
                </a:solidFill>
              </a:rPr>
              <a:t>    брачни пар становати у том стану</a:t>
            </a:r>
          </a:p>
          <a:p>
            <a:pPr>
              <a:buNone/>
            </a:pPr>
            <a:r>
              <a:rPr lang="sr-Cyrl-RS" sz="2400" dirty="0" smtClean="0">
                <a:solidFill>
                  <a:schemeClr val="bg1"/>
                </a:solidFill>
              </a:rPr>
              <a:t>    годину дана</a:t>
            </a:r>
            <a:r>
              <a:rPr lang="sr-Cyrl-RS" sz="1600" dirty="0" smtClean="0">
                <a:solidFill>
                  <a:schemeClr val="bg1"/>
                </a:solidFill>
              </a:rPr>
              <a:t>.</a:t>
            </a:r>
            <a:endParaRPr lang="sr-Latn-BA" dirty="0">
              <a:solidFill>
                <a:schemeClr val="bg1"/>
              </a:solidFill>
            </a:endParaRPr>
          </a:p>
        </p:txBody>
      </p:sp>
      <p:sp>
        <p:nvSpPr>
          <p:cNvPr id="2050" name="AutoShape 2" descr="5,189 Promises Stock Vector Illustration And Royalty Free Promise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BA"/>
          </a:p>
        </p:txBody>
      </p:sp>
      <p:pic>
        <p:nvPicPr>
          <p:cNvPr id="5" name="Picture 4" descr="26069000-business-people-shaking-han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4857760"/>
            <a:ext cx="1872000" cy="18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D83C7F"/>
                </a:solidFill>
              </a:rPr>
              <a:t>ЗАДАТАК</a:t>
            </a:r>
            <a:endParaRPr lang="sr-Latn-BA" dirty="0">
              <a:solidFill>
                <a:srgbClr val="D83C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Понекада људи додјељују или намећу одговорности другима.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ПРИМЈЕР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Наставник енглеског језика је дао задатак да се прва половина лектире прочита до петка.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3" descr="slika zadata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4000504"/>
            <a:ext cx="2247900" cy="2362200"/>
          </a:xfrm>
          <a:prstGeom prst="rect">
            <a:avLst/>
          </a:prstGeom>
        </p:spPr>
      </p:pic>
      <p:pic>
        <p:nvPicPr>
          <p:cNvPr id="5" name="Picture 4" descr="zadatak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3786190"/>
            <a:ext cx="2880000" cy="28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D83C7F"/>
                </a:solidFill>
              </a:rPr>
              <a:t>ПОСТАВЉЕЊЕ</a:t>
            </a:r>
            <a:endParaRPr lang="sr-Latn-BA" dirty="0">
              <a:solidFill>
                <a:srgbClr val="D83C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</a:rPr>
              <a:t> У неким ситуацијама људи могу бити постављени или изабрани на положаје који носе одговорност.</a:t>
            </a:r>
          </a:p>
          <a:p>
            <a:r>
              <a:rPr lang="sr-Cyrl-RS" sz="2800" dirty="0" smtClean="0">
                <a:solidFill>
                  <a:schemeClr val="bg1"/>
                </a:solidFill>
              </a:rPr>
              <a:t>ПРИМЈЕР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</a:rPr>
              <a:t>Предсједник државе поставио га</a:t>
            </a:r>
          </a:p>
          <a:p>
            <a:pPr>
              <a:buNone/>
            </a:pPr>
            <a:r>
              <a:rPr lang="sr-Cyrl-RS" sz="2800" dirty="0" smtClean="0">
                <a:solidFill>
                  <a:schemeClr val="bg1"/>
                </a:solidFill>
              </a:rPr>
              <a:t>    је за судију врховног суда.</a:t>
            </a:r>
          </a:p>
          <a:p>
            <a:endParaRPr lang="sr-Latn-BA" sz="2800" dirty="0">
              <a:solidFill>
                <a:schemeClr val="bg1"/>
              </a:solidFill>
            </a:endParaRPr>
          </a:p>
        </p:txBody>
      </p:sp>
      <p:pic>
        <p:nvPicPr>
          <p:cNvPr id="4" name="Picture 3" descr="slika sudi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3429000"/>
            <a:ext cx="2427413" cy="28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D83C7F"/>
                </a:solidFill>
              </a:rPr>
              <a:t>ЗАНИМАЊЕ</a:t>
            </a:r>
            <a:endParaRPr lang="sr-Latn-BA" dirty="0">
              <a:solidFill>
                <a:srgbClr val="D83C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Свако занимање или посао носе одређене одговорности.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Примјер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r>
              <a:rPr lang="sr-Cyrl-RS" dirty="0" smtClean="0">
                <a:solidFill>
                  <a:schemeClr val="bg1"/>
                </a:solidFill>
              </a:rPr>
              <a:t> 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Од аутомеханичара се очекује да добро поправља аутомобиле.</a:t>
            </a:r>
            <a:endParaRPr lang="sr-Latn-BA" dirty="0">
              <a:solidFill>
                <a:schemeClr val="bg1"/>
              </a:solidFill>
            </a:endParaRPr>
          </a:p>
        </p:txBody>
      </p:sp>
      <p:pic>
        <p:nvPicPr>
          <p:cNvPr id="4" name="Picture 3" descr="auto-mechanic-clipa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3643314"/>
            <a:ext cx="4600838" cy="25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D83C7F"/>
                </a:solidFill>
              </a:rPr>
              <a:t>МОРАЛ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Морал је правило понашања које говори о исправном и погрешном.</a:t>
            </a:r>
          </a:p>
          <a:p>
            <a:endParaRPr lang="sr-Cyrl-RS" dirty="0" smtClean="0">
              <a:solidFill>
                <a:schemeClr val="bg1"/>
              </a:solidFill>
            </a:endParaRPr>
          </a:p>
          <a:p>
            <a:r>
              <a:rPr lang="sr-Cyrl-RS" dirty="0" smtClean="0">
                <a:solidFill>
                  <a:schemeClr val="bg1"/>
                </a:solidFill>
              </a:rPr>
              <a:t>Примјер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sr-Cyrl-RS" dirty="0" smtClean="0">
              <a:solidFill>
                <a:schemeClr val="bg1"/>
              </a:solidFill>
            </a:endParaRPr>
          </a:p>
          <a:p>
            <a:r>
              <a:rPr lang="sr-Cyrl-RS" dirty="0" smtClean="0">
                <a:solidFill>
                  <a:schemeClr val="bg1"/>
                </a:solidFill>
              </a:rPr>
              <a:t>А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sr-Cyrl-RS" dirty="0" smtClean="0">
                <a:solidFill>
                  <a:schemeClr val="bg1"/>
                </a:solidFill>
              </a:rPr>
              <a:t>Свако треба да се односи </a:t>
            </a:r>
          </a:p>
          <a:p>
            <a:pPr>
              <a:buNone/>
            </a:pPr>
            <a:r>
              <a:rPr lang="bs-Cyrl-BA" dirty="0" smtClean="0">
                <a:solidFill>
                  <a:schemeClr val="bg1"/>
                </a:solidFill>
              </a:rPr>
              <a:t>    п</a:t>
            </a:r>
            <a:r>
              <a:rPr lang="sr-Cyrl-RS" dirty="0" smtClean="0">
                <a:solidFill>
                  <a:schemeClr val="bg1"/>
                </a:solidFill>
              </a:rPr>
              <a:t>рема </a:t>
            </a:r>
            <a:r>
              <a:rPr lang="bs-Cyrl-BA" dirty="0" smtClean="0">
                <a:solidFill>
                  <a:schemeClr val="bg1"/>
                </a:solidFill>
              </a:rPr>
              <a:t>д</a:t>
            </a:r>
            <a:r>
              <a:rPr lang="sr-Cyrl-RS" dirty="0" smtClean="0">
                <a:solidFill>
                  <a:schemeClr val="bg1"/>
                </a:solidFill>
              </a:rPr>
              <a:t>ругима са поштовањем.</a:t>
            </a:r>
          </a:p>
          <a:p>
            <a:pPr>
              <a:buNone/>
            </a:pPr>
            <a:r>
              <a:rPr lang="sr-Cyrl-RS" dirty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  Б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sr-Cyrl-RS" dirty="0" smtClean="0">
                <a:solidFill>
                  <a:schemeClr val="bg1"/>
                </a:solidFill>
              </a:rPr>
              <a:t>Свако треба да буде праведан</a:t>
            </a:r>
          </a:p>
          <a:p>
            <a:pPr>
              <a:buNone/>
            </a:pPr>
            <a:r>
              <a:rPr lang="bs-Cyrl-BA" dirty="0" smtClean="0">
                <a:solidFill>
                  <a:schemeClr val="bg1"/>
                </a:solidFill>
              </a:rPr>
              <a:t>     п</a:t>
            </a:r>
            <a:r>
              <a:rPr lang="sr-Cyrl-RS" dirty="0" smtClean="0">
                <a:solidFill>
                  <a:schemeClr val="bg1"/>
                </a:solidFill>
              </a:rPr>
              <a:t>рема другима</a:t>
            </a:r>
          </a:p>
        </p:txBody>
      </p:sp>
      <p:pic>
        <p:nvPicPr>
          <p:cNvPr id="5" name="Picture 4" descr="conscience-clipart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2143116"/>
            <a:ext cx="2537600" cy="37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D83C7F"/>
                </a:solidFill>
              </a:rPr>
              <a:t>ЗАКОН</a:t>
            </a:r>
            <a:endParaRPr lang="sr-Latn-BA" dirty="0">
              <a:solidFill>
                <a:srgbClr val="D83C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Закон поставља одговорност пред сваког члана заједнице. </a:t>
            </a:r>
          </a:p>
          <a:p>
            <a:endParaRPr lang="sr-Cyrl-RS" dirty="0" smtClean="0">
              <a:solidFill>
                <a:schemeClr val="bg1"/>
              </a:solidFill>
            </a:endParaRPr>
          </a:p>
          <a:p>
            <a:r>
              <a:rPr lang="sr-Cyrl-RS" dirty="0" smtClean="0">
                <a:solidFill>
                  <a:schemeClr val="bg1"/>
                </a:solidFill>
              </a:rPr>
              <a:t>Примјер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sr-Cyrl-R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bg1"/>
                </a:solidFill>
              </a:rPr>
              <a:t>  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Сваки ученик треба да иде</a:t>
            </a:r>
          </a:p>
          <a:p>
            <a:pPr>
              <a:buNone/>
            </a:pPr>
            <a:r>
              <a:rPr lang="sr-Cyrl-RS" dirty="0" smtClean="0">
                <a:solidFill>
                  <a:schemeClr val="bg1"/>
                </a:solidFill>
              </a:rPr>
              <a:t>    у школу до своје петнаесте </a:t>
            </a:r>
          </a:p>
          <a:p>
            <a:pPr>
              <a:buNone/>
            </a:pPr>
            <a:r>
              <a:rPr lang="sr-Cyrl-RS" dirty="0" smtClean="0">
                <a:solidFill>
                  <a:schemeClr val="bg1"/>
                </a:solidFill>
              </a:rPr>
              <a:t>    године или док не заврши</a:t>
            </a:r>
          </a:p>
          <a:p>
            <a:pPr>
              <a:buNone/>
            </a:pPr>
            <a:r>
              <a:rPr lang="sr-Cyrl-RS" dirty="0" smtClean="0">
                <a:solidFill>
                  <a:schemeClr val="bg1"/>
                </a:solidFill>
              </a:rPr>
              <a:t>    основну школу.</a:t>
            </a:r>
            <a:endParaRPr lang="sr-Latn-BA" dirty="0">
              <a:solidFill>
                <a:schemeClr val="bg1"/>
              </a:solidFill>
            </a:endParaRPr>
          </a:p>
        </p:txBody>
      </p:sp>
      <p:pic>
        <p:nvPicPr>
          <p:cNvPr id="4" name="Picture 3" descr="zak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7" y="2928934"/>
            <a:ext cx="3755923" cy="280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</TotalTime>
  <Words>487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Georgia</vt:lpstr>
      <vt:lpstr>Wingdings</vt:lpstr>
      <vt:lpstr>Wingdings 2</vt:lpstr>
      <vt:lpstr>Civic</vt:lpstr>
      <vt:lpstr>Демократија и људска права</vt:lpstr>
      <vt:lpstr>Циљ лекције</vt:lpstr>
      <vt:lpstr>ПОЈМОВИ КОЈЕ ТРЕБА ПОЗНАВАТИ</vt:lpstr>
      <vt:lpstr>ИЗВОРИ ОДГОВОРНОСТИ</vt:lpstr>
      <vt:lpstr>ЗАДАТАК</vt:lpstr>
      <vt:lpstr>ПОСТАВЉЕЊЕ</vt:lpstr>
      <vt:lpstr>ЗАНИМАЊЕ</vt:lpstr>
      <vt:lpstr>МОРАЛ</vt:lpstr>
      <vt:lpstr>ЗАКОН</vt:lpstr>
      <vt:lpstr>ОБИЧАЈИ</vt:lpstr>
      <vt:lpstr>ДРЖАВЉАНСТВО</vt:lpstr>
      <vt:lpstr>ЗАДАЋА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ИЗВОРИ ОДГОВОРНОСТИ</dc:title>
  <dc:creator>Korisnik</dc:creator>
  <cp:lastModifiedBy>Dragan</cp:lastModifiedBy>
  <cp:revision>24</cp:revision>
  <dcterms:created xsi:type="dcterms:W3CDTF">2020-03-31T19:46:53Z</dcterms:created>
  <dcterms:modified xsi:type="dcterms:W3CDTF">2020-06-22T18:43:35Z</dcterms:modified>
</cp:coreProperties>
</file>