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AEB7B-089A-46A2-AC50-AAE9C37BBA4A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CDA23-F8BB-4344-9208-1E8584B83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8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МАТЕМАТИКА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DA23-F8BB-4344-9208-1E8584B83D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27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DA23-F8BB-4344-9208-1E8584B83DD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5579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2800" dirty="0" smtClean="0">
                <a:solidFill>
                  <a:schemeClr val="bg1"/>
                </a:solidFill>
              </a:rPr>
              <a:t>Израчунај</a:t>
            </a:r>
            <a:r>
              <a:rPr lang="sr-Cyrl-RS" sz="2800" baseline="0" dirty="0" smtClean="0">
                <a:solidFill>
                  <a:schemeClr val="bg1"/>
                </a:solidFill>
              </a:rPr>
              <a:t> вриједности израза датих у табели, тако што ћеш уврстити  број умјесто промјенљиве: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DA23-F8BB-4344-9208-1E8584B83DD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98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CDA23-F8BB-4344-9208-1E8584B83D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50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13B2-72C4-427E-9BC7-AA830DCA56C9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1D36-084B-4DA7-97D3-0EDE1149F40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643758"/>
            <a:ext cx="8424936" cy="24997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sz="3000" dirty="0" smtClean="0">
                <a:solidFill>
                  <a:srgbClr val="FFFF00"/>
                </a:solidFill>
              </a:rPr>
              <a:t>                                                                </a:t>
            </a:r>
            <a:r>
              <a:rPr lang="sr-Cyrl-RS" sz="3000" b="1" dirty="0" smtClean="0">
                <a:solidFill>
                  <a:srgbClr val="FFFF00"/>
                </a:solidFill>
              </a:rPr>
              <a:t>ИЗРАЗИ СА</a:t>
            </a:r>
          </a:p>
          <a:p>
            <a:pPr algn="just"/>
            <a:r>
              <a:rPr lang="sr-Cyrl-RS" sz="3000" b="1" dirty="0">
                <a:solidFill>
                  <a:srgbClr val="FFFF00"/>
                </a:solidFill>
              </a:rPr>
              <a:t> </a:t>
            </a:r>
            <a:r>
              <a:rPr lang="sr-Cyrl-RS" sz="3000" b="1" dirty="0" smtClean="0">
                <a:solidFill>
                  <a:srgbClr val="FFFF00"/>
                </a:solidFill>
              </a:rPr>
              <a:t>                                                         ПРОМЈЕНЉИВИМ</a:t>
            </a:r>
          </a:p>
          <a:p>
            <a:pPr algn="just"/>
            <a:r>
              <a:rPr lang="sr-Cyrl-RS" sz="3000" b="1" dirty="0">
                <a:solidFill>
                  <a:srgbClr val="FFFF00"/>
                </a:solidFill>
              </a:rPr>
              <a:t> </a:t>
            </a:r>
            <a:r>
              <a:rPr lang="sr-Cyrl-RS" sz="3000" b="1" dirty="0" smtClean="0">
                <a:solidFill>
                  <a:srgbClr val="FFFF00"/>
                </a:solidFill>
              </a:rPr>
              <a:t>                                                                       И</a:t>
            </a:r>
          </a:p>
          <a:p>
            <a:pPr algn="just"/>
            <a:r>
              <a:rPr lang="sr-Cyrl-RS" sz="3000" b="1" dirty="0">
                <a:solidFill>
                  <a:srgbClr val="FFFF00"/>
                </a:solidFill>
              </a:rPr>
              <a:t> </a:t>
            </a:r>
            <a:r>
              <a:rPr lang="sr-Cyrl-RS" sz="3000" b="1" dirty="0" smtClean="0">
                <a:solidFill>
                  <a:srgbClr val="FFFF00"/>
                </a:solidFill>
              </a:rPr>
              <a:t>                                                         ВИШЕ ОПЕРАЦИЈА</a:t>
            </a:r>
          </a:p>
          <a:p>
            <a:pPr algn="just"/>
            <a:r>
              <a:rPr lang="sr-Cyrl-RS" sz="3000" b="1" dirty="0">
                <a:solidFill>
                  <a:srgbClr val="FFFF00"/>
                </a:solidFill>
              </a:rPr>
              <a:t> </a:t>
            </a:r>
            <a:r>
              <a:rPr lang="sr-Cyrl-RS" sz="3000" b="1" dirty="0" smtClean="0">
                <a:solidFill>
                  <a:srgbClr val="FFFF00"/>
                </a:solidFill>
              </a:rPr>
              <a:t>                                                                                   (обрада</a:t>
            </a:r>
            <a:r>
              <a:rPr lang="sr-Cyrl-RS" sz="3600" b="1" dirty="0" smtClean="0">
                <a:solidFill>
                  <a:srgbClr val="FFFF00"/>
                </a:solidFill>
              </a:rPr>
              <a:t>)           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611560" y="195486"/>
            <a:ext cx="2232248" cy="1491630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download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83518"/>
            <a:ext cx="1224136" cy="936104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012160" y="195486"/>
            <a:ext cx="2304504" cy="1419622"/>
          </a:xfrm>
          <a:prstGeom prst="cloud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dirty="0" smtClean="0"/>
              <a:t>И</a:t>
            </a:r>
            <a:endParaRPr lang="en-US" dirty="0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411510"/>
            <a:ext cx="1152128" cy="1008112"/>
          </a:xfrm>
          <a:prstGeom prst="rect">
            <a:avLst/>
          </a:prstGeom>
        </p:spPr>
      </p:pic>
      <p:sp>
        <p:nvSpPr>
          <p:cNvPr id="11" name="Left-Right Arrow 10"/>
          <p:cNvSpPr/>
          <p:nvPr/>
        </p:nvSpPr>
        <p:spPr>
          <a:xfrm>
            <a:off x="3203848" y="555526"/>
            <a:ext cx="2448272" cy="7920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baseline="0" dirty="0" smtClean="0"/>
              <a:t> </a:t>
            </a:r>
            <a:endParaRPr lang="en-US" sz="1400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  x, y, z, a, b</a:t>
            </a:r>
            <a:r>
              <a:rPr lang="sr-Cyrl-RS" dirty="0" smtClean="0">
                <a:solidFill>
                  <a:srgbClr val="FF0000"/>
                </a:solidFill>
              </a:rPr>
              <a:t>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, m,</a:t>
            </a:r>
            <a:r>
              <a:rPr lang="sr-Latn-RS" dirty="0" smtClean="0">
                <a:solidFill>
                  <a:srgbClr val="FF0000"/>
                </a:solidFill>
              </a:rPr>
              <a:t>n..</a:t>
            </a:r>
            <a:endParaRPr lang="en-US" sz="1200" dirty="0">
              <a:solidFill>
                <a:prstClr val="black"/>
              </a:solidFill>
            </a:endParaRPr>
          </a:p>
          <a:p>
            <a:r>
              <a:rPr lang="en-US" baseline="0" dirty="0" smtClean="0"/>
              <a:t>…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11960" y="0"/>
            <a:ext cx="5040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</a:rPr>
              <a:t>? </a:t>
            </a:r>
            <a:endParaRPr lang="en-US" sz="6000" dirty="0">
              <a:solidFill>
                <a:srgbClr val="FF0000"/>
              </a:solidFill>
            </a:endParaRPr>
          </a:p>
        </p:txBody>
      </p:sp>
      <p:pic>
        <p:nvPicPr>
          <p:cNvPr id="16" name="Picture 15" descr="download (4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2499742"/>
            <a:ext cx="4320480" cy="252028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195736" y="1635646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4000" dirty="0" smtClean="0"/>
              <a:t>МАТЕМАТИКА</a:t>
            </a:r>
            <a:endParaRPr lang="en-US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 за самосталан рад: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1. Уради задатак 29. (под: а, б, в, г, д, е), на стр. 178, у уџбенику Математика за 5. разред!</a:t>
            </a:r>
          </a:p>
          <a:p>
            <a:r>
              <a:rPr lang="sr-Cyrl-RS" dirty="0" smtClean="0"/>
              <a:t>Израчунај вриједност израза </a:t>
            </a:r>
          </a:p>
          <a:p>
            <a:r>
              <a:rPr lang="en-US" dirty="0" smtClean="0"/>
              <a:t>(m + n) – (a – b)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sr-Cyrl-RS" dirty="0" smtClean="0"/>
              <a:t>ако је:</a:t>
            </a:r>
          </a:p>
          <a:p>
            <a:pPr>
              <a:buNone/>
            </a:pPr>
            <a:r>
              <a:rPr lang="sr-Cyrl-RS" dirty="0"/>
              <a:t> </a:t>
            </a:r>
            <a:r>
              <a:rPr lang="sr-Cyrl-RS" dirty="0" smtClean="0"/>
              <a:t>   </a:t>
            </a:r>
            <a:r>
              <a:rPr lang="en-US" dirty="0" smtClean="0"/>
              <a:t>a = 350, b = 120, m = 546, n = 370!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107504" y="195486"/>
            <a:ext cx="8712968" cy="47525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sz="2800" dirty="0">
              <a:solidFill>
                <a:schemeClr val="bg1"/>
              </a:solidFill>
            </a:endParaRPr>
          </a:p>
          <a:p>
            <a:pPr lvl="0"/>
            <a:r>
              <a:rPr lang="en-US" sz="36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                          </a:t>
            </a:r>
            <a:r>
              <a:rPr lang="ru-RU" sz="36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Поновимо </a:t>
            </a:r>
            <a:r>
              <a:rPr lang="en-US" sz="36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    </a:t>
            </a:r>
            <a:r>
              <a:rPr lang="ru-RU" sz="36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израчунавање </a:t>
            </a:r>
            <a:r>
              <a:rPr lang="ru-RU" sz="3600" dirty="0">
                <a:solidFill>
                  <a:schemeClr val="bg2">
                    <a:lumMod val="90000"/>
                    <a:lumOff val="10000"/>
                  </a:schemeClr>
                </a:solidFill>
              </a:rPr>
              <a:t>израза са </a:t>
            </a:r>
            <a:r>
              <a:rPr lang="ru-RU" sz="36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ПРОМЈЕНЉИВОМ:</a:t>
            </a:r>
            <a:endParaRPr lang="en-US" sz="3600" dirty="0" smtClean="0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pPr lvl="0"/>
            <a:endParaRPr lang="ru-RU" sz="2800" dirty="0" smtClean="0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 </a:t>
            </a:r>
          </a:p>
          <a:p>
            <a:r>
              <a:rPr lang="en-US" sz="2800" b="1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     </a:t>
            </a:r>
            <a:r>
              <a:rPr lang="en-US" sz="2800" b="1" dirty="0" smtClean="0">
                <a:solidFill>
                  <a:srgbClr val="C00000"/>
                </a:solidFill>
              </a:rPr>
              <a:t>350 ∙ x              </a:t>
            </a:r>
            <a:r>
              <a:rPr lang="sr-Latn-R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sr-Latn-RS" sz="2800" b="1" dirty="0" smtClean="0">
                <a:solidFill>
                  <a:srgbClr val="0070C0"/>
                </a:solidFill>
              </a:rPr>
              <a:t>8 0</a:t>
            </a:r>
            <a:r>
              <a:rPr lang="en-US" sz="2800" b="1" dirty="0" smtClean="0">
                <a:solidFill>
                  <a:srgbClr val="0070C0"/>
                </a:solidFill>
              </a:rPr>
              <a:t>00 : y         </a:t>
            </a:r>
            <a:r>
              <a:rPr lang="sr-Latn-R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  </a:t>
            </a:r>
            <a:r>
              <a:rPr lang="en-US" sz="2800" b="1" dirty="0" smtClean="0">
                <a:solidFill>
                  <a:srgbClr val="FFC000"/>
                </a:solidFill>
              </a:rPr>
              <a:t>a : </a:t>
            </a:r>
            <a:r>
              <a:rPr lang="sr-Latn-RS" sz="2800" b="1" dirty="0" smtClean="0">
                <a:solidFill>
                  <a:srgbClr val="FFC000"/>
                </a:solidFill>
              </a:rPr>
              <a:t>5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endParaRPr lang="en-US" sz="2800" dirty="0" smtClean="0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pPr lvl="0"/>
            <a:endParaRPr lang="ru-RU" sz="2800" dirty="0">
              <a:solidFill>
                <a:schemeClr val="bg2">
                  <a:lumMod val="90000"/>
                  <a:lumOff val="1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bg2">
                    <a:lumMod val="90000"/>
                    <a:lumOff val="10000"/>
                  </a:schemeClr>
                </a:solidFill>
              </a:rPr>
              <a:t>                  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3995936" y="2859782"/>
            <a:ext cx="1346448" cy="914400"/>
          </a:xfrm>
          <a:prstGeom prst="ellipse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619672" y="2859782"/>
            <a:ext cx="1346448" cy="914400"/>
          </a:xfrm>
          <a:prstGeom prst="ellipse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940152" y="2859782"/>
            <a:ext cx="1346448" cy="914400"/>
          </a:xfrm>
          <a:prstGeom prst="ellipse">
            <a:avLst/>
          </a:prstGeom>
          <a:noFill/>
          <a:ln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635646"/>
          <a:ext cx="8640960" cy="3383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6184"/>
                <a:gridCol w="1800200"/>
                <a:gridCol w="1728192"/>
                <a:gridCol w="1728192"/>
                <a:gridCol w="1728192"/>
              </a:tblGrid>
              <a:tr h="504056">
                <a:tc>
                  <a:txBody>
                    <a:bodyPr/>
                    <a:lstStyle/>
                    <a:p>
                      <a:endParaRPr lang="sr-Latn-R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>
                          <a:solidFill>
                            <a:schemeClr val="bg2"/>
                          </a:solidFill>
                        </a:rPr>
                        <a:t>           20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/>
                        <a:t>          </a:t>
                      </a:r>
                      <a:r>
                        <a:rPr lang="sr-Latn-RS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r>
                        <a:rPr lang="sr-Latn-RS" baseline="0" dirty="0" smtClean="0">
                          <a:solidFill>
                            <a:schemeClr val="bg2"/>
                          </a:solidFill>
                        </a:rPr>
                        <a:t>00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/>
                        <a:t>         </a:t>
                      </a:r>
                      <a:r>
                        <a:rPr lang="sr-Latn-RS" dirty="0" smtClean="0">
                          <a:solidFill>
                            <a:schemeClr val="bg2"/>
                          </a:solidFill>
                        </a:rPr>
                        <a:t>250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/>
                        <a:t>         </a:t>
                      </a:r>
                      <a:r>
                        <a:rPr lang="sr-Latn-RS" dirty="0" smtClean="0">
                          <a:solidFill>
                            <a:schemeClr val="bg2"/>
                          </a:solidFill>
                        </a:rPr>
                        <a:t>40</a:t>
                      </a:r>
                      <a:r>
                        <a:rPr lang="sr-Latn-RS" baseline="0" dirty="0" smtClean="0">
                          <a:solidFill>
                            <a:schemeClr val="bg2"/>
                          </a:solidFill>
                        </a:rPr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  <a:tr h="800080">
                <a:tc>
                  <a:txBody>
                    <a:bodyPr/>
                    <a:lstStyle/>
                    <a:p>
                      <a:endParaRPr lang="sr-Latn-RS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sr-Latn-RS" b="1" dirty="0" smtClean="0">
                          <a:solidFill>
                            <a:srgbClr val="C00000"/>
                          </a:solidFill>
                        </a:rPr>
                        <a:t>     </a:t>
                      </a:r>
                      <a:r>
                        <a:rPr lang="sr-Cyrl-RS" b="1" dirty="0" smtClean="0">
                          <a:solidFill>
                            <a:schemeClr val="bg2"/>
                          </a:solidFill>
                        </a:rPr>
                        <a:t>350</a:t>
                      </a:r>
                      <a:r>
                        <a:rPr lang="sr-Cyrl-RS" b="1" baseline="0" dirty="0" smtClean="0">
                          <a:solidFill>
                            <a:srgbClr val="C00000"/>
                          </a:solidFill>
                        </a:rPr>
                        <a:t> ∙ </a:t>
                      </a:r>
                      <a:r>
                        <a:rPr lang="sr-Latn-RS" b="1" baseline="0" dirty="0" smtClean="0">
                          <a:solidFill>
                            <a:srgbClr val="C00000"/>
                          </a:solidFill>
                        </a:rPr>
                        <a:t>x</a:t>
                      </a:r>
                      <a:endParaRPr lang="sr-Cyrl-RS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b="1" dirty="0" smtClean="0">
                          <a:solidFill>
                            <a:srgbClr val="C00000"/>
                          </a:solidFill>
                        </a:rPr>
                        <a:t>        7</a:t>
                      </a:r>
                      <a:r>
                        <a:rPr lang="sr-Latn-RS" b="1" baseline="0" dirty="0" smtClean="0">
                          <a:solidFill>
                            <a:srgbClr val="C00000"/>
                          </a:solidFill>
                        </a:rPr>
                        <a:t> 000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/>
                        <a:t>      </a:t>
                      </a:r>
                      <a:r>
                        <a:rPr lang="sr-Latn-RS" b="1" baseline="0" dirty="0" smtClean="0">
                          <a:solidFill>
                            <a:srgbClr val="C00000"/>
                          </a:solidFill>
                        </a:rPr>
                        <a:t> 35 000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/>
                        <a:t>       </a:t>
                      </a:r>
                      <a:r>
                        <a:rPr lang="sr-Latn-RS" b="1" dirty="0" smtClean="0">
                          <a:solidFill>
                            <a:srgbClr val="C00000"/>
                          </a:solidFill>
                        </a:rPr>
                        <a:t>87 500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b="1" dirty="0" smtClean="0">
                          <a:solidFill>
                            <a:srgbClr val="C00000"/>
                          </a:solidFill>
                        </a:rPr>
                        <a:t>      140 000 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  <a:lumOff val="25000"/>
                      </a:schemeClr>
                    </a:solidFill>
                  </a:tcPr>
                </a:tc>
              </a:tr>
              <a:tr h="664056"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>
                          <a:solidFill>
                            <a:schemeClr val="bg2"/>
                          </a:solidFill>
                        </a:rPr>
                        <a:t>    </a:t>
                      </a:r>
                      <a:r>
                        <a:rPr lang="sr-Latn-RS" b="1" dirty="0" smtClean="0">
                          <a:solidFill>
                            <a:schemeClr val="bg2"/>
                          </a:solidFill>
                        </a:rPr>
                        <a:t>8 000</a:t>
                      </a:r>
                      <a:r>
                        <a:rPr lang="sr-Latn-RS" b="1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r>
                        <a:rPr lang="sr-Latn-RS" b="1" baseline="0" dirty="0" smtClean="0">
                          <a:solidFill>
                            <a:srgbClr val="002060"/>
                          </a:solidFill>
                        </a:rPr>
                        <a:t>: y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b="1" dirty="0" smtClean="0">
                          <a:solidFill>
                            <a:srgbClr val="002060"/>
                          </a:solidFill>
                        </a:rPr>
                        <a:t>           400</a:t>
                      </a:r>
                    </a:p>
                    <a:p>
                      <a:r>
                        <a:rPr lang="sr-Latn-RS" dirty="0" smtClean="0"/>
                        <a:t>       </a:t>
                      </a:r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b="1" dirty="0" smtClean="0">
                          <a:solidFill>
                            <a:srgbClr val="002060"/>
                          </a:solidFill>
                        </a:rPr>
                        <a:t>              80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b="1" dirty="0" smtClean="0"/>
                        <a:t>            </a:t>
                      </a:r>
                      <a:r>
                        <a:rPr lang="sr-Latn-RS" b="1" dirty="0" smtClean="0">
                          <a:solidFill>
                            <a:srgbClr val="002060"/>
                          </a:solidFill>
                        </a:rPr>
                        <a:t>   32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/>
                        <a:t>                </a:t>
                      </a:r>
                      <a:r>
                        <a:rPr lang="sr-Latn-RS" b="1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  <a:endParaRPr lang="sr-Latn-R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808506"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dirty="0" smtClean="0">
                          <a:solidFill>
                            <a:srgbClr val="FFFF00"/>
                          </a:solidFill>
                        </a:rPr>
                        <a:t>      </a:t>
                      </a:r>
                      <a:r>
                        <a:rPr lang="sr-Latn-RS" b="1" dirty="0" smtClean="0">
                          <a:solidFill>
                            <a:srgbClr val="FFFF00"/>
                          </a:solidFill>
                        </a:rPr>
                        <a:t>a</a:t>
                      </a:r>
                      <a:r>
                        <a:rPr lang="sr-Latn-RS" b="1" baseline="0" dirty="0" smtClean="0">
                          <a:solidFill>
                            <a:srgbClr val="FFFF00"/>
                          </a:solidFill>
                        </a:rPr>
                        <a:t> : </a:t>
                      </a:r>
                      <a:r>
                        <a:rPr lang="sr-Latn-RS" b="1" baseline="0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 </a:t>
                      </a:r>
                    </a:p>
                    <a:p>
                      <a:r>
                        <a:rPr lang="sr-Latn-RS" b="1" dirty="0" smtClean="0">
                          <a:solidFill>
                            <a:srgbClr val="FFFF66"/>
                          </a:solidFill>
                        </a:rPr>
                        <a:t>               </a:t>
                      </a:r>
                      <a:r>
                        <a:rPr lang="sr-Latn-RS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sr-Latn-RS" b="1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 </a:t>
                      </a:r>
                    </a:p>
                    <a:p>
                      <a:r>
                        <a:rPr lang="sr-Latn-RS" b="1" dirty="0" smtClean="0"/>
                        <a:t>              </a:t>
                      </a:r>
                      <a:r>
                        <a:rPr lang="sr-Latn-RS" b="1" dirty="0" smtClean="0">
                          <a:solidFill>
                            <a:srgbClr val="FFFF00"/>
                          </a:solidFill>
                        </a:rPr>
                        <a:t>20</a:t>
                      </a:r>
                      <a:endParaRPr lang="sr-Latn-RS" b="1" dirty="0" smtClean="0"/>
                    </a:p>
                    <a:p>
                      <a:r>
                        <a:rPr lang="sr-Latn-RS" dirty="0" smtClean="0"/>
                        <a:t>               </a:t>
                      </a:r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b="1" dirty="0" smtClean="0"/>
                        <a:t>               </a:t>
                      </a:r>
                      <a:r>
                        <a:rPr lang="sr-Latn-RS" b="1" dirty="0" smtClean="0">
                          <a:solidFill>
                            <a:srgbClr val="FFFF00"/>
                          </a:solidFill>
                        </a:rPr>
                        <a:t>50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sr-Latn-RS" dirty="0" smtClean="0"/>
                    </a:p>
                    <a:p>
                      <a:r>
                        <a:rPr lang="sr-Latn-RS" b="1" dirty="0" smtClean="0"/>
                        <a:t>         </a:t>
                      </a:r>
                      <a:r>
                        <a:rPr lang="sr-Cyrl-RS" b="1" baseline="0" dirty="0" smtClean="0"/>
                        <a:t> </a:t>
                      </a:r>
                      <a:r>
                        <a:rPr lang="sr-Latn-RS" b="1" dirty="0" smtClean="0"/>
                        <a:t>      </a:t>
                      </a:r>
                      <a:r>
                        <a:rPr lang="sr-Latn-RS" b="1" dirty="0" smtClean="0">
                          <a:solidFill>
                            <a:srgbClr val="FFFF00"/>
                          </a:solidFill>
                        </a:rPr>
                        <a:t>80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95536" y="483518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Израчунај</a:t>
            </a:r>
            <a:r>
              <a:rPr lang="sr-Cyrl-RS" sz="2800" baseline="0" dirty="0" smtClean="0">
                <a:solidFill>
                  <a:schemeClr val="bg1"/>
                </a:solidFill>
              </a:rPr>
              <a:t> вриједности израза датих у табели, тако што ћеш уврстити  број умјесто промјенљиве: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Bent Arrow 7"/>
          <p:cNvSpPr/>
          <p:nvPr/>
        </p:nvSpPr>
        <p:spPr>
          <a:xfrm>
            <a:off x="899592" y="1779662"/>
            <a:ext cx="525784" cy="360040"/>
          </a:xfrm>
          <a:prstGeom prst="ben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bg2"/>
                </a:solidFill>
              </a:ln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5979"/>
            <a:ext cx="8280920" cy="1357660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800" dirty="0" smtClean="0"/>
              <a:t>Хајде да научимо израчунавати изразе са промјенљивом,</a:t>
            </a:r>
            <a:br>
              <a:rPr lang="sr-Cyrl-RS" sz="2800" dirty="0" smtClean="0"/>
            </a:br>
            <a:r>
              <a:rPr lang="sr-Cyrl-RS" sz="2800" dirty="0" smtClean="0"/>
              <a:t>гдје имамо више  рачунских операција: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635646"/>
            <a:ext cx="4038600" cy="3168352"/>
          </a:xfrm>
        </p:spPr>
        <p:txBody>
          <a:bodyPr/>
          <a:lstStyle/>
          <a:p>
            <a:r>
              <a:rPr lang="sr-Cyrl-RS" dirty="0" smtClean="0"/>
              <a:t>Израчунај израз</a:t>
            </a:r>
          </a:p>
          <a:p>
            <a:endParaRPr lang="sr-Cyrl-RS" dirty="0"/>
          </a:p>
          <a:p>
            <a:pPr>
              <a:buNone/>
            </a:pPr>
            <a:r>
              <a:rPr lang="sr-Cyrl-RS" dirty="0" smtClean="0"/>
              <a:t>     (3 + </a:t>
            </a:r>
            <a:r>
              <a:rPr lang="sr-Latn-RS" dirty="0" smtClean="0">
                <a:solidFill>
                  <a:srgbClr val="00B0F0"/>
                </a:solidFill>
              </a:rPr>
              <a:t>x</a:t>
            </a:r>
            <a:r>
              <a:rPr lang="sr-Latn-RS" dirty="0" smtClean="0"/>
              <a:t>) </a:t>
            </a:r>
            <a:r>
              <a:rPr lang="en-US" dirty="0" smtClean="0"/>
              <a:t>∙ 1 000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sr-Cyrl-RS" dirty="0" smtClean="0"/>
              <a:t>ако је </a:t>
            </a:r>
            <a:r>
              <a:rPr lang="en-US" dirty="0" smtClean="0">
                <a:solidFill>
                  <a:srgbClr val="00B0F0"/>
                </a:solidFill>
              </a:rPr>
              <a:t>x = 5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35646"/>
            <a:ext cx="4038600" cy="316835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(3 + </a:t>
            </a:r>
            <a:r>
              <a:rPr lang="en-US" dirty="0" smtClean="0">
                <a:solidFill>
                  <a:srgbClr val="00B0F0"/>
                </a:solidFill>
              </a:rPr>
              <a:t>5</a:t>
            </a:r>
            <a:r>
              <a:rPr lang="en-US" dirty="0" smtClean="0"/>
              <a:t>) ∙ 1 000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8 ∙ 1 000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8 000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716016" y="1779662"/>
            <a:ext cx="54636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716016" y="2715766"/>
            <a:ext cx="546360" cy="3516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716016" y="3723878"/>
            <a:ext cx="54636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4128" y="3579862"/>
            <a:ext cx="1152128" cy="72008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800" dirty="0"/>
              <a:t>И</a:t>
            </a:r>
            <a:r>
              <a:rPr lang="sr-Cyrl-RS" sz="2800" dirty="0" smtClean="0"/>
              <a:t>зраз  </a:t>
            </a:r>
            <a:r>
              <a:rPr lang="en-US" sz="2800" dirty="0" smtClean="0"/>
              <a:t>( 3 + </a:t>
            </a:r>
            <a:r>
              <a:rPr lang="en-US" sz="2800" dirty="0" smtClean="0">
                <a:solidFill>
                  <a:srgbClr val="00B0F0"/>
                </a:solidFill>
              </a:rPr>
              <a:t>x </a:t>
            </a:r>
            <a:r>
              <a:rPr lang="en-US" sz="2800" dirty="0" smtClean="0"/>
              <a:t>) ∙ 1 000, </a:t>
            </a:r>
            <a:r>
              <a:rPr lang="sr-Cyrl-RS" sz="2800" dirty="0" smtClean="0"/>
              <a:t>ако је </a:t>
            </a:r>
            <a:r>
              <a:rPr lang="en-US" sz="2800" dirty="0" smtClean="0">
                <a:solidFill>
                  <a:srgbClr val="00B0F0"/>
                </a:solidFill>
              </a:rPr>
              <a:t>x = 5</a:t>
            </a:r>
            <a:r>
              <a:rPr lang="sr-Cyrl-RS" sz="2800" dirty="0" smtClean="0"/>
              <a:t>  можемо рачунати и овако: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339502"/>
            <a:ext cx="3682752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 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sr-Cyrl-RS" dirty="0" smtClean="0">
                <a:solidFill>
                  <a:schemeClr val="bg1"/>
                </a:solidFill>
              </a:rPr>
              <a:t>       </a:t>
            </a:r>
            <a:r>
              <a:rPr lang="en-US" dirty="0" smtClean="0">
                <a:solidFill>
                  <a:schemeClr val="bg1"/>
                </a:solidFill>
              </a:rPr>
              <a:t>  (3 ∙ 1 000) + (</a:t>
            </a:r>
            <a:r>
              <a:rPr lang="en-US" dirty="0" smtClean="0">
                <a:solidFill>
                  <a:srgbClr val="00B0F0"/>
                </a:solidFill>
              </a:rPr>
              <a:t>x </a:t>
            </a:r>
            <a:r>
              <a:rPr lang="en-US" dirty="0" smtClean="0">
                <a:solidFill>
                  <a:schemeClr val="bg1"/>
                </a:solidFill>
              </a:rPr>
              <a:t>∙ 1 000)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(3 ∙ 1 000) + (</a:t>
            </a:r>
            <a:r>
              <a:rPr lang="en-US" dirty="0" smtClean="0">
                <a:solidFill>
                  <a:srgbClr val="00B0F0"/>
                </a:solidFill>
              </a:rPr>
              <a:t>5</a:t>
            </a:r>
            <a:r>
              <a:rPr lang="en-US" dirty="0" smtClean="0">
                <a:solidFill>
                  <a:schemeClr val="bg1"/>
                </a:solidFill>
              </a:rPr>
              <a:t> ∙ 1 000)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3 000 + </a:t>
            </a:r>
            <a:r>
              <a:rPr lang="en-US" dirty="0" smtClean="0">
                <a:solidFill>
                  <a:srgbClr val="00B0F0"/>
                </a:solidFill>
              </a:rPr>
              <a:t>5 000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8 000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5976" y="987574"/>
            <a:ext cx="4330825" cy="388843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r-Cyrl-RS" u="sng" dirty="0" smtClean="0">
                <a:solidFill>
                  <a:schemeClr val="bg1"/>
                </a:solidFill>
              </a:rPr>
              <a:t>ИЗРАЗИ:</a:t>
            </a:r>
            <a:r>
              <a:rPr lang="sr-Cyrl-RS" u="sng" dirty="0" smtClean="0">
                <a:solidFill>
                  <a:srgbClr val="FFFF00"/>
                </a:solidFill>
              </a:rPr>
              <a:t> </a:t>
            </a:r>
          </a:p>
          <a:p>
            <a:pPr algn="ctr">
              <a:buNone/>
            </a:pPr>
            <a:r>
              <a:rPr lang="sr-Cyrl-RS" u="sng" dirty="0" smtClean="0">
                <a:solidFill>
                  <a:srgbClr val="FFFF00"/>
                </a:solidFill>
              </a:rPr>
              <a:t> </a:t>
            </a:r>
            <a:r>
              <a:rPr lang="en-US" u="sng" dirty="0" smtClean="0">
                <a:solidFill>
                  <a:srgbClr val="FFFF00"/>
                </a:solidFill>
              </a:rPr>
              <a:t>(3 + x) ∙ 1 000</a:t>
            </a:r>
            <a:r>
              <a:rPr lang="sr-Cyrl-RS" u="sng" dirty="0" smtClean="0">
                <a:solidFill>
                  <a:srgbClr val="FFFF00"/>
                </a:solidFill>
              </a:rPr>
              <a:t> и  </a:t>
            </a:r>
          </a:p>
          <a:p>
            <a:pPr algn="ctr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 (3 ∙ 1 000) + (x ∙ 1 000)</a:t>
            </a:r>
            <a:r>
              <a:rPr lang="sr-Cyrl-RS" u="sng" dirty="0" smtClean="0">
                <a:solidFill>
                  <a:srgbClr val="FFFF00"/>
                </a:solidFill>
              </a:rPr>
              <a:t>,</a:t>
            </a:r>
            <a:endParaRPr lang="sr-Cyrl-RS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RS" dirty="0" smtClean="0">
                <a:solidFill>
                  <a:schemeClr val="bg1"/>
                </a:solidFill>
              </a:rPr>
              <a:t> </a:t>
            </a:r>
            <a:r>
              <a:rPr lang="sr-Cyrl-RS" u="sng" dirty="0" smtClean="0">
                <a:solidFill>
                  <a:schemeClr val="bg1"/>
                </a:solidFill>
              </a:rPr>
              <a:t>имају исту добијену бројевну вриједност.</a:t>
            </a:r>
            <a:endParaRPr lang="sr-Cyrl-RS" u="sng" dirty="0">
              <a:solidFill>
                <a:schemeClr val="bg1"/>
              </a:solidFill>
            </a:endParaRPr>
          </a:p>
          <a:p>
            <a:pPr>
              <a:buNone/>
            </a:pPr>
            <a:endParaRPr lang="sr-Cyrl-RS" u="sng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sr-Cyrl-RS" dirty="0" smtClean="0">
                <a:solidFill>
                  <a:schemeClr val="bg1"/>
                </a:solidFill>
              </a:rPr>
              <a:t>ЗАТО ПИШЕМО:</a:t>
            </a:r>
          </a:p>
          <a:p>
            <a:pPr algn="ctr">
              <a:buNone/>
            </a:pPr>
            <a:endParaRPr lang="sr-Cyrl-R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sr-Cyrl-RS" sz="1800" dirty="0" smtClean="0">
                <a:solidFill>
                  <a:schemeClr val="bg1"/>
                </a:solidFill>
              </a:rPr>
              <a:t>           </a:t>
            </a:r>
            <a:r>
              <a:rPr lang="en-US" sz="1800" dirty="0" smtClean="0">
                <a:solidFill>
                  <a:schemeClr val="bg1"/>
                </a:solidFill>
              </a:rPr>
              <a:t>  </a:t>
            </a:r>
            <a:r>
              <a:rPr lang="en-US" sz="1800" dirty="0" smtClean="0">
                <a:solidFill>
                  <a:srgbClr val="FFFF00"/>
                </a:solidFill>
              </a:rPr>
              <a:t>  (3+X) ∙ 1</a:t>
            </a:r>
            <a:r>
              <a:rPr lang="sr-Cyrl-RS" sz="1800" dirty="0" smtClean="0">
                <a:solidFill>
                  <a:srgbClr val="FFFF00"/>
                </a:solidFill>
              </a:rPr>
              <a:t> </a:t>
            </a:r>
            <a:r>
              <a:rPr lang="en-US" sz="1800" dirty="0" smtClean="0">
                <a:solidFill>
                  <a:srgbClr val="FFFF00"/>
                </a:solidFill>
              </a:rPr>
              <a:t>000 = (3 ∙ 1 000) + (x ∙ 1 000)</a:t>
            </a:r>
            <a:endParaRPr lang="sr-Cyrl-RS" sz="18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RS" sz="1800" dirty="0" smtClean="0">
                <a:solidFill>
                  <a:srgbClr val="0070C0"/>
                </a:solidFill>
              </a:rPr>
              <a:t>МНОЖЕЊЕ ЗБИРА БРОЈЕМ можемо</a:t>
            </a:r>
          </a:p>
          <a:p>
            <a:pPr>
              <a:buNone/>
            </a:pPr>
            <a:r>
              <a:rPr lang="sr-Cyrl-RS" sz="1800" dirty="0" smtClean="0">
                <a:solidFill>
                  <a:srgbClr val="0070C0"/>
                </a:solidFill>
              </a:rPr>
              <a:t>представити и као ДИСТРИБУТИВНОСТ</a:t>
            </a:r>
          </a:p>
          <a:p>
            <a:pPr>
              <a:buNone/>
            </a:pPr>
            <a:r>
              <a:rPr lang="sr-Cyrl-RS" sz="1800" dirty="0" smtClean="0">
                <a:solidFill>
                  <a:srgbClr val="0070C0"/>
                </a:solidFill>
              </a:rPr>
              <a:t>множења према сабирању.</a:t>
            </a:r>
            <a:endParaRPr lang="sr-Cyrl-RS" sz="1800" dirty="0" smtClean="0">
              <a:solidFill>
                <a:srgbClr val="FFFF00"/>
              </a:solidFill>
            </a:endParaRPr>
          </a:p>
        </p:txBody>
      </p:sp>
      <p:sp>
        <p:nvSpPr>
          <p:cNvPr id="10" name="Striped Right Arrow 9"/>
          <p:cNvSpPr/>
          <p:nvPr/>
        </p:nvSpPr>
        <p:spPr>
          <a:xfrm>
            <a:off x="179512" y="2211710"/>
            <a:ext cx="546360" cy="216024"/>
          </a:xfrm>
          <a:prstGeom prst="stripedRightArrow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riped Right Arrow 10"/>
          <p:cNvSpPr/>
          <p:nvPr/>
        </p:nvSpPr>
        <p:spPr>
          <a:xfrm>
            <a:off x="179512" y="3147814"/>
            <a:ext cx="546360" cy="216024"/>
          </a:xfrm>
          <a:prstGeom prst="stripedRightArrow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triped Right Arrow 11"/>
          <p:cNvSpPr/>
          <p:nvPr/>
        </p:nvSpPr>
        <p:spPr>
          <a:xfrm>
            <a:off x="179512" y="4011910"/>
            <a:ext cx="546360" cy="216024"/>
          </a:xfrm>
          <a:prstGeom prst="stripedRightArrow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355976" y="3723878"/>
            <a:ext cx="4176464" cy="100811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9592" y="1203598"/>
            <a:ext cx="295232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403648" y="195486"/>
            <a:ext cx="360040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83968" y="915566"/>
            <a:ext cx="4464496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27584" y="3723878"/>
            <a:ext cx="1080120" cy="72008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800" dirty="0" smtClean="0"/>
              <a:t>Нађимо вриједност израза </a:t>
            </a:r>
            <a:r>
              <a:rPr lang="en-US" sz="2800" dirty="0" smtClean="0"/>
              <a:t>128 </a:t>
            </a:r>
            <a:r>
              <a:rPr lang="en-US" sz="2800" dirty="0" smtClean="0">
                <a:solidFill>
                  <a:srgbClr val="0070C0"/>
                </a:solidFill>
              </a:rPr>
              <a:t>x </a:t>
            </a:r>
            <a:r>
              <a:rPr lang="en-US" sz="2800" dirty="0" smtClean="0"/>
              <a:t>– 72</a:t>
            </a:r>
            <a:r>
              <a:rPr lang="en-US" sz="2800" dirty="0" smtClean="0">
                <a:solidFill>
                  <a:srgbClr val="C00000"/>
                </a:solidFill>
              </a:rPr>
              <a:t> y </a:t>
            </a:r>
            <a:r>
              <a:rPr lang="en-US" sz="2800" dirty="0" smtClean="0"/>
              <a:t>+ 28, </a:t>
            </a:r>
            <a:r>
              <a:rPr lang="sr-Cyrl-RS" sz="2800" dirty="0" smtClean="0"/>
              <a:t>ако је</a:t>
            </a:r>
            <a:br>
              <a:rPr lang="sr-Cyrl-RS" sz="2800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x = 10</a:t>
            </a:r>
            <a:r>
              <a:rPr lang="en-US" sz="2800" dirty="0" smtClean="0"/>
              <a:t>, a </a:t>
            </a:r>
            <a:r>
              <a:rPr lang="en-US" sz="2800" dirty="0" smtClean="0">
                <a:solidFill>
                  <a:srgbClr val="C00000"/>
                </a:solidFill>
              </a:rPr>
              <a:t>y = 11</a:t>
            </a:r>
            <a:r>
              <a:rPr lang="sr-Cyrl-R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528" y="1419622"/>
            <a:ext cx="4038600" cy="3384376"/>
          </a:xfrm>
        </p:spPr>
        <p:txBody>
          <a:bodyPr/>
          <a:lstStyle/>
          <a:p>
            <a:r>
              <a:rPr lang="sr-Cyrl-RS" dirty="0" smtClean="0"/>
              <a:t>Ово је израз са двије промјенљиве,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sr-Cyrl-RS" dirty="0" smtClean="0"/>
              <a:t> и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y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sr-Cyrl-RS" dirty="0" smtClean="0"/>
              <a:t>Ако у овом изразу умјесто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sr-Cyrl-RS" dirty="0" smtClean="0"/>
              <a:t> ставимо </a:t>
            </a:r>
            <a:r>
              <a:rPr lang="sr-Cyrl-RS" dirty="0" smtClean="0">
                <a:solidFill>
                  <a:srgbClr val="0070C0"/>
                </a:solidFill>
              </a:rPr>
              <a:t>10</a:t>
            </a:r>
            <a:r>
              <a:rPr lang="sr-Cyrl-RS" dirty="0" smtClean="0"/>
              <a:t>, а умјесто </a:t>
            </a:r>
            <a:r>
              <a:rPr lang="en-US" dirty="0" smtClean="0">
                <a:solidFill>
                  <a:srgbClr val="C00000"/>
                </a:solidFill>
              </a:rPr>
              <a:t>y</a:t>
            </a:r>
            <a:r>
              <a:rPr lang="en-US" dirty="0" smtClean="0"/>
              <a:t> </a:t>
            </a:r>
            <a:r>
              <a:rPr lang="sr-Cyrl-RS" dirty="0" smtClean="0"/>
              <a:t>ставимо</a:t>
            </a:r>
            <a:r>
              <a:rPr lang="sr-Cyrl-RS" dirty="0" smtClean="0">
                <a:solidFill>
                  <a:srgbClr val="C00000"/>
                </a:solidFill>
              </a:rPr>
              <a:t> 11</a:t>
            </a:r>
            <a:r>
              <a:rPr lang="sr-Cyrl-RS" dirty="0" smtClean="0"/>
              <a:t>, добијамо бројевни израз: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419622"/>
            <a:ext cx="4038600" cy="3384376"/>
          </a:xfrm>
        </p:spPr>
        <p:txBody>
          <a:bodyPr/>
          <a:lstStyle/>
          <a:p>
            <a:pPr algn="ctr">
              <a:buNone/>
            </a:pPr>
            <a:r>
              <a:rPr lang="sr-Cyrl-RS" dirty="0" smtClean="0"/>
              <a:t>128 ∙ </a:t>
            </a:r>
            <a:r>
              <a:rPr lang="sr-Cyrl-RS" dirty="0" smtClean="0">
                <a:solidFill>
                  <a:srgbClr val="0070C0"/>
                </a:solidFill>
              </a:rPr>
              <a:t>10</a:t>
            </a:r>
            <a:r>
              <a:rPr lang="sr-Cyrl-RS" dirty="0" smtClean="0"/>
              <a:t> – 72 ∙</a:t>
            </a:r>
            <a:r>
              <a:rPr lang="sr-Cyrl-RS" dirty="0" smtClean="0">
                <a:solidFill>
                  <a:srgbClr val="C00000"/>
                </a:solidFill>
              </a:rPr>
              <a:t> 11 </a:t>
            </a:r>
            <a:r>
              <a:rPr lang="sr-Cyrl-RS" dirty="0" smtClean="0"/>
              <a:t>+ 28</a:t>
            </a:r>
          </a:p>
          <a:p>
            <a:pPr>
              <a:buNone/>
            </a:pPr>
            <a:r>
              <a:rPr lang="sr-Cyrl-RS" dirty="0" smtClean="0"/>
              <a:t>Поштујући правило редослиједа израчунавања рачунских операција, слиједи:</a:t>
            </a:r>
          </a:p>
          <a:p>
            <a:pPr algn="just">
              <a:buNone/>
            </a:pPr>
            <a:r>
              <a:rPr lang="en-US" dirty="0" smtClean="0"/>
              <a:t>(128 ∙ </a:t>
            </a:r>
            <a:r>
              <a:rPr lang="en-US" dirty="0" smtClean="0">
                <a:solidFill>
                  <a:srgbClr val="0070C0"/>
                </a:solidFill>
              </a:rPr>
              <a:t>10</a:t>
            </a:r>
            <a:r>
              <a:rPr lang="en-US" dirty="0" smtClean="0"/>
              <a:t>) – (72 ∙ </a:t>
            </a:r>
            <a:r>
              <a:rPr lang="en-US" dirty="0" smtClean="0">
                <a:solidFill>
                  <a:srgbClr val="C00000"/>
                </a:solidFill>
              </a:rPr>
              <a:t>11</a:t>
            </a:r>
            <a:r>
              <a:rPr lang="en-US" dirty="0" smtClean="0"/>
              <a:t>) + 28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04048" y="1419622"/>
            <a:ext cx="3312368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800" dirty="0" smtClean="0"/>
              <a:t>Значи, вриједност израза ћемо израчунати овако: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91630"/>
            <a:ext cx="8229600" cy="338437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          (128 ∙ 10) – (72 ∙ 11) + 28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       (1 280    –     792 )   + 28 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                          488               + 28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516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6" name="Down Arrow Callout 5"/>
          <p:cNvSpPr/>
          <p:nvPr/>
        </p:nvSpPr>
        <p:spPr>
          <a:xfrm>
            <a:off x="1619672" y="1923678"/>
            <a:ext cx="1368152" cy="410344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3347864" y="1923678"/>
            <a:ext cx="1368152" cy="410344"/>
          </a:xfrm>
          <a:prstGeom prst="down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2555776" y="2859782"/>
            <a:ext cx="1368152" cy="410344"/>
          </a:xfrm>
          <a:prstGeom prst="down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3419872" y="3651870"/>
            <a:ext cx="1368152" cy="410344"/>
          </a:xfrm>
          <a:prstGeom prst="down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91880" y="4083918"/>
            <a:ext cx="1296144" cy="72008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9587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/>
              <a:t>Како још можемо израчунати претходни израз?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43558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2000" dirty="0" smtClean="0"/>
              <a:t>   </a:t>
            </a:r>
          </a:p>
          <a:p>
            <a:pPr>
              <a:buNone/>
            </a:pPr>
            <a:r>
              <a:rPr lang="sr-Cyrl-RS" sz="2000" dirty="0" smtClean="0"/>
              <a:t>    Поштујући</a:t>
            </a:r>
            <a:r>
              <a:rPr lang="en-US" sz="2000" dirty="0" smtClean="0"/>
              <a:t> </a:t>
            </a:r>
            <a:r>
              <a:rPr lang="sr-Cyrl-RS" sz="2000" dirty="0" smtClean="0"/>
              <a:t>редослијед обављања рачунских операција, израз</a:t>
            </a:r>
          </a:p>
          <a:p>
            <a:pPr>
              <a:buNone/>
            </a:pPr>
            <a:r>
              <a:rPr lang="sr-Cyrl-RS" sz="1600" dirty="0" smtClean="0"/>
              <a:t>       </a:t>
            </a:r>
            <a:r>
              <a:rPr lang="en-US" sz="1600" dirty="0" smtClean="0"/>
              <a:t> </a:t>
            </a:r>
            <a:r>
              <a:rPr lang="en-US" sz="2000" dirty="0" smtClean="0"/>
              <a:t>(128 ∙ 10) – (72 ∙ 11) + 28 </a:t>
            </a:r>
            <a:r>
              <a:rPr lang="sr-Cyrl-RS" sz="2000" dirty="0"/>
              <a:t>,</a:t>
            </a:r>
            <a:r>
              <a:rPr lang="sr-Cyrl-RS" sz="2000" dirty="0" smtClean="0"/>
              <a:t>  можемо рачунати  овако: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</a:t>
            </a:r>
            <a:r>
              <a:rPr lang="sr-Cyrl-RS" sz="2000" dirty="0" smtClean="0"/>
              <a:t>        </a:t>
            </a:r>
            <a:r>
              <a:rPr lang="en-US" sz="2000" dirty="0" smtClean="0"/>
              <a:t>    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(1 280 – 792) + 28                           (1 280 + 28) – 792 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sr-Cyrl-RS" sz="2800" dirty="0" smtClean="0"/>
              <a:t>                          </a:t>
            </a:r>
            <a:r>
              <a:rPr lang="en-US" sz="2800" dirty="0" smtClean="0"/>
              <a:t> </a:t>
            </a:r>
            <a:r>
              <a:rPr lang="sr-Cyrl-RS" sz="2800" dirty="0" smtClean="0"/>
              <a:t>     </a:t>
            </a:r>
            <a:r>
              <a:rPr lang="en-US" sz="2800" dirty="0" smtClean="0"/>
              <a:t>1 280 – (792 – 28</a:t>
            </a:r>
            <a:r>
              <a:rPr lang="sr-Cyrl-RS" sz="2800" dirty="0" smtClean="0"/>
              <a:t>)</a:t>
            </a:r>
            <a:endParaRPr lang="en-US" sz="2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539552" y="2715766"/>
            <a:ext cx="27363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3707904" y="2715766"/>
            <a:ext cx="1216152" cy="432048"/>
          </a:xfrm>
          <a:prstGeom prst="left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64088" y="2715766"/>
            <a:ext cx="27363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4139952" y="3003798"/>
            <a:ext cx="360040" cy="648072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59832" y="3723878"/>
            <a:ext cx="2736304" cy="5040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/>
              <a:t> 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sz="2800" dirty="0" smtClean="0"/>
              <a:t>На први начин смо израчунали. Израчунајмо сада остала два и провјеримо да ли је иста бројевна вриједност израза: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5606"/>
            <a:ext cx="8229600" cy="3394472"/>
          </a:xfrm>
        </p:spPr>
        <p:txBody>
          <a:bodyPr/>
          <a:lstStyle/>
          <a:p>
            <a:r>
              <a:rPr lang="en-US" dirty="0" smtClean="0"/>
              <a:t>(1 280 + 28) – 792 = 1 308 – 792 =  516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1 280 – (792 – 28) = 1 280 – 764 =  516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516216" y="3003798"/>
            <a:ext cx="986408" cy="64807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516216" y="1203598"/>
            <a:ext cx="986408" cy="64807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7524328" y="1779662"/>
            <a:ext cx="914400" cy="914400"/>
          </a:xfrm>
          <a:prstGeom prst="smileyFace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7596336" y="3723878"/>
            <a:ext cx="914400" cy="914400"/>
          </a:xfrm>
          <a:prstGeom prst="smileyFace">
            <a:avLst/>
          </a:prstGeom>
          <a:solidFill>
            <a:srgbClr val="FFFF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rgbClr val="FFFFFF"/>
      </a:dk1>
      <a:lt1>
        <a:srgbClr val="FFFFFF"/>
      </a:lt1>
      <a:dk2>
        <a:srgbClr val="006000"/>
      </a:dk2>
      <a:lt2>
        <a:srgbClr val="006000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</TotalTime>
  <Words>613</Words>
  <Application>Microsoft Office PowerPoint</Application>
  <PresentationFormat>On-screen Show (16:9)</PresentationFormat>
  <Paragraphs>141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И</vt:lpstr>
      <vt:lpstr>PowerPoint Presentation</vt:lpstr>
      <vt:lpstr>PowerPoint Presentation</vt:lpstr>
      <vt:lpstr>Хајде да научимо израчунавати изразе са промјенљивом, гдје имамо више  рачунских операција:</vt:lpstr>
      <vt:lpstr>Израз  ( 3 + x ) ∙ 1 000, ако је x = 5  можемо рачунати и овако:</vt:lpstr>
      <vt:lpstr>Нађимо вриједност израза 128 x – 72 y + 28, ако је x = 10, a y = 11:</vt:lpstr>
      <vt:lpstr>Значи, вриједност израза ћемо израчунати овако:</vt:lpstr>
      <vt:lpstr>Како још можемо израчунати претходни израз?</vt:lpstr>
      <vt:lpstr>На први начин смо израчунали. Израчунајмо сада остала два и провјеримо да ли је иста бројевна вриједност израза:</vt:lpstr>
      <vt:lpstr>Задаци за самосталан рад: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Dragan</cp:lastModifiedBy>
  <cp:revision>64</cp:revision>
  <dcterms:created xsi:type="dcterms:W3CDTF">2020-04-16T12:34:07Z</dcterms:created>
  <dcterms:modified xsi:type="dcterms:W3CDTF">2020-05-23T17:03:57Z</dcterms:modified>
</cp:coreProperties>
</file>