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57" r:id="rId3"/>
    <p:sldId id="267" r:id="rId4"/>
    <p:sldId id="258" r:id="rId5"/>
    <p:sldId id="268" r:id="rId6"/>
    <p:sldId id="260" r:id="rId7"/>
    <p:sldId id="261" r:id="rId8"/>
    <p:sldId id="262" r:id="rId9"/>
    <p:sldId id="266" r:id="rId10"/>
    <p:sldId id="269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DC480-3842-4399-9867-71B24DE99947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5AC5C-E88E-4A82-B060-046E05AEE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16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5AC5C-E88E-4A82-B060-046E05AEE6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25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C129-3D79-4FDF-91DE-494761C0A794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3D72-1715-4D12-82D5-5EA1C141D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0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C129-3D79-4FDF-91DE-494761C0A794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3D72-1715-4D12-82D5-5EA1C141D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3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C129-3D79-4FDF-91DE-494761C0A794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3D72-1715-4D12-82D5-5EA1C141D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9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C129-3D79-4FDF-91DE-494761C0A794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3D72-1715-4D12-82D5-5EA1C141D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8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C129-3D79-4FDF-91DE-494761C0A794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3D72-1715-4D12-82D5-5EA1C141D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23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C129-3D79-4FDF-91DE-494761C0A794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3D72-1715-4D12-82D5-5EA1C141D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9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C129-3D79-4FDF-91DE-494761C0A794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3D72-1715-4D12-82D5-5EA1C141D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38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C129-3D79-4FDF-91DE-494761C0A794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3D72-1715-4D12-82D5-5EA1C141D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6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C129-3D79-4FDF-91DE-494761C0A794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3D72-1715-4D12-82D5-5EA1C141D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87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C129-3D79-4FDF-91DE-494761C0A794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3D72-1715-4D12-82D5-5EA1C141D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56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C129-3D79-4FDF-91DE-494761C0A794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3D72-1715-4D12-82D5-5EA1C141D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93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7C129-3D79-4FDF-91DE-494761C0A794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73D72-1715-4D12-82D5-5EA1C141D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73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 smtClean="0">
                <a:solidFill>
                  <a:schemeClr val="bg1"/>
                </a:solidFill>
                <a:latin typeface="+mn-lt"/>
              </a:rPr>
              <a:t>СРПСКИ ЈЕЗИК</a:t>
            </a:r>
            <a:endParaRPr lang="en-US" sz="4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sz="4000" dirty="0" smtClean="0"/>
              <a:t>                      </a:t>
            </a:r>
            <a:r>
              <a:rPr lang="sr-Cyrl-RS" sz="4000" dirty="0" smtClean="0"/>
              <a:t> </a:t>
            </a:r>
            <a:r>
              <a:rPr lang="sr-Cyrl-RS" sz="4000" dirty="0" smtClean="0">
                <a:solidFill>
                  <a:schemeClr val="bg1"/>
                </a:solidFill>
                <a:cs typeface="Calibri" panose="020F0502020204030204" pitchFamily="34" charset="0"/>
              </a:rPr>
              <a:t>Служба ријечи у реченици</a:t>
            </a:r>
          </a:p>
          <a:p>
            <a:pPr marL="0" indent="0">
              <a:buNone/>
            </a:pPr>
            <a:endParaRPr lang="sr-Cyrl-RS" sz="4000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r-Cyrl-RS" sz="4000" dirty="0" smtClean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r-Cyrl-RS" sz="4000" dirty="0">
                <a:solidFill>
                  <a:schemeClr val="bg1"/>
                </a:solidFill>
                <a:cs typeface="Calibri" panose="020F0502020204030204" pitchFamily="34" charset="0"/>
              </a:rPr>
              <a:t> </a:t>
            </a:r>
            <a:r>
              <a:rPr lang="sr-Cyrl-RS" sz="4000" dirty="0" smtClean="0">
                <a:solidFill>
                  <a:schemeClr val="bg1"/>
                </a:solidFill>
                <a:cs typeface="Calibri" panose="020F0502020204030204" pitchFamily="34" charset="0"/>
              </a:rPr>
              <a:t>                                                                </a:t>
            </a:r>
            <a:endParaRPr lang="sr-Latn-RS" sz="4000" dirty="0" smtClean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r-Latn-RS" sz="4000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r-Latn-RS" sz="4000" dirty="0" smtClean="0">
                <a:solidFill>
                  <a:schemeClr val="bg1"/>
                </a:solidFill>
                <a:cs typeface="Calibri" panose="020F0502020204030204" pitchFamily="34" charset="0"/>
              </a:rPr>
              <a:t>                                                 </a:t>
            </a:r>
            <a:r>
              <a:rPr lang="sr-Cyrl-RS" sz="4000" dirty="0" smtClean="0">
                <a:solidFill>
                  <a:schemeClr val="bg1"/>
                </a:solidFill>
                <a:cs typeface="Calibri" panose="020F0502020204030204" pitchFamily="34" charset="0"/>
              </a:rPr>
              <a:t>                </a:t>
            </a:r>
            <a:r>
              <a:rPr lang="sr-Latn-RS" sz="4000" dirty="0" smtClean="0">
                <a:solidFill>
                  <a:schemeClr val="bg1"/>
                </a:solidFill>
                <a:cs typeface="Calibri" panose="020F0502020204030204" pitchFamily="34" charset="0"/>
              </a:rPr>
              <a:t> </a:t>
            </a:r>
            <a:r>
              <a:rPr lang="sr-Cyrl-RS" sz="2600" dirty="0" smtClean="0">
                <a:solidFill>
                  <a:schemeClr val="bg1"/>
                </a:solidFill>
                <a:cs typeface="Calibri" panose="020F0502020204030204" pitchFamily="34" charset="0"/>
              </a:rPr>
              <a:t>Славица Пресељ </a:t>
            </a:r>
            <a:endParaRPr lang="en-US" sz="2600" dirty="0"/>
          </a:p>
        </p:txBody>
      </p:sp>
      <p:sp>
        <p:nvSpPr>
          <p:cNvPr id="4" name="Rectangle 3"/>
          <p:cNvSpPr/>
          <p:nvPr/>
        </p:nvSpPr>
        <p:spPr>
          <a:xfrm>
            <a:off x="7601803" y="5636525"/>
            <a:ext cx="3070746" cy="4367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7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655" y="604911"/>
            <a:ext cx="10594145" cy="5572052"/>
          </a:xfrm>
        </p:spPr>
        <p:txBody>
          <a:bodyPr/>
          <a:lstStyle/>
          <a:p>
            <a:endParaRPr lang="sr-Cyrl-RS" dirty="0" smtClean="0"/>
          </a:p>
          <a:p>
            <a:endParaRPr lang="sr-Cyrl-RS" dirty="0"/>
          </a:p>
          <a:p>
            <a:pPr marL="0" indent="0">
              <a:buNone/>
            </a:pPr>
            <a:r>
              <a:rPr lang="sr-Cyrl-RS" dirty="0" smtClean="0"/>
              <a:t> </a:t>
            </a:r>
            <a:r>
              <a:rPr lang="sr-Cyrl-RS" dirty="0" smtClean="0">
                <a:solidFill>
                  <a:schemeClr val="bg1"/>
                </a:solidFill>
              </a:rPr>
              <a:t>ИМЕНИЧКИ ДОДАЦИ                           ГЛАГОЛСКИ ДОДАЦИ</a:t>
            </a:r>
          </a:p>
          <a:p>
            <a:pPr marL="0" indent="0">
              <a:buNone/>
            </a:pPr>
            <a:endParaRPr lang="sr-Cyrl-R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r-Cyrl-R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</a:rPr>
              <a:t>  </a:t>
            </a:r>
            <a:r>
              <a:rPr lang="sr-Cyrl-RS" dirty="0" smtClean="0">
                <a:solidFill>
                  <a:schemeClr val="bg1"/>
                </a:solidFill>
              </a:rPr>
              <a:t>     АТРИБУТ                                 ОБЈЕКАТ            ПРИЛОШКЕ ОДРЕДБЕ</a:t>
            </a:r>
          </a:p>
          <a:p>
            <a:pPr marL="0" indent="0">
              <a:buNone/>
            </a:pPr>
            <a:endParaRPr lang="sr-Cyrl-R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</a:rPr>
              <a:t>                                                              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</a:rPr>
              <a:t> </a:t>
            </a:r>
            <a:r>
              <a:rPr lang="sr-Cyrl-RS" dirty="0" smtClean="0">
                <a:solidFill>
                  <a:schemeClr val="bg1"/>
                </a:solidFill>
              </a:rPr>
              <a:t>                                                                           МЈЕСТО   ВРИЈЕМЕ   НАЧИН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Pentagon 8"/>
          <p:cNvSpPr/>
          <p:nvPr/>
        </p:nvSpPr>
        <p:spPr>
          <a:xfrm rot="3916769">
            <a:off x="10139557" y="4128588"/>
            <a:ext cx="860426" cy="16795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entagon 10"/>
          <p:cNvSpPr/>
          <p:nvPr/>
        </p:nvSpPr>
        <p:spPr>
          <a:xfrm rot="5400000">
            <a:off x="1705304" y="2527645"/>
            <a:ext cx="860426" cy="16795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entagon 11"/>
          <p:cNvSpPr/>
          <p:nvPr/>
        </p:nvSpPr>
        <p:spPr>
          <a:xfrm rot="5400000">
            <a:off x="8612967" y="2511727"/>
            <a:ext cx="860426" cy="16795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entagon 12"/>
          <p:cNvSpPr/>
          <p:nvPr/>
        </p:nvSpPr>
        <p:spPr>
          <a:xfrm rot="7576492">
            <a:off x="6052220" y="2511728"/>
            <a:ext cx="860426" cy="16795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entagon 13"/>
          <p:cNvSpPr/>
          <p:nvPr/>
        </p:nvSpPr>
        <p:spPr>
          <a:xfrm rot="7637742">
            <a:off x="7599667" y="4091503"/>
            <a:ext cx="860426" cy="16795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entagon 15"/>
          <p:cNvSpPr/>
          <p:nvPr/>
        </p:nvSpPr>
        <p:spPr>
          <a:xfrm rot="5400000">
            <a:off x="8905256" y="4102474"/>
            <a:ext cx="860426" cy="16795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8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7410"/>
          </a:xfrm>
        </p:spPr>
        <p:txBody>
          <a:bodyPr>
            <a:norm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  <a:latin typeface="+mn-lt"/>
              </a:rPr>
              <a:t>Задаци за самосталан рад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068" y="942536"/>
            <a:ext cx="10515600" cy="4711653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</a:rPr>
              <a:t>1. Дате реченице препиши, а затим  субјекатски скуп ријечи подвуци црвеном, а предикатски скуп ријечи плавом бојом.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</a:rPr>
              <a:t>2. Нацртај табелу и анализирај реченице разврставајући ријечи према служби.</a:t>
            </a:r>
          </a:p>
          <a:p>
            <a:r>
              <a:rPr lang="sr-Cyrl-CS" dirty="0" smtClean="0">
                <a:solidFill>
                  <a:schemeClr val="bg1"/>
                </a:solidFill>
              </a:rPr>
              <a:t> </a:t>
            </a:r>
            <a:r>
              <a:rPr lang="sr-Cyrl-CS" dirty="0">
                <a:solidFill>
                  <a:schemeClr val="bg1"/>
                </a:solidFill>
              </a:rPr>
              <a:t>Ј</a:t>
            </a:r>
            <a:r>
              <a:rPr lang="sr-Cyrl-CS" dirty="0" smtClean="0">
                <a:solidFill>
                  <a:schemeClr val="bg1"/>
                </a:solidFill>
              </a:rPr>
              <a:t>утрос је моја бака сједила на балкону и вјешто плела шал. </a:t>
            </a:r>
          </a:p>
          <a:p>
            <a:r>
              <a:rPr lang="sr-Cyrl-CS" dirty="0" smtClean="0">
                <a:solidFill>
                  <a:schemeClr val="bg1"/>
                </a:solidFill>
              </a:rPr>
              <a:t> Уморне и гладне птице </a:t>
            </a:r>
            <a:r>
              <a:rPr lang="sr-Cyrl-CS" dirty="0">
                <a:solidFill>
                  <a:schemeClr val="bg1"/>
                </a:solidFill>
              </a:rPr>
              <a:t>слетјеле су јутрос на стари храст</a:t>
            </a:r>
            <a:r>
              <a:rPr lang="sr-Cyrl-CS" dirty="0" smtClean="0">
                <a:solidFill>
                  <a:schemeClr val="bg1"/>
                </a:solidFill>
              </a:rPr>
              <a:t>.</a:t>
            </a:r>
            <a:endParaRPr lang="sr-Cyrl-RS" dirty="0">
              <a:solidFill>
                <a:schemeClr val="bg1"/>
              </a:solidFill>
            </a:endParaRPr>
          </a:p>
          <a:p>
            <a:r>
              <a:rPr lang="sr-Cyrl-CS" dirty="0" smtClean="0">
                <a:solidFill>
                  <a:schemeClr val="bg1"/>
                </a:solidFill>
              </a:rPr>
              <a:t>Лукава лисица увијек у баснама надмудри неку животињу.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439346" y="4490112"/>
          <a:ext cx="8973895" cy="1895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985"/>
                <a:gridCol w="1281985"/>
                <a:gridCol w="1281985"/>
                <a:gridCol w="952274"/>
                <a:gridCol w="1611696"/>
                <a:gridCol w="1281985"/>
                <a:gridCol w="1281985"/>
              </a:tblGrid>
              <a:tr h="1164402">
                <a:tc>
                  <a:txBody>
                    <a:bodyPr/>
                    <a:lstStyle/>
                    <a:p>
                      <a:r>
                        <a:rPr lang="sr-Cyrl-RS" dirty="0" smtClean="0"/>
                        <a:t>субјекат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предикат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атрибут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објекат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прилошка</a:t>
                      </a:r>
                      <a:r>
                        <a:rPr lang="sr-Cyrl-RS" baseline="0" dirty="0" smtClean="0"/>
                        <a:t> одредба за вријеме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прилошка</a:t>
                      </a:r>
                      <a:r>
                        <a:rPr lang="sr-Cyrl-RS" baseline="0" dirty="0" smtClean="0"/>
                        <a:t> одредба за начин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прилошка</a:t>
                      </a:r>
                      <a:r>
                        <a:rPr lang="sr-Cyrl-RS" baseline="0" dirty="0" smtClean="0"/>
                        <a:t> одредба за мјесто</a:t>
                      </a:r>
                      <a:endParaRPr lang="en-US" dirty="0"/>
                    </a:p>
                  </a:txBody>
                  <a:tcPr/>
                </a:tc>
              </a:tr>
              <a:tr h="36325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325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65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  <a:latin typeface="+mn-lt"/>
              </a:rPr>
              <a:t>СУБЈЕКАТСКИ И ПРЕДИКАТСКИ СКУП РИЈЕЧИ У РЕЧЕНИЦИ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75000"/>
            </a:schemeClr>
          </a:solidFill>
          <a:ln w="3175">
            <a:solidFill>
              <a:schemeClr val="bg1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</a:rPr>
              <a:t>Да поновимо: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</a:rPr>
              <a:t>Два главна члана у реченици су субјекат и предикат и реченице које имају у свом саставу само субјекат и предикат зову се просте реченице.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</a:rPr>
              <a:t>Нпр.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</a:rPr>
              <a:t>Ученици </a:t>
            </a:r>
            <a:r>
              <a:rPr lang="sr-Cyrl-RS" dirty="0" smtClean="0">
                <a:solidFill>
                  <a:schemeClr val="bg1"/>
                </a:solidFill>
              </a:rPr>
              <a:t>уче.</a:t>
            </a:r>
            <a:r>
              <a:rPr lang="sr-Latn-RS" dirty="0" smtClean="0">
                <a:solidFill>
                  <a:schemeClr val="bg1"/>
                </a:solidFill>
              </a:rPr>
              <a:t>      </a:t>
            </a:r>
            <a:r>
              <a:rPr lang="sr-Cyrl-RS" dirty="0" smtClean="0">
                <a:solidFill>
                  <a:schemeClr val="bg1"/>
                </a:solidFill>
              </a:rPr>
              <a:t>ученици </a:t>
            </a:r>
            <a:r>
              <a:rPr lang="sr-Cyrl-RS" dirty="0" smtClean="0">
                <a:solidFill>
                  <a:srgbClr val="FFFF00"/>
                </a:solidFill>
              </a:rPr>
              <a:t>(субјекат)</a:t>
            </a:r>
            <a:r>
              <a:rPr lang="sr-Cyrl-RS" dirty="0" smtClean="0">
                <a:solidFill>
                  <a:schemeClr val="bg1"/>
                </a:solidFill>
              </a:rPr>
              <a:t>;  уче </a:t>
            </a:r>
            <a:r>
              <a:rPr lang="sr-Cyrl-RS" dirty="0" smtClean="0">
                <a:solidFill>
                  <a:srgbClr val="FFFF00"/>
                </a:solidFill>
              </a:rPr>
              <a:t>(предикат)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</a:rPr>
              <a:t>Писац пише.       </a:t>
            </a:r>
            <a:r>
              <a:rPr lang="sr-Cyrl-RS" dirty="0">
                <a:solidFill>
                  <a:schemeClr val="bg1"/>
                </a:solidFill>
              </a:rPr>
              <a:t>п</a:t>
            </a:r>
            <a:r>
              <a:rPr lang="sr-Cyrl-RS" dirty="0" smtClean="0">
                <a:solidFill>
                  <a:schemeClr val="bg1"/>
                </a:solidFill>
              </a:rPr>
              <a:t>исац (</a:t>
            </a:r>
            <a:r>
              <a:rPr lang="sr-Cyrl-RS" dirty="0" smtClean="0">
                <a:solidFill>
                  <a:srgbClr val="FFFF00"/>
                </a:solidFill>
              </a:rPr>
              <a:t>субјекат</a:t>
            </a:r>
            <a:r>
              <a:rPr lang="sr-Cyrl-RS" dirty="0" smtClean="0">
                <a:solidFill>
                  <a:schemeClr val="bg1"/>
                </a:solidFill>
              </a:rPr>
              <a:t>); пише </a:t>
            </a:r>
            <a:r>
              <a:rPr lang="sr-Cyrl-RS" dirty="0" smtClean="0">
                <a:solidFill>
                  <a:srgbClr val="FFFF00"/>
                </a:solidFill>
              </a:rPr>
              <a:t>(предикат)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</a:rPr>
              <a:t>Бака плете.	      бака </a:t>
            </a:r>
            <a:r>
              <a:rPr lang="sr-Cyrl-RS" dirty="0" smtClean="0">
                <a:solidFill>
                  <a:srgbClr val="FFFF00"/>
                </a:solidFill>
              </a:rPr>
              <a:t>(субјекат)</a:t>
            </a:r>
            <a:r>
              <a:rPr lang="sr-Cyrl-RS" dirty="0" smtClean="0">
                <a:solidFill>
                  <a:schemeClr val="bg1"/>
                </a:solidFill>
              </a:rPr>
              <a:t>;</a:t>
            </a:r>
            <a:r>
              <a:rPr lang="sr-Cyrl-RS" dirty="0" smtClean="0">
                <a:solidFill>
                  <a:srgbClr val="FFFF00"/>
                </a:solidFill>
              </a:rPr>
              <a:t> </a:t>
            </a:r>
            <a:r>
              <a:rPr lang="sr-Cyrl-RS" dirty="0" smtClean="0">
                <a:solidFill>
                  <a:schemeClr val="bg1"/>
                </a:solidFill>
              </a:rPr>
              <a:t>плете </a:t>
            </a:r>
            <a:r>
              <a:rPr lang="sr-Cyrl-RS" dirty="0" smtClean="0">
                <a:solidFill>
                  <a:srgbClr val="FFFF00"/>
                </a:solidFill>
              </a:rPr>
              <a:t>(предикат)</a:t>
            </a:r>
          </a:p>
          <a:p>
            <a:pPr marL="0" indent="0">
              <a:buNone/>
            </a:pPr>
            <a:r>
              <a:rPr lang="sr-Cyrl-RS" dirty="0" smtClean="0">
                <a:solidFill>
                  <a:srgbClr val="FFFF00"/>
                </a:solidFill>
              </a:rPr>
              <a:t>Субјекат</a:t>
            </a:r>
            <a:r>
              <a:rPr lang="sr-Cyrl-RS" dirty="0" smtClean="0">
                <a:solidFill>
                  <a:schemeClr val="bg1"/>
                </a:solidFill>
              </a:rPr>
              <a:t>- вршилац радње у речеици</a:t>
            </a:r>
          </a:p>
          <a:p>
            <a:pPr marL="0" indent="0">
              <a:buNone/>
            </a:pPr>
            <a:r>
              <a:rPr lang="sr-Cyrl-RS" dirty="0" smtClean="0">
                <a:solidFill>
                  <a:srgbClr val="FFFF00"/>
                </a:solidFill>
              </a:rPr>
              <a:t>Предикат</a:t>
            </a:r>
            <a:r>
              <a:rPr lang="sr-Cyrl-RS" dirty="0" smtClean="0">
                <a:solidFill>
                  <a:schemeClr val="bg1"/>
                </a:solidFill>
              </a:rPr>
              <a:t>- радња  у реченици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7131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RS" sz="2800" dirty="0" smtClean="0">
                <a:solidFill>
                  <a:schemeClr val="bg1"/>
                </a:solidFill>
                <a:latin typeface="+mn-lt"/>
              </a:rPr>
              <a:t>Ако се субјекат проширује додацима, тада настаје </a:t>
            </a:r>
            <a:r>
              <a:rPr lang="sr-Cyrl-RS" sz="2800" dirty="0" smtClean="0">
                <a:solidFill>
                  <a:srgbClr val="FF0000"/>
                </a:solidFill>
                <a:latin typeface="+mn-lt"/>
              </a:rPr>
              <a:t>субјекатски скуп ријечи</a:t>
            </a:r>
            <a:r>
              <a:rPr lang="sr-Cyrl-RS" sz="2800" dirty="0" smtClean="0">
                <a:solidFill>
                  <a:schemeClr val="bg1"/>
                </a:solidFill>
                <a:latin typeface="+mn-lt"/>
              </a:rPr>
              <a:t>, а ако се предикат проширује додацима тада настаје </a:t>
            </a:r>
            <a:r>
              <a:rPr lang="sr-Cyrl-RS" sz="2800" dirty="0" smtClean="0">
                <a:solidFill>
                  <a:srgbClr val="00B0F0"/>
                </a:solidFill>
                <a:latin typeface="+mn-lt"/>
              </a:rPr>
              <a:t>предикатски скуп ријечи</a:t>
            </a:r>
            <a:r>
              <a:rPr lang="sr-Cyrl-RS" sz="2800" dirty="0" smtClean="0">
                <a:solidFill>
                  <a:schemeClr val="bg1"/>
                </a:solidFill>
                <a:latin typeface="+mn-lt"/>
              </a:rPr>
              <a:t>.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                                </a:t>
            </a:r>
            <a:r>
              <a:rPr lang="sr-Latn-RS" dirty="0" smtClean="0"/>
              <a:t>                    </a:t>
            </a:r>
            <a:r>
              <a:rPr lang="sr-Cyrl-RS" dirty="0" smtClean="0">
                <a:solidFill>
                  <a:srgbClr val="FF0000"/>
                </a:solidFill>
              </a:rPr>
              <a:t>Ученици</a:t>
            </a:r>
            <a:r>
              <a:rPr lang="sr-Cyrl-RS" dirty="0" smtClean="0"/>
              <a:t> </a:t>
            </a:r>
            <a:r>
              <a:rPr lang="sr-Cyrl-RS" dirty="0" smtClean="0">
                <a:solidFill>
                  <a:srgbClr val="00B0F0"/>
                </a:solidFill>
              </a:rPr>
              <a:t>уче.</a:t>
            </a:r>
            <a:endParaRPr lang="sr-Latn-R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sr-Latn-RS" dirty="0"/>
              <a:t> </a:t>
            </a:r>
            <a:r>
              <a:rPr lang="sr-Latn-RS" dirty="0" smtClean="0"/>
              <a:t>                                  </a:t>
            </a:r>
            <a:r>
              <a:rPr lang="sr-Cyrl-RS" dirty="0" smtClean="0"/>
              <a:t> </a:t>
            </a:r>
            <a:r>
              <a:rPr lang="sr-Cyrl-RS" dirty="0" smtClean="0">
                <a:solidFill>
                  <a:srgbClr val="FF0000"/>
                </a:solidFill>
              </a:rPr>
              <a:t>Вриједни ученици</a:t>
            </a:r>
            <a:r>
              <a:rPr lang="sr-Cyrl-RS" dirty="0" smtClean="0"/>
              <a:t> </a:t>
            </a:r>
            <a:r>
              <a:rPr lang="sr-Cyrl-RS" dirty="0" smtClean="0">
                <a:solidFill>
                  <a:srgbClr val="00B0F0"/>
                </a:solidFill>
              </a:rPr>
              <a:t>добро уче.</a:t>
            </a:r>
          </a:p>
          <a:p>
            <a:pPr marL="0" indent="0">
              <a:buNone/>
            </a:pPr>
            <a:endParaRPr lang="sr-Cyrl-RS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sr-Cyrl-R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sr-Cyrl-R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rgbClr val="00B0F0"/>
                </a:solidFill>
              </a:rPr>
              <a:t>                           </a:t>
            </a:r>
            <a:r>
              <a:rPr lang="sr-Cyrl-RS" dirty="0" smtClean="0">
                <a:solidFill>
                  <a:srgbClr val="FF0000"/>
                </a:solidFill>
              </a:rPr>
              <a:t>СУБЈЕКАТСКИ СКУП             </a:t>
            </a:r>
            <a:r>
              <a:rPr lang="sr-Cyrl-RS" dirty="0" smtClean="0">
                <a:solidFill>
                  <a:srgbClr val="00B0F0"/>
                </a:solidFill>
              </a:rPr>
              <a:t>ПРЕДИКАТСКИ СКУП</a:t>
            </a:r>
          </a:p>
        </p:txBody>
      </p:sp>
      <p:sp>
        <p:nvSpPr>
          <p:cNvPr id="6" name="Notched Right Arrow 5"/>
          <p:cNvSpPr/>
          <p:nvPr/>
        </p:nvSpPr>
        <p:spPr>
          <a:xfrm rot="7689797">
            <a:off x="4276577" y="3284808"/>
            <a:ext cx="767393" cy="512767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otched Right Arrow 6"/>
          <p:cNvSpPr/>
          <p:nvPr/>
        </p:nvSpPr>
        <p:spPr>
          <a:xfrm rot="3226177">
            <a:off x="7426120" y="3295878"/>
            <a:ext cx="781295" cy="49062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8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678" y="365126"/>
            <a:ext cx="10379122" cy="1063362"/>
          </a:xfrm>
        </p:spPr>
        <p:txBody>
          <a:bodyPr>
            <a:norm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  <a:latin typeface="+mn-lt"/>
              </a:rPr>
              <a:t>                                           АТРИБУТ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678" y="1237957"/>
            <a:ext cx="10515600" cy="4804069"/>
          </a:xfrm>
        </p:spPr>
        <p:txBody>
          <a:bodyPr>
            <a:normAutofit fontScale="92500" lnSpcReduction="20000"/>
          </a:bodyPr>
          <a:lstStyle/>
          <a:p>
            <a:r>
              <a:rPr lang="sr-Cyrl-C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Атрибути су именички </a:t>
            </a:r>
            <a:r>
              <a:rPr lang="sr-Cyrl-C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додаци. Они ближе одређују именицу уз коју стоје по </a:t>
            </a:r>
            <a:r>
              <a:rPr lang="sr-Cyrl-C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особини, </a:t>
            </a:r>
            <a:r>
              <a:rPr lang="sr-Cyrl-C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припадности. </a:t>
            </a:r>
            <a:endParaRPr lang="en-US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C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Атрибутску службу најчешће врше </a:t>
            </a:r>
            <a:r>
              <a:rPr lang="sr-Cyrl-C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придјеви (описни, присвојни и градивни) и замјенице.</a:t>
            </a:r>
          </a:p>
          <a:p>
            <a:r>
              <a:rPr lang="sr-Cyrl-C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Добија се на питање Какав? </a:t>
            </a:r>
            <a:r>
              <a:rPr lang="sr-Cyrl-C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Cyrl-C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 Чији? </a:t>
            </a:r>
          </a:p>
          <a:p>
            <a:endParaRPr lang="en-US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r-Cyrl-C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Означи атрибут у сљедећим реченицама:</a:t>
            </a:r>
          </a:p>
          <a:p>
            <a:pPr marL="0" indent="0">
              <a:buNone/>
            </a:pPr>
            <a:endParaRPr lang="sr-Cyrl-C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 smtClean="0">
                <a:solidFill>
                  <a:schemeClr val="bg1"/>
                </a:solidFill>
              </a:rPr>
              <a:t>Они су гледали занимљив филм на телевизији.</a:t>
            </a:r>
            <a:endParaRPr lang="sr-Cyrl-CS" dirty="0" smtClean="0">
              <a:solidFill>
                <a:schemeClr val="bg1"/>
              </a:solidFill>
            </a:endParaRPr>
          </a:p>
          <a:p>
            <a:r>
              <a:rPr lang="sr-Cyrl-CS" dirty="0" smtClean="0">
                <a:solidFill>
                  <a:schemeClr val="bg1"/>
                </a:solidFill>
              </a:rPr>
              <a:t>Ирена има плаву косу.</a:t>
            </a:r>
          </a:p>
          <a:p>
            <a:r>
              <a:rPr lang="sr-Cyrl-CS" dirty="0" smtClean="0">
                <a:solidFill>
                  <a:schemeClr val="bg1"/>
                </a:solidFill>
              </a:rPr>
              <a:t>Ситна</a:t>
            </a:r>
            <a:r>
              <a:rPr lang="sr-Cyrl-CS" dirty="0" smtClean="0">
                <a:solidFill>
                  <a:srgbClr val="FF0000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киша непрекидно пада. 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Весели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дјечаци </a:t>
            </a:r>
            <a:r>
              <a:rPr lang="sr-Cyrl-RS" dirty="0" smtClean="0">
                <a:solidFill>
                  <a:schemeClr val="bg1"/>
                </a:solidFill>
              </a:rPr>
              <a:t>се</a:t>
            </a:r>
            <a:r>
              <a:rPr lang="sr-Cyrl-CS" dirty="0" smtClean="0">
                <a:solidFill>
                  <a:schemeClr val="bg1"/>
                </a:solidFill>
              </a:rPr>
              <a:t> играју у школском дворишту.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52191" y="5472754"/>
            <a:ext cx="1410268" cy="3002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869146" y="4594905"/>
            <a:ext cx="830657" cy="31371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332338" y="5046379"/>
            <a:ext cx="870060" cy="26220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269225" y="5472754"/>
            <a:ext cx="996286" cy="3002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499847" y="4245476"/>
            <a:ext cx="1423845" cy="34942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0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9193"/>
            <a:ext cx="10515600" cy="1325563"/>
          </a:xfrm>
        </p:spPr>
        <p:txBody>
          <a:bodyPr>
            <a:normAutofit/>
          </a:bodyPr>
          <a:lstStyle/>
          <a:p>
            <a:r>
              <a:rPr lang="sr-Cyrl-RS" sz="3100" dirty="0" smtClean="0">
                <a:solidFill>
                  <a:schemeClr val="bg1"/>
                </a:solidFill>
                <a:latin typeface="+mn-lt"/>
              </a:rPr>
              <a:t>Атрибут је додатак именици и кад је она у служби субјекта и кад је она у саставу предикатског скупа</a:t>
            </a:r>
            <a:r>
              <a:rPr lang="sr-Cyrl-RS" dirty="0" smtClean="0">
                <a:solidFill>
                  <a:schemeClr val="bg1"/>
                </a:solidFill>
              </a:rPr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677" y="1882505"/>
            <a:ext cx="10515600" cy="4351338"/>
          </a:xfrm>
          <a:noFill/>
        </p:spPr>
        <p:txBody>
          <a:bodyPr/>
          <a:lstStyle/>
          <a:p>
            <a:r>
              <a:rPr lang="sr-Cyrl-RS" dirty="0">
                <a:solidFill>
                  <a:srgbClr val="FF0000"/>
                </a:solidFill>
              </a:rPr>
              <a:t>Они</a:t>
            </a:r>
            <a:r>
              <a:rPr lang="sr-Cyrl-RS" dirty="0">
                <a:solidFill>
                  <a:schemeClr val="bg1"/>
                </a:solidFill>
              </a:rPr>
              <a:t> </a:t>
            </a:r>
            <a:r>
              <a:rPr lang="sr-Cyrl-RS" dirty="0">
                <a:solidFill>
                  <a:srgbClr val="0070C0"/>
                </a:solidFill>
              </a:rPr>
              <a:t>су гледали занимљив филм на телевизији.</a:t>
            </a:r>
            <a:endParaRPr lang="sr-Cyrl-CS" dirty="0">
              <a:solidFill>
                <a:srgbClr val="0070C0"/>
              </a:solidFill>
            </a:endParaRPr>
          </a:p>
          <a:p>
            <a:r>
              <a:rPr lang="sr-Cyrl-CS" dirty="0">
                <a:solidFill>
                  <a:srgbClr val="FF0000"/>
                </a:solidFill>
              </a:rPr>
              <a:t>Ирена</a:t>
            </a: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>
                <a:solidFill>
                  <a:srgbClr val="0070C0"/>
                </a:solidFill>
              </a:rPr>
              <a:t>има плаву косу.</a:t>
            </a:r>
          </a:p>
          <a:p>
            <a:r>
              <a:rPr lang="sr-Cyrl-CS" dirty="0">
                <a:solidFill>
                  <a:srgbClr val="FF0000"/>
                </a:solidFill>
              </a:rPr>
              <a:t>Ситна киша </a:t>
            </a:r>
            <a:r>
              <a:rPr lang="sr-Cyrl-CS" dirty="0">
                <a:solidFill>
                  <a:srgbClr val="0070C0"/>
                </a:solidFill>
              </a:rPr>
              <a:t>непрекидно пада. </a:t>
            </a:r>
          </a:p>
          <a:p>
            <a:r>
              <a:rPr lang="sr-Cyrl-RS" dirty="0">
                <a:solidFill>
                  <a:srgbClr val="FF0000"/>
                </a:solidFill>
              </a:rPr>
              <a:t>Весели </a:t>
            </a:r>
            <a:r>
              <a:rPr lang="sr-Cyrl-CS" dirty="0">
                <a:solidFill>
                  <a:srgbClr val="FF0000"/>
                </a:solidFill>
              </a:rPr>
              <a:t>дјечаци </a:t>
            </a:r>
            <a:r>
              <a:rPr lang="sr-Cyrl-RS" dirty="0">
                <a:solidFill>
                  <a:srgbClr val="0070C0"/>
                </a:solidFill>
              </a:rPr>
              <a:t>се</a:t>
            </a:r>
            <a:r>
              <a:rPr lang="sr-Cyrl-CS" dirty="0">
                <a:solidFill>
                  <a:srgbClr val="0070C0"/>
                </a:solidFill>
              </a:rPr>
              <a:t> играју у школском дворишту.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43655" y="1882505"/>
            <a:ext cx="1702190" cy="368325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979421" y="2428579"/>
            <a:ext cx="928468" cy="286042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176997" y="2982350"/>
            <a:ext cx="1113692" cy="344880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176997" y="3504979"/>
            <a:ext cx="1130105" cy="353818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214132" y="3504979"/>
            <a:ext cx="1763736" cy="353818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4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87" y="450167"/>
            <a:ext cx="9707722" cy="970672"/>
          </a:xfrm>
        </p:spPr>
        <p:txBody>
          <a:bodyPr>
            <a:norm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  <a:latin typeface="+mn-lt"/>
              </a:rPr>
              <a:t>Атрибути показују особину или припадност именице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0547" y="1420838"/>
            <a:ext cx="5523659" cy="2174338"/>
          </a:xfrm>
        </p:spPr>
        <p:txBody>
          <a:bodyPr>
            <a:normAutofit lnSpcReduction="10000"/>
          </a:bodyPr>
          <a:lstStyle/>
          <a:p>
            <a:r>
              <a:rPr lang="sr-Cyrl-RS" sz="2400" dirty="0" smtClean="0">
                <a:solidFill>
                  <a:schemeClr val="bg1"/>
                </a:solidFill>
              </a:rPr>
              <a:t>-</a:t>
            </a:r>
            <a:r>
              <a:rPr lang="sr-Cyrl-RS" sz="2400" dirty="0" smtClean="0"/>
              <a:t> </a:t>
            </a:r>
            <a:r>
              <a:rPr lang="sr-Cyrl-RS" sz="2400" dirty="0" smtClean="0">
                <a:solidFill>
                  <a:srgbClr val="FF0000"/>
                </a:solidFill>
              </a:rPr>
              <a:t>занимљив</a:t>
            </a:r>
            <a:r>
              <a:rPr lang="sr-Cyrl-RS" sz="2400" dirty="0" smtClean="0"/>
              <a:t> </a:t>
            </a:r>
            <a:r>
              <a:rPr lang="sr-Cyrl-RS" sz="2400" dirty="0" smtClean="0">
                <a:solidFill>
                  <a:schemeClr val="bg1"/>
                </a:solidFill>
              </a:rPr>
              <a:t>филм (какав)- особина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sr-Cyrl-CS" sz="2400" dirty="0">
                <a:solidFill>
                  <a:schemeClr val="bg1"/>
                </a:solidFill>
              </a:rPr>
              <a:t>- </a:t>
            </a:r>
            <a:r>
              <a:rPr lang="sr-Cyrl-CS" sz="2400" dirty="0">
                <a:solidFill>
                  <a:srgbClr val="FF0000"/>
                </a:solidFill>
              </a:rPr>
              <a:t>п</a:t>
            </a:r>
            <a:r>
              <a:rPr lang="sr-Cyrl-CS" sz="2400" dirty="0" smtClean="0">
                <a:solidFill>
                  <a:srgbClr val="FF0000"/>
                </a:solidFill>
              </a:rPr>
              <a:t>лаву</a:t>
            </a:r>
            <a:r>
              <a:rPr lang="sr-Cyrl-CS" sz="2400" dirty="0" smtClean="0">
                <a:solidFill>
                  <a:schemeClr val="bg1"/>
                </a:solidFill>
              </a:rPr>
              <a:t> косу</a:t>
            </a:r>
            <a:r>
              <a:rPr lang="sr-Cyrl-CS" sz="2400" dirty="0">
                <a:solidFill>
                  <a:schemeClr val="bg1"/>
                </a:solidFill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</a:rPr>
              <a:t>       (какву) - особина 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sr-Cyrl-CS" sz="2400" dirty="0" smtClean="0">
                <a:solidFill>
                  <a:schemeClr val="bg1"/>
                </a:solidFill>
              </a:rPr>
              <a:t>-</a:t>
            </a:r>
            <a:r>
              <a:rPr lang="sr-Cyrl-CS" sz="2400" dirty="0" smtClean="0">
                <a:solidFill>
                  <a:srgbClr val="FF0000"/>
                </a:solidFill>
              </a:rPr>
              <a:t> ситна </a:t>
            </a:r>
            <a:r>
              <a:rPr lang="sr-Cyrl-CS" sz="2400" dirty="0" smtClean="0">
                <a:solidFill>
                  <a:schemeClr val="bg1"/>
                </a:solidFill>
              </a:rPr>
              <a:t>киша </a:t>
            </a:r>
            <a:r>
              <a:rPr lang="sr-Cyrl-CS" sz="2400" dirty="0">
                <a:solidFill>
                  <a:schemeClr val="bg1"/>
                </a:solidFill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</a:rPr>
              <a:t>   ( </a:t>
            </a:r>
            <a:r>
              <a:rPr lang="sr-Cyrl-CS" sz="2400" dirty="0">
                <a:solidFill>
                  <a:schemeClr val="bg1"/>
                </a:solidFill>
              </a:rPr>
              <a:t>каква) </a:t>
            </a:r>
            <a:r>
              <a:rPr lang="sr-Cyrl-CS" sz="2400" dirty="0" smtClean="0">
                <a:solidFill>
                  <a:schemeClr val="bg1"/>
                </a:solidFill>
              </a:rPr>
              <a:t>- особина </a:t>
            </a:r>
          </a:p>
          <a:p>
            <a:r>
              <a:rPr lang="sr-Cyrl-CS" sz="2400" dirty="0" smtClean="0">
                <a:solidFill>
                  <a:schemeClr val="bg1"/>
                </a:solidFill>
              </a:rPr>
              <a:t>-</a:t>
            </a:r>
            <a:r>
              <a:rPr lang="sr-Cyrl-CS" sz="2400" dirty="0" smtClean="0">
                <a:solidFill>
                  <a:srgbClr val="FF0000"/>
                </a:solidFill>
              </a:rPr>
              <a:t> весели </a:t>
            </a:r>
            <a:r>
              <a:rPr lang="sr-Cyrl-CS" sz="2400" dirty="0" smtClean="0">
                <a:solidFill>
                  <a:schemeClr val="bg1"/>
                </a:solidFill>
              </a:rPr>
              <a:t>дјечаци (какви)- особина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sr-Cyrl-CS" sz="2400" dirty="0" smtClean="0">
                <a:solidFill>
                  <a:schemeClr val="bg1"/>
                </a:solidFill>
              </a:rPr>
              <a:t>- </a:t>
            </a:r>
            <a:r>
              <a:rPr lang="sr-Cyrl-CS" sz="2400" dirty="0" smtClean="0">
                <a:solidFill>
                  <a:srgbClr val="FF0000"/>
                </a:solidFill>
              </a:rPr>
              <a:t>школско</a:t>
            </a:r>
            <a:r>
              <a:rPr lang="sr-Cyrl-CS" sz="2400" dirty="0" smtClean="0">
                <a:solidFill>
                  <a:schemeClr val="bg1"/>
                </a:solidFill>
              </a:rPr>
              <a:t> двориште</a:t>
            </a:r>
            <a:r>
              <a:rPr lang="sr-Cyrl-CS" sz="2400" dirty="0">
                <a:solidFill>
                  <a:schemeClr val="bg1"/>
                </a:solidFill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</a:rPr>
              <a:t>(чије)- припадност</a:t>
            </a:r>
          </a:p>
          <a:p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39318" y="3697214"/>
            <a:ext cx="4725306" cy="28876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5884" y="3697214"/>
            <a:ext cx="2571750" cy="2857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287" y="3697214"/>
            <a:ext cx="2353260" cy="285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80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258" y="210380"/>
            <a:ext cx="10515600" cy="1325563"/>
          </a:xfrm>
        </p:spPr>
        <p:txBody>
          <a:bodyPr>
            <a:norm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  <a:latin typeface="+mn-lt"/>
              </a:rPr>
              <a:t>                                      ОБЈЕКАТ</a:t>
            </a:r>
            <a:br>
              <a:rPr lang="sr-Cyrl-RS" sz="2800" dirty="0" smtClean="0">
                <a:solidFill>
                  <a:schemeClr val="bg1"/>
                </a:solidFill>
                <a:latin typeface="+mn-lt"/>
              </a:rPr>
            </a:br>
            <a:r>
              <a:rPr lang="sr-Cyrl-RS" sz="28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sr-Cyrl-RS" sz="2800" dirty="0" smtClean="0">
                <a:solidFill>
                  <a:schemeClr val="bg1"/>
                </a:solidFill>
                <a:latin typeface="+mn-lt"/>
              </a:rPr>
            </a:br>
            <a:r>
              <a:rPr lang="sr-Cyrl-RS" sz="2800" dirty="0" smtClean="0">
                <a:solidFill>
                  <a:schemeClr val="bg1"/>
                </a:solidFill>
                <a:latin typeface="+mn-lt"/>
              </a:rPr>
              <a:t>Означи објекат у сљедећим реченицама: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4258" y="1686665"/>
            <a:ext cx="10733881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sr-Cyrl-C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Адријан </a:t>
            </a:r>
            <a:r>
              <a:rPr lang="sr-Cyrl-C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чита </a:t>
            </a:r>
            <a:r>
              <a:rPr lang="sr-Cyrl-C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књигу. 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sr-Cyrl-CS" sz="28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Елена пише </a:t>
            </a:r>
            <a:r>
              <a:rPr lang="sr-Cyrl-CS" sz="2800" dirty="0" smtClean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задаћу.</a:t>
            </a:r>
            <a:endParaRPr lang="en-US" sz="28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sr-Cyrl-RS" sz="2800" dirty="0" smtClean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sr-Cyrl-C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Теа </a:t>
            </a:r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чешља своју</a:t>
            </a:r>
            <a:r>
              <a:rPr lang="sr-Cyrl-C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сестру.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sr-Cyrl-CS" sz="28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Cyrl-C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Истакнуте </a:t>
            </a:r>
            <a:r>
              <a:rPr lang="sr-Cyrl-C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ријечи, глаголски додаци, јесу предмети или објекти глаголске радње у реченици.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sr-Cyrl-C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Ове </a:t>
            </a:r>
            <a:r>
              <a:rPr lang="sr-Cyrl-C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ријечи стоје уз глаголе, </a:t>
            </a:r>
            <a:r>
              <a:rPr lang="sr-Cyrl-C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допуњавају </a:t>
            </a:r>
            <a:r>
              <a:rPr lang="sr-Cyrl-C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глаголску радњу, на њих прелази глаголска </a:t>
            </a:r>
            <a:r>
              <a:rPr lang="sr-Cyrl-C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радња.Објекат је дио предикатског скупа ријечи.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sr-Cyrl-C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Објекат </a:t>
            </a:r>
            <a:r>
              <a:rPr lang="sr-Cyrl-C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 у реченици може добити на питање </a:t>
            </a:r>
            <a:r>
              <a:rPr lang="sr-Cyrl-CS" sz="28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КОГА...? </a:t>
            </a:r>
            <a:r>
              <a:rPr lang="sr-Cyrl-CS" sz="28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Cyrl-C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бића</a:t>
            </a:r>
            <a:r>
              <a:rPr lang="sr-Cyrl-CS" sz="28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Cyrl-C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CS" sz="28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ШТА...? </a:t>
            </a:r>
            <a:r>
              <a:rPr lang="sr-Cyrl-CS" sz="28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sr-Cyrl-C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sr-Cyrl-C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предмете </a:t>
            </a:r>
            <a:r>
              <a:rPr lang="sr-Cyrl-CS" sz="28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1129" y="1690688"/>
            <a:ext cx="801858" cy="5551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1305" y="2339563"/>
            <a:ext cx="755845" cy="5631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1295" y="2977790"/>
            <a:ext cx="799668" cy="802343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3088942" y="1814024"/>
            <a:ext cx="1322363" cy="374817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524240" y="3264264"/>
            <a:ext cx="1322363" cy="374817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863058" y="2320484"/>
            <a:ext cx="1322363" cy="374817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2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2800" dirty="0" smtClean="0">
                <a:solidFill>
                  <a:schemeClr val="bg1"/>
                </a:solidFill>
              </a:rPr>
              <a:t/>
            </a:r>
            <a:br>
              <a:rPr lang="sr-Cyrl-RS" sz="2800" dirty="0" smtClean="0">
                <a:solidFill>
                  <a:schemeClr val="bg1"/>
                </a:solidFill>
              </a:rPr>
            </a:br>
            <a:r>
              <a:rPr lang="sr-Cyrl-RS" sz="2800" dirty="0" smtClean="0">
                <a:solidFill>
                  <a:schemeClr val="bg1"/>
                </a:solidFill>
                <a:latin typeface="+mn-lt"/>
              </a:rPr>
              <a:t>ПРИЛОШКЕ ОДРЕДБЕ 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17432" y="1893194"/>
            <a:ext cx="8744754" cy="3808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sr-Cyrl-BA" sz="2800" dirty="0">
                <a:solidFill>
                  <a:srgbClr val="FFFF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Љети</a:t>
            </a:r>
            <a:r>
              <a:rPr lang="sr-Cyrl-BA" sz="28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се људи сунчају </a:t>
            </a:r>
            <a:r>
              <a:rPr lang="sr-Cyrl-BA" sz="28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на плажи</a:t>
            </a:r>
            <a:r>
              <a:rPr lang="sr-Cyrl-BA" sz="28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sr-Cyrl-BA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КАДА</a:t>
            </a:r>
            <a:r>
              <a:rPr lang="sr-Cyrl-BA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                                                 </a:t>
            </a:r>
            <a:r>
              <a:rPr lang="sr-Cyrl-BA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ГДЈЕ?</a:t>
            </a:r>
            <a:endParaRPr lang="en-US" sz="1600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sr-Cyrl-BA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</a:t>
            </a: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</a:t>
            </a:r>
            <a:r>
              <a:rPr lang="sr-Cyrl-BA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</a:t>
            </a:r>
            <a:endParaRPr lang="en-US" sz="16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sr-Cyrl-BA" sz="28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Један човјек </a:t>
            </a:r>
            <a:r>
              <a:rPr lang="sr-Cyrl-BA" sz="2800" dirty="0">
                <a:solidFill>
                  <a:schemeClr val="accent1">
                    <a:lumMod val="60000"/>
                    <a:lumOff val="4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мирно</a:t>
            </a:r>
            <a:r>
              <a:rPr lang="sr-Cyrl-BA" sz="2800" dirty="0">
                <a:solidFill>
                  <a:schemeClr val="accent1">
                    <a:lumMod val="40000"/>
                    <a:lumOff val="6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спава </a:t>
            </a:r>
            <a:r>
              <a:rPr lang="sr-Cyrl-BA" sz="28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под сунцобраном</a:t>
            </a:r>
            <a:r>
              <a:rPr lang="sr-Cyrl-BA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sr-Cyrl-BA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sr-Cyrl-BA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КАКО?                           </a:t>
            </a:r>
            <a:r>
              <a:rPr lang="sr-Cyrl-B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ГДЈЕ?</a:t>
            </a:r>
            <a:endParaRPr lang="en-US" sz="16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sr-Cyrl-BA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sr-Cyrl-BA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ПОН                               </a:t>
            </a:r>
            <a:r>
              <a:rPr lang="sr-Cyrl-BA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</a:t>
            </a:r>
            <a:endParaRPr lang="en-US" sz="16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sr-Cyrl-BA" sz="28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Дјеца </a:t>
            </a:r>
            <a:r>
              <a:rPr lang="sr-Cyrl-BA" sz="2800" dirty="0">
                <a:solidFill>
                  <a:schemeClr val="accent1">
                    <a:lumMod val="60000"/>
                    <a:lumOff val="4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безбрижно</a:t>
            </a:r>
            <a:r>
              <a:rPr lang="sr-Cyrl-BA" sz="28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трчкарају </a:t>
            </a:r>
            <a:r>
              <a:rPr lang="sr-Cyrl-BA" sz="28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 плажи</a:t>
            </a:r>
            <a:r>
              <a:rPr lang="sr-Cyrl-BA" sz="28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sr-Cyrl-BA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sr-Cyrl-BA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sr-Cyrl-BA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КАКО?                         </a:t>
            </a:r>
            <a:r>
              <a:rPr lang="sr-Cyrl-BA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sr-Cyrl-B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ГДЈЕ?</a:t>
            </a:r>
            <a:endParaRPr lang="en-US" sz="16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sr-Cyrl-BA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sr-Cyrl-BA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ПОН                                               </a:t>
            </a:r>
            <a:r>
              <a:rPr lang="sr-Cyrl-BA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</a:t>
            </a:r>
            <a:endParaRPr lang="sr-Cyrl-RS" sz="1600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08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900" y="919162"/>
            <a:ext cx="10515600" cy="4351338"/>
          </a:xfrm>
        </p:spPr>
        <p:txBody>
          <a:bodyPr/>
          <a:lstStyle/>
          <a:p>
            <a:pPr algn="just">
              <a:lnSpc>
                <a:spcPct val="115000"/>
              </a:lnSpc>
            </a:pP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Прилошке одредбе су глаголски додаци којима се означава вријеме, мјесто и начин вршења радње. Одговарају на питања: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sr-Cyrl-BA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КАДА?                        вријеме</a:t>
            </a: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sr-Cyrl-BA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ГДЈЕ?                           мјесто</a:t>
            </a: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КАКО?                          начин</a:t>
            </a: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</a:pPr>
            <a:r>
              <a:rPr lang="sr-Cyrl-BA" dirty="0" smtClean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Прилошке одредбе су увијек дијелови предикатског скупа ријечи.</a:t>
            </a:r>
            <a:endParaRPr lang="en-US" dirty="0" smtClean="0">
              <a:solidFill>
                <a:schemeClr val="bg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7" name="Pentagon 6"/>
          <p:cNvSpPr/>
          <p:nvPr/>
        </p:nvSpPr>
        <p:spPr>
          <a:xfrm>
            <a:off x="2768600" y="2828131"/>
            <a:ext cx="952500" cy="266700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/>
          <p:cNvSpPr/>
          <p:nvPr/>
        </p:nvSpPr>
        <p:spPr>
          <a:xfrm>
            <a:off x="2768600" y="3420830"/>
            <a:ext cx="952500" cy="2667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/>
        </p:nvSpPr>
        <p:spPr>
          <a:xfrm>
            <a:off x="2768600" y="2231231"/>
            <a:ext cx="939800" cy="25400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87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2305</TotalTime>
  <Words>539</Words>
  <Application>Microsoft Office PowerPoint</Application>
  <PresentationFormat>Widescreen</PresentationFormat>
  <Paragraphs>95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СРПСКИ ЈЕЗИК</vt:lpstr>
      <vt:lpstr>СУБЈЕКАТСКИ И ПРЕДИКАТСКИ СКУП РИЈЕЧИ У РЕЧЕНИЦИ</vt:lpstr>
      <vt:lpstr>Ако се субјекат проширује додацима, тада настаје субјекатски скуп ријечи, а ако се предикат проширује додацима тада настаје предикатски скуп ријечи.</vt:lpstr>
      <vt:lpstr>                                           АТРИБУТ</vt:lpstr>
      <vt:lpstr>Атрибут је додатак именици и кад је она у служби субјекта и кад је она у саставу предикатског скупа.</vt:lpstr>
      <vt:lpstr>Атрибути показују особину или припадност именице</vt:lpstr>
      <vt:lpstr>                                      ОБЈЕКАТ  Означи објекат у сљедећим реченицама:</vt:lpstr>
      <vt:lpstr> ПРИЛОШКЕ ОДРЕДБЕ </vt:lpstr>
      <vt:lpstr>PowerPoint Presentation</vt:lpstr>
      <vt:lpstr>PowerPoint Presentation</vt:lpstr>
      <vt:lpstr>Задаци за самосталан рад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ГРАМАТИКА</dc:title>
  <dc:creator>Windows User</dc:creator>
  <cp:lastModifiedBy>Dragan</cp:lastModifiedBy>
  <cp:revision>47</cp:revision>
  <dcterms:created xsi:type="dcterms:W3CDTF">2020-05-08T14:14:27Z</dcterms:created>
  <dcterms:modified xsi:type="dcterms:W3CDTF">2020-05-25T19:17:29Z</dcterms:modified>
</cp:coreProperties>
</file>