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5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80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33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466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608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38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92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48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23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69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1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564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38330-F69B-4380-981A-A06988F6210A}" type="datetimeFigureOut">
              <a:rPr lang="sr-Latn-RS" smtClean="0"/>
              <a:t>21.3.2020.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E170-5738-40AD-99C6-A4E88A3337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864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ESTRI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23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/>
              <a:t>ALKOHOL</a:t>
            </a:r>
          </a:p>
          <a:p>
            <a:r>
              <a:rPr lang="sr-Latn-RS" sz="2400" dirty="0"/>
              <a:t> </a:t>
            </a:r>
            <a:r>
              <a:rPr lang="sr-Latn-RS" sz="2400" dirty="0" smtClean="0"/>
              <a:t>NASTAVAK  </a:t>
            </a:r>
            <a:r>
              <a:rPr lang="sr-Latn-RS" sz="2400" dirty="0" smtClean="0">
                <a:solidFill>
                  <a:srgbClr val="FF0000"/>
                </a:solidFill>
              </a:rPr>
              <a:t>OL</a:t>
            </a:r>
          </a:p>
          <a:p>
            <a:r>
              <a:rPr lang="sr-Latn-RS" sz="2400" dirty="0" smtClean="0"/>
              <a:t>FUNKCIONALNA GRUPA  </a:t>
            </a:r>
            <a:r>
              <a:rPr lang="sr-Latn-RS" sz="2400" dirty="0" smtClean="0">
                <a:solidFill>
                  <a:srgbClr val="FF0000"/>
                </a:solidFill>
              </a:rPr>
              <a:t>-OH</a:t>
            </a:r>
          </a:p>
          <a:p>
            <a:r>
              <a:rPr lang="sr-Latn-RS" sz="2400" dirty="0" smtClean="0"/>
              <a:t>OPŠTA FORMULA  </a:t>
            </a:r>
            <a:r>
              <a:rPr lang="sr-Latn-RS" sz="2400" dirty="0" smtClean="0">
                <a:solidFill>
                  <a:srgbClr val="FF0000"/>
                </a:solidFill>
              </a:rPr>
              <a:t>R-OH               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sr-Latn-RS" sz="2400" dirty="0" smtClean="0"/>
              <a:t>ALKIL GRUPA(R)</a:t>
            </a:r>
          </a:p>
          <a:p>
            <a:pPr marL="0" indent="0">
              <a:buNone/>
            </a:pPr>
            <a:r>
              <a:rPr lang="sr-Latn-RS" sz="2400" dirty="0" smtClean="0"/>
              <a:t>                                         NASTAVAK  </a:t>
            </a:r>
            <a:r>
              <a:rPr lang="sr-Latn-RS" sz="2400" dirty="0" smtClean="0">
                <a:solidFill>
                  <a:srgbClr val="FF0000"/>
                </a:solidFill>
              </a:rPr>
              <a:t>IL</a:t>
            </a: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sr-Latn-RS" sz="2400" dirty="0" smtClean="0"/>
              <a:t> OPŠTA FORMULA</a:t>
            </a:r>
          </a:p>
          <a:p>
            <a:pPr marL="0" indent="0">
              <a:buNone/>
            </a:pPr>
            <a:r>
              <a:rPr lang="sr-Latn-RS" sz="2400" dirty="0" smtClean="0">
                <a:solidFill>
                  <a:srgbClr val="FF0000"/>
                </a:solidFill>
              </a:rPr>
              <a:t>                                                CnH </a:t>
            </a:r>
            <a:r>
              <a:rPr lang="sr-Latn-RS" sz="1800" dirty="0" smtClean="0">
                <a:solidFill>
                  <a:srgbClr val="FF0000"/>
                </a:solidFill>
              </a:rPr>
              <a:t>2</a:t>
            </a:r>
            <a:r>
              <a:rPr lang="sr-Latn-RS" sz="2400" dirty="0" smtClean="0">
                <a:solidFill>
                  <a:srgbClr val="FF0000"/>
                </a:solidFill>
              </a:rPr>
              <a:t>n+</a:t>
            </a:r>
            <a:r>
              <a:rPr lang="sr-Latn-RS" sz="1800" dirty="0" smtClean="0">
                <a:solidFill>
                  <a:srgbClr val="FF0000"/>
                </a:solidFill>
              </a:rPr>
              <a:t>1</a:t>
            </a:r>
            <a:endParaRPr lang="sr-Latn-R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</a:rPr>
              <a:t>                                    </a:t>
            </a:r>
            <a:endParaRPr lang="sr-Latn-R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KARBOKSILNE KISELINE</a:t>
            </a:r>
          </a:p>
          <a:p>
            <a:r>
              <a:rPr lang="sr-Latn-RS" dirty="0" smtClean="0"/>
              <a:t>NASTAVAK </a:t>
            </a:r>
            <a:r>
              <a:rPr lang="sr-Latn-RS" dirty="0" smtClean="0">
                <a:solidFill>
                  <a:srgbClr val="FF0000"/>
                </a:solidFill>
              </a:rPr>
              <a:t>SKA KISELINA</a:t>
            </a:r>
          </a:p>
          <a:p>
            <a:r>
              <a:rPr lang="sr-Latn-RS" dirty="0" smtClean="0"/>
              <a:t>FUNKCIONALNA GRUPA  </a:t>
            </a:r>
            <a:r>
              <a:rPr lang="sr-Latn-RS" dirty="0" smtClean="0">
                <a:solidFill>
                  <a:srgbClr val="FF0000"/>
                </a:solidFill>
              </a:rPr>
              <a:t>-COOH</a:t>
            </a:r>
          </a:p>
          <a:p>
            <a:r>
              <a:rPr lang="sr-Latn-RS" dirty="0" smtClean="0"/>
              <a:t>OPŠTA FORMULA            </a:t>
            </a:r>
            <a:r>
              <a:rPr lang="sr-Latn-RS" dirty="0" smtClean="0">
                <a:solidFill>
                  <a:srgbClr val="FF0000"/>
                </a:solidFill>
              </a:rPr>
              <a:t>R-COOH</a:t>
            </a: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55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Esterifikacija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29840" y="3698279"/>
            <a:ext cx="7515617" cy="134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ETANSKA K.         ETANOL      ETIL-ETANOAT(ACETAT)</a:t>
            </a:r>
            <a:br>
              <a:rPr lang="sr-Latn-RS" sz="2800" dirty="0" smtClean="0"/>
            </a:br>
            <a:r>
              <a:rPr lang="sr-Latn-RS" sz="2800" dirty="0"/>
              <a:t/>
            </a:r>
            <a:br>
              <a:rPr lang="sr-Latn-RS" sz="2800" dirty="0"/>
            </a:b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-CO</a:t>
            </a:r>
            <a:r>
              <a:rPr lang="sr-Latn-RS" sz="2800" b="1" u="sng" dirty="0" smtClean="0"/>
              <a:t>OH</a:t>
            </a:r>
            <a:r>
              <a:rPr lang="sr-Latn-RS" sz="2800" b="1" dirty="0" smtClean="0"/>
              <a:t> +</a:t>
            </a: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-CH</a:t>
            </a:r>
            <a:r>
              <a:rPr lang="sr-Latn-RS" sz="1400" b="1" dirty="0" smtClean="0"/>
              <a:t>2 </a:t>
            </a:r>
            <a:r>
              <a:rPr lang="sr-Latn-RS" sz="2800" b="1" dirty="0" smtClean="0"/>
              <a:t>–O</a:t>
            </a:r>
            <a:r>
              <a:rPr lang="sr-Latn-RS" sz="2800" b="1" u="sng" dirty="0" smtClean="0"/>
              <a:t>H</a:t>
            </a:r>
            <a:r>
              <a:rPr lang="sr-Latn-RS" sz="2800" b="1" dirty="0" smtClean="0"/>
              <a:t>         </a:t>
            </a:r>
            <a:r>
              <a:rPr lang="sr-Latn-RS" sz="2800" dirty="0" smtClean="0"/>
              <a:t> </a:t>
            </a:r>
            <a:r>
              <a:rPr lang="sr-Latn-RS" sz="2800" b="1" dirty="0" smtClean="0"/>
              <a:t>CH</a:t>
            </a:r>
            <a:r>
              <a:rPr lang="sr-Latn-RS" sz="1400" b="1" dirty="0" smtClean="0"/>
              <a:t>3</a:t>
            </a:r>
            <a:r>
              <a:rPr lang="sr-Latn-RS" sz="2800" b="1" dirty="0" smtClean="0"/>
              <a:t>-COO-CH</a:t>
            </a:r>
            <a:r>
              <a:rPr lang="sr-Latn-RS" sz="1400" b="1" dirty="0" smtClean="0"/>
              <a:t>2</a:t>
            </a:r>
            <a:r>
              <a:rPr lang="sr-Latn-RS" sz="2800" b="1" dirty="0" smtClean="0"/>
              <a:t>-CH</a:t>
            </a:r>
            <a:r>
              <a:rPr lang="sr-Latn-RS" sz="1400" b="1" dirty="0" smtClean="0"/>
              <a:t>3 </a:t>
            </a:r>
            <a:r>
              <a:rPr lang="sr-Latn-RS" sz="2800" b="1" dirty="0" smtClean="0"/>
              <a:t>+</a:t>
            </a:r>
            <a:r>
              <a:rPr lang="sr-Latn-RS" sz="2800" b="1" u="sng" dirty="0" smtClean="0"/>
              <a:t> H</a:t>
            </a:r>
            <a:r>
              <a:rPr lang="sr-Latn-RS" sz="1400" b="1" u="sng" dirty="0" smtClean="0"/>
              <a:t>2</a:t>
            </a:r>
            <a:r>
              <a:rPr lang="sr-Latn-RS" sz="2800" b="1" u="sng" dirty="0" smtClean="0"/>
              <a:t>O</a:t>
            </a:r>
            <a:endParaRPr lang="sr-Latn-R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u="sng" dirty="0" smtClean="0"/>
              <a:t>NOMENKLATURA ESTRA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ALKIL GRUPA ALKOHOLA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NAZIV SOLI KARBOKSILNE KISELINE (OAT)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20843" y="3217851"/>
            <a:ext cx="501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096000" y="3330771"/>
            <a:ext cx="350728" cy="13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2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Estri takođe nastaju u reakciji alkohola i </a:t>
            </a:r>
            <a:r>
              <a:rPr lang="sr-Latn-RS" u="sng" dirty="0" smtClean="0"/>
              <a:t>neorganskih</a:t>
            </a:r>
            <a:r>
              <a:rPr lang="sr-Latn-RS" dirty="0" smtClean="0"/>
              <a:t> kiselina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Estar trohidroksilnog alkohola glicerola i azotne kiseline je </a:t>
            </a:r>
            <a:r>
              <a:rPr lang="sr-Latn-RS" u="sng" dirty="0" smtClean="0"/>
              <a:t>gliceril-trinitrat</a:t>
            </a:r>
            <a:r>
              <a:rPr lang="sr-Latn-RS" dirty="0" smtClean="0"/>
              <a:t>( nitroglicerin).On je sastojak dinamita i lijeka za srce.</a:t>
            </a:r>
            <a:endParaRPr lang="sr-Latn-R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47812" y="3391694"/>
            <a:ext cx="37623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OSOBINE I PRIMJENA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GLAVNI SASTOJCI MASTI ULJA I VOSKA</a:t>
            </a:r>
          </a:p>
          <a:p>
            <a:r>
              <a:rPr lang="sr-Latn-RS" dirty="0" smtClean="0"/>
              <a:t>LAKO ISPARLJIVE SUPSTANCE, KARAKTERISTIČNOG MIRISA</a:t>
            </a:r>
          </a:p>
          <a:p>
            <a:r>
              <a:rPr lang="sr-Latn-RS" dirty="0" smtClean="0"/>
              <a:t>MIRIS VOĆA I POVRĆA POTIČE OD ESTRA</a:t>
            </a:r>
          </a:p>
          <a:p>
            <a:r>
              <a:rPr lang="sr-Latn-RS" dirty="0" smtClean="0"/>
              <a:t> VJEŠTAČKE AROME U PREHRAMBENOJ I KOZMETIČKOJ INDUSTRIJI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Zadaća: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OD PONUĐENIH MIRISA IZABERI SVOJ OMILJENI, PA PRIKAŽI REAKCIJU NASTANKA ESTRA KOJI IMA TAJ MIRIS.</a:t>
            </a:r>
          </a:p>
          <a:p>
            <a:pPr marL="0" indent="0">
              <a:buNone/>
            </a:pPr>
            <a:endParaRPr lang="sr-Latn-R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6082069"/>
              </p:ext>
            </p:extLst>
          </p:nvPr>
        </p:nvGraphicFramePr>
        <p:xfrm>
          <a:off x="6172200" y="1825625"/>
          <a:ext cx="518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41341197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1599753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NAZIV ESTRA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MIRIS ESTRA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252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ETIL-BUTANOAT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ANANAS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8037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METIL-PENTANOAT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MIRIS CVIJEĆA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44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ETIL-METANOAT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MALINA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442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ZELENA JABUKA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44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ETIL-PROPANOAT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RUM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098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BUTIL-ETANOAT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BANANA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3346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OKTIL-ETANOAT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NARANDŽA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336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6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92888" y="3602038"/>
            <a:ext cx="7202465" cy="138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ESTRI</vt:lpstr>
      <vt:lpstr> </vt:lpstr>
      <vt:lpstr>Esterifikacija</vt:lpstr>
      <vt:lpstr>ETANSKA K.         ETANOL      ETIL-ETANOAT(ACETAT)   CH3-COOH + CH3-CH2 –OH          CH3-COO-CH2-CH3 + H2O</vt:lpstr>
      <vt:lpstr>Estri takođe nastaju u reakciji alkohola i neorganskih kiselina</vt:lpstr>
      <vt:lpstr>OSOBINE I PRIMJENA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ESTRI</dc:title>
  <dc:creator>Brane</dc:creator>
  <cp:lastModifiedBy>Dragan</cp:lastModifiedBy>
  <cp:revision>14</cp:revision>
  <dcterms:created xsi:type="dcterms:W3CDTF">2020-03-18T15:31:00Z</dcterms:created>
  <dcterms:modified xsi:type="dcterms:W3CDTF">2020-03-21T10:05:36Z</dcterms:modified>
</cp:coreProperties>
</file>