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7" r:id="rId12"/>
    <p:sldId id="264" r:id="rId13"/>
    <p:sldId id="273" r:id="rId14"/>
    <p:sldId id="266" r:id="rId15"/>
    <p:sldId id="279" r:id="rId16"/>
    <p:sldId id="272" r:id="rId17"/>
    <p:sldId id="270" r:id="rId18"/>
    <p:sldId id="277" r:id="rId19"/>
    <p:sldId id="274" r:id="rId20"/>
    <p:sldId id="275" r:id="rId21"/>
    <p:sldId id="26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46"/>
    <a:srgbClr val="913DD4"/>
    <a:srgbClr val="4DC1A3"/>
    <a:srgbClr val="AF49FA"/>
    <a:srgbClr val="8738C1"/>
    <a:srgbClr val="FF1196"/>
    <a:srgbClr val="BB8E00"/>
    <a:srgbClr val="4F8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/>
    <p:restoredTop sz="94274"/>
  </p:normalViewPr>
  <p:slideViewPr>
    <p:cSldViewPr snapToGrid="0" snapToObjects="1">
      <p:cViewPr varScale="1">
        <p:scale>
          <a:sx n="71" d="100"/>
          <a:sy n="71" d="100"/>
        </p:scale>
        <p:origin x="92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BFAB6-59BA-A940-B486-A7AC6285A07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E62C-416E-1345-8AAB-76D7E1D4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E3FA-CB9E-4046-8ED4-5E81094AF0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AF49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6" y="-1"/>
            <a:ext cx="6388274" cy="408348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77" y="4083484"/>
            <a:ext cx="3223172" cy="2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151"/>
            <a:ext cx="10515600" cy="938296"/>
          </a:xfrm>
        </p:spPr>
        <p:txBody>
          <a:bodyPr/>
          <a:lstStyle/>
          <a:p>
            <a:pPr algn="ctr"/>
            <a:r>
              <a:rPr lang="bg-BG" b="1" u="sng" dirty="0">
                <a:solidFill>
                  <a:srgbClr val="AF49FA"/>
                </a:solidFill>
                <a:latin typeface="+mn-lt"/>
              </a:rPr>
              <a:t>1. Основни </a:t>
            </a:r>
            <a:r>
              <a:rPr lang="bg-BG" b="1" u="sng" dirty="0" err="1">
                <a:solidFill>
                  <a:srgbClr val="AF49FA"/>
                </a:solidFill>
                <a:latin typeface="+mn-lt"/>
              </a:rPr>
              <a:t>бројеви</a:t>
            </a:r>
            <a:r>
              <a:rPr lang="bg-BG" b="1" u="sng" dirty="0">
                <a:solidFill>
                  <a:srgbClr val="AF49FA"/>
                </a:solidFill>
                <a:latin typeface="+mn-lt"/>
              </a:rPr>
              <a:t> (главни)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52186"/>
            <a:ext cx="10222282" cy="5805814"/>
          </a:xfrm>
        </p:spPr>
        <p:txBody>
          <a:bodyPr>
            <a:normAutofit/>
          </a:bodyPr>
          <a:lstStyle/>
          <a:p>
            <a:r>
              <a:rPr lang="hr-HR" sz="3200" dirty="0" err="1"/>
              <a:t>К</a:t>
            </a:r>
            <a:r>
              <a:rPr lang="bg-BG" sz="3200" dirty="0" err="1"/>
              <a:t>азују</a:t>
            </a:r>
            <a:r>
              <a:rPr lang="bg-BG" sz="3200" dirty="0"/>
              <a:t> </a:t>
            </a:r>
            <a:r>
              <a:rPr lang="bg-BG" sz="3200" dirty="0" err="1"/>
              <a:t>колико</a:t>
            </a:r>
            <a:r>
              <a:rPr lang="bg-BG" sz="3200" dirty="0"/>
              <a:t> има </a:t>
            </a:r>
            <a:r>
              <a:rPr lang="bg-BG" sz="3200" dirty="0" err="1"/>
              <a:t>тачно</a:t>
            </a:r>
            <a:r>
              <a:rPr lang="bg-BG" sz="3200" dirty="0"/>
              <a:t> </a:t>
            </a:r>
            <a:r>
              <a:rPr lang="bg-BG" sz="3200" dirty="0" err="1"/>
              <a:t>бића</a:t>
            </a:r>
            <a:r>
              <a:rPr lang="bg-BG" sz="3200" dirty="0"/>
              <a:t> или </a:t>
            </a:r>
            <a:r>
              <a:rPr lang="bg-BG" sz="3200" dirty="0" err="1"/>
              <a:t>ствари</a:t>
            </a:r>
            <a:r>
              <a:rPr lang="bg-BG" sz="3200" dirty="0"/>
              <a:t>. </a:t>
            </a:r>
          </a:p>
          <a:p>
            <a:r>
              <a:rPr lang="bg-BG" sz="3200" dirty="0" err="1"/>
              <a:t>Бројеви</a:t>
            </a:r>
            <a:r>
              <a:rPr lang="bg-BG" sz="3200" dirty="0"/>
              <a:t> </a:t>
            </a:r>
            <a:r>
              <a:rPr lang="bg-BG" sz="3200" u="sng" dirty="0" err="1">
                <a:solidFill>
                  <a:srgbClr val="AF49FA"/>
                </a:solidFill>
              </a:rPr>
              <a:t>један</a:t>
            </a:r>
            <a:r>
              <a:rPr lang="bg-BG" sz="3200" u="sng" dirty="0">
                <a:solidFill>
                  <a:srgbClr val="AF49FA"/>
                </a:solidFill>
              </a:rPr>
              <a:t>, два, три и четири </a:t>
            </a:r>
            <a:r>
              <a:rPr lang="bg-BG" sz="3200" dirty="0" err="1"/>
              <a:t>су</a:t>
            </a:r>
            <a:r>
              <a:rPr lang="bg-BG" sz="3200" dirty="0"/>
              <a:t> </a:t>
            </a:r>
            <a:r>
              <a:rPr lang="bg-BG" sz="3200" dirty="0" err="1"/>
              <a:t>пром</a:t>
            </a:r>
            <a:r>
              <a:rPr lang="hr-HR" sz="3200" dirty="0" err="1"/>
              <a:t>ј</a:t>
            </a:r>
            <a:r>
              <a:rPr lang="bg-BG" sz="3200" dirty="0" err="1"/>
              <a:t>енљиви</a:t>
            </a:r>
            <a:r>
              <a:rPr lang="bg-BG" sz="3200" dirty="0"/>
              <a:t> и </a:t>
            </a:r>
            <a:r>
              <a:rPr lang="bg-BG" sz="3200" dirty="0" err="1"/>
              <a:t>м</a:t>
            </a:r>
            <a:r>
              <a:rPr lang="hr-HR" sz="3200" dirty="0" err="1"/>
              <a:t>иј</a:t>
            </a:r>
            <a:r>
              <a:rPr lang="bg-BG" sz="3200" dirty="0" err="1"/>
              <a:t>ењају</a:t>
            </a:r>
            <a:r>
              <a:rPr lang="bg-BG" sz="3200" dirty="0"/>
              <a:t> се по </a:t>
            </a:r>
            <a:r>
              <a:rPr lang="bg-BG" sz="3200" dirty="0" err="1"/>
              <a:t>падежима</a:t>
            </a:r>
            <a:r>
              <a:rPr lang="bg-BG" sz="3200" dirty="0"/>
              <a:t>. </a:t>
            </a:r>
          </a:p>
          <a:p>
            <a:r>
              <a:rPr lang="bg-BG" sz="3200" dirty="0" err="1"/>
              <a:t>Бројеви</a:t>
            </a:r>
            <a:r>
              <a:rPr lang="bg-BG" sz="3200" dirty="0"/>
              <a:t> </a:t>
            </a:r>
            <a:r>
              <a:rPr lang="bg-BG" sz="3200" dirty="0" err="1"/>
              <a:t>од</a:t>
            </a:r>
            <a:r>
              <a:rPr lang="bg-BG" sz="3200" dirty="0"/>
              <a:t> пет па </a:t>
            </a:r>
            <a:r>
              <a:rPr lang="bg-BG" sz="3200" dirty="0" err="1"/>
              <a:t>надаље</a:t>
            </a:r>
            <a:r>
              <a:rPr lang="bg-BG" sz="3200" dirty="0"/>
              <a:t> </a:t>
            </a:r>
            <a:r>
              <a:rPr lang="bg-BG" sz="3200" dirty="0" err="1"/>
              <a:t>су</a:t>
            </a:r>
            <a:r>
              <a:rPr lang="bg-BG" sz="3200" dirty="0"/>
              <a:t> </a:t>
            </a:r>
            <a:r>
              <a:rPr lang="bg-BG" sz="3200" dirty="0" err="1"/>
              <a:t>непром</a:t>
            </a:r>
            <a:r>
              <a:rPr lang="hr-HR" sz="3200" dirty="0" err="1"/>
              <a:t>ј</a:t>
            </a:r>
            <a:r>
              <a:rPr lang="bg-BG" sz="3200" dirty="0" err="1"/>
              <a:t>енљиви</a:t>
            </a:r>
            <a:r>
              <a:rPr lang="bg-BG" sz="3200" dirty="0"/>
              <a:t>: </a:t>
            </a:r>
            <a:endParaRPr lang="hr-HR" sz="3200" dirty="0"/>
          </a:p>
          <a:p>
            <a:pPr marL="0" indent="0">
              <a:buNone/>
            </a:pPr>
            <a:r>
              <a:rPr lang="hr-HR" sz="3200" dirty="0"/>
              <a:t>		</a:t>
            </a:r>
            <a:r>
              <a:rPr lang="hr-HR" sz="3200" i="1" dirty="0">
                <a:solidFill>
                  <a:srgbClr val="913DD4"/>
                </a:solidFill>
              </a:rPr>
              <a:t>П</a:t>
            </a:r>
            <a:r>
              <a:rPr lang="bg-BG" sz="3200" i="1" dirty="0" err="1">
                <a:solidFill>
                  <a:srgbClr val="913DD4"/>
                </a:solidFill>
              </a:rPr>
              <a:t>ет</a:t>
            </a:r>
            <a:r>
              <a:rPr lang="bg-BG" sz="3200" i="1" dirty="0">
                <a:solidFill>
                  <a:srgbClr val="913DD4"/>
                </a:solidFill>
              </a:rPr>
              <a:t> </a:t>
            </a:r>
            <a:r>
              <a:rPr lang="bg-BG" sz="3200" i="1" dirty="0"/>
              <a:t>птица</a:t>
            </a:r>
            <a:r>
              <a:rPr lang="hr-HR" sz="3200" i="1" dirty="0"/>
              <a:t> </a:t>
            </a:r>
            <a:r>
              <a:rPr lang="hr-HR" sz="3200" i="1" dirty="0" err="1"/>
              <a:t>је</a:t>
            </a:r>
            <a:r>
              <a:rPr lang="hr-HR" sz="3200" i="1" dirty="0"/>
              <a:t> </a:t>
            </a:r>
            <a:r>
              <a:rPr lang="hr-HR" sz="3200" i="1" dirty="0" err="1"/>
              <a:t>прхнуло</a:t>
            </a:r>
            <a:r>
              <a:rPr lang="hr-HR" sz="3200" i="1" dirty="0"/>
              <a:t> </a:t>
            </a:r>
            <a:r>
              <a:rPr lang="hr-HR" sz="3200" i="1" dirty="0" err="1"/>
              <a:t>пут</a:t>
            </a:r>
            <a:r>
              <a:rPr lang="hr-HR" sz="3200" i="1" dirty="0"/>
              <a:t> </a:t>
            </a:r>
            <a:r>
              <a:rPr lang="hr-HR" sz="3200" i="1" dirty="0" err="1"/>
              <a:t>неба</a:t>
            </a:r>
            <a:r>
              <a:rPr lang="hr-HR" sz="3200" i="1" dirty="0"/>
              <a:t>.</a:t>
            </a:r>
            <a:r>
              <a:rPr lang="bg-BG" sz="3200" i="1" dirty="0"/>
              <a:t> </a:t>
            </a:r>
            <a:endParaRPr lang="hr-HR" sz="3200" i="1" dirty="0"/>
          </a:p>
          <a:p>
            <a:pPr marL="0" indent="0">
              <a:buNone/>
            </a:pPr>
            <a:r>
              <a:rPr lang="hr-HR" sz="3200" i="1" dirty="0"/>
              <a:t>		</a:t>
            </a:r>
            <a:r>
              <a:rPr lang="hr-HR" sz="3200" i="1" dirty="0">
                <a:solidFill>
                  <a:srgbClr val="913DD4"/>
                </a:solidFill>
              </a:rPr>
              <a:t>Д</a:t>
            </a:r>
            <a:r>
              <a:rPr lang="bg-BG" sz="3200" i="1" dirty="0" err="1">
                <a:solidFill>
                  <a:srgbClr val="913DD4"/>
                </a:solidFill>
              </a:rPr>
              <a:t>есет</a:t>
            </a:r>
            <a:r>
              <a:rPr lang="bg-BG" sz="3200" i="1" dirty="0">
                <a:solidFill>
                  <a:srgbClr val="913DD4"/>
                </a:solidFill>
              </a:rPr>
              <a:t> </a:t>
            </a:r>
            <a:r>
              <a:rPr lang="bg-BG" sz="3200" i="1" dirty="0"/>
              <a:t>дана</a:t>
            </a:r>
            <a:r>
              <a:rPr lang="hr-HR" sz="3200" i="1" dirty="0"/>
              <a:t> </a:t>
            </a:r>
            <a:r>
              <a:rPr lang="hr-HR" sz="3200" i="1" dirty="0" err="1"/>
              <a:t>смо</a:t>
            </a:r>
            <a:r>
              <a:rPr lang="hr-HR" sz="3200" i="1" dirty="0"/>
              <a:t> </a:t>
            </a:r>
            <a:r>
              <a:rPr lang="hr-HR" sz="3200" i="1" dirty="0" err="1"/>
              <a:t>одмарали</a:t>
            </a:r>
            <a:r>
              <a:rPr lang="hr-HR" sz="3200" i="1" dirty="0"/>
              <a:t>.</a:t>
            </a:r>
          </a:p>
          <a:p>
            <a:pPr marL="0" indent="0">
              <a:buNone/>
            </a:pPr>
            <a:endParaRPr lang="hr-HR" sz="3200" i="1" dirty="0"/>
          </a:p>
          <a:p>
            <a:pPr>
              <a:buFont typeface="Arial" charset="0"/>
              <a:buChar char="•"/>
            </a:pPr>
            <a:r>
              <a:rPr lang="bg-BG" sz="3200" dirty="0"/>
              <a:t>ГЛАВНИ: </a:t>
            </a:r>
            <a:r>
              <a:rPr lang="hr-HR" sz="3200" dirty="0"/>
              <a:t>o</a:t>
            </a:r>
            <a:r>
              <a:rPr lang="bg-BG" sz="3200" dirty="0" err="1"/>
              <a:t>дговарају</a:t>
            </a:r>
            <a:r>
              <a:rPr lang="bg-BG" sz="3200" dirty="0"/>
              <a:t> на </a:t>
            </a:r>
            <a:r>
              <a:rPr lang="bg-BG" sz="3200" dirty="0" err="1"/>
              <a:t>питање</a:t>
            </a:r>
            <a:r>
              <a:rPr lang="bg-BG" sz="3200" dirty="0"/>
              <a:t> КОЛИКО? </a:t>
            </a:r>
            <a:endParaRPr lang="hr-HR" sz="3200" dirty="0"/>
          </a:p>
          <a:p>
            <a:pPr>
              <a:buFont typeface="Arial" charset="0"/>
              <a:buChar char="•"/>
            </a:pPr>
            <a:r>
              <a:rPr lang="bg-BG" sz="3200" dirty="0"/>
              <a:t>РЕДНИ: </a:t>
            </a:r>
            <a:r>
              <a:rPr lang="hr-HR" sz="3200" dirty="0"/>
              <a:t>o</a:t>
            </a:r>
            <a:r>
              <a:rPr lang="bg-BG" sz="3200" dirty="0" err="1"/>
              <a:t>дговарају</a:t>
            </a:r>
            <a:r>
              <a:rPr lang="bg-BG" sz="3200" dirty="0"/>
              <a:t> на </a:t>
            </a:r>
            <a:r>
              <a:rPr lang="bg-BG" sz="3200" dirty="0" err="1"/>
              <a:t>питање</a:t>
            </a:r>
            <a:r>
              <a:rPr lang="bg-BG" sz="3200" dirty="0"/>
              <a:t> КОЈЕ ЈЕ НЕШТО ПО РЕДУ?</a:t>
            </a:r>
          </a:p>
          <a:p>
            <a:pPr marL="0" indent="0">
              <a:buNone/>
            </a:pPr>
            <a:endParaRPr lang="bg-BG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53" y="2270055"/>
            <a:ext cx="2139184" cy="2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56"/>
            <a:ext cx="10515600" cy="1392701"/>
          </a:xfrm>
        </p:spPr>
        <p:txBody>
          <a:bodyPr>
            <a:normAutofit/>
          </a:bodyPr>
          <a:lstStyle/>
          <a:p>
            <a:pPr algn="ctr"/>
            <a:r>
              <a:rPr lang="mr-IN" b="1" u="sng" dirty="0" err="1">
                <a:solidFill>
                  <a:srgbClr val="4F849A"/>
                </a:solidFill>
                <a:latin typeface="+mn-lt"/>
              </a:rPr>
              <a:t>Број</a:t>
            </a:r>
            <a:r>
              <a:rPr lang="mr-IN" b="1" u="sng" dirty="0">
                <a:solidFill>
                  <a:srgbClr val="4F849A"/>
                </a:solidFill>
                <a:latin typeface="+mn-lt"/>
              </a:rPr>
              <a:t> </a:t>
            </a:r>
            <a:r>
              <a:rPr lang="mr-IN" b="1" u="sng" dirty="0" err="1">
                <a:solidFill>
                  <a:srgbClr val="4F849A"/>
                </a:solidFill>
                <a:latin typeface="+mn-lt"/>
              </a:rPr>
              <a:t>један</a:t>
            </a:r>
            <a:r>
              <a:rPr lang="mr-IN" b="1" u="sng" dirty="0">
                <a:solidFill>
                  <a:srgbClr val="4F849A"/>
                </a:solidFill>
                <a:latin typeface="+mn-lt"/>
              </a:rPr>
              <a:t>, </a:t>
            </a:r>
            <a:r>
              <a:rPr lang="mr-IN" b="1" u="sng" dirty="0" err="1">
                <a:solidFill>
                  <a:srgbClr val="4F849A"/>
                </a:solidFill>
                <a:latin typeface="+mn-lt"/>
              </a:rPr>
              <a:t>једнина</a:t>
            </a:r>
            <a:r>
              <a:rPr lang="mr-IN" b="1" u="sng" dirty="0">
                <a:solidFill>
                  <a:srgbClr val="4F849A"/>
                </a:solidFill>
                <a:latin typeface="+mn-lt"/>
              </a:rPr>
              <a:t>: </a:t>
            </a:r>
            <a:br>
              <a:rPr lang="mr-IN" b="1" u="sng" dirty="0">
                <a:solidFill>
                  <a:srgbClr val="4F849A"/>
                </a:solidFill>
                <a:latin typeface="+mn-lt"/>
              </a:rPr>
            </a:br>
            <a:endParaRPr lang="en-US" b="1" u="sng" dirty="0">
              <a:solidFill>
                <a:srgbClr val="4F849A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3551" y="1125415"/>
            <a:ext cx="10367889" cy="5576010"/>
          </a:xfrm>
        </p:spPr>
        <p:txBody>
          <a:bodyPr>
            <a:normAutofit/>
          </a:bodyPr>
          <a:lstStyle/>
          <a:p>
            <a:r>
              <a:rPr lang="mr-IN" b="1" dirty="0" err="1"/>
              <a:t>Н</a:t>
            </a:r>
            <a:r>
              <a:rPr lang="mr-IN" b="1" dirty="0"/>
              <a:t> - </a:t>
            </a:r>
            <a:r>
              <a:rPr lang="mr-IN" b="1" dirty="0" err="1"/>
              <a:t>један</a:t>
            </a:r>
            <a:r>
              <a:rPr lang="mr-IN" b="1" dirty="0"/>
              <a:t>, </a:t>
            </a:r>
            <a:r>
              <a:rPr lang="mr-IN" b="1" dirty="0" err="1"/>
              <a:t>једна</a:t>
            </a:r>
            <a:r>
              <a:rPr lang="mr-IN" b="1" dirty="0"/>
              <a:t>, </a:t>
            </a:r>
            <a:r>
              <a:rPr lang="mr-IN" b="1" dirty="0" err="1"/>
              <a:t>једно</a:t>
            </a:r>
            <a:r>
              <a:rPr lang="mr-IN" b="1" dirty="0"/>
              <a:t>; </a:t>
            </a:r>
          </a:p>
          <a:p>
            <a:r>
              <a:rPr lang="mr-IN" b="1" dirty="0" err="1"/>
              <a:t>Г</a:t>
            </a:r>
            <a:r>
              <a:rPr lang="mr-IN" b="1" dirty="0"/>
              <a:t> - </a:t>
            </a:r>
            <a:r>
              <a:rPr lang="mr-IN" b="1" dirty="0" err="1"/>
              <a:t>једног</a:t>
            </a:r>
            <a:r>
              <a:rPr lang="mr-IN" b="1" dirty="0"/>
              <a:t>(</a:t>
            </a:r>
            <a:r>
              <a:rPr lang="mr-IN" b="1" dirty="0" err="1"/>
              <a:t>а</a:t>
            </a:r>
            <a:r>
              <a:rPr lang="mr-IN" b="1" dirty="0"/>
              <a:t>), </a:t>
            </a:r>
            <a:r>
              <a:rPr lang="mr-IN" b="1" dirty="0" err="1"/>
              <a:t>једне</a:t>
            </a:r>
            <a:r>
              <a:rPr lang="mr-IN" b="1" dirty="0"/>
              <a:t>, </a:t>
            </a:r>
            <a:r>
              <a:rPr lang="mr-IN" b="1" dirty="0" err="1"/>
              <a:t>једног</a:t>
            </a:r>
            <a:r>
              <a:rPr lang="mr-IN" b="1" dirty="0"/>
              <a:t>(</a:t>
            </a:r>
            <a:r>
              <a:rPr lang="mr-IN" b="1" dirty="0" err="1"/>
              <a:t>а</a:t>
            </a:r>
            <a:r>
              <a:rPr lang="mr-IN" b="1" dirty="0"/>
              <a:t>); </a:t>
            </a:r>
          </a:p>
          <a:p>
            <a:r>
              <a:rPr lang="mr-IN" b="1" dirty="0" err="1"/>
              <a:t>Д</a:t>
            </a:r>
            <a:r>
              <a:rPr lang="mr-IN" b="1" dirty="0"/>
              <a:t> - </a:t>
            </a:r>
            <a:r>
              <a:rPr lang="mr-IN" b="1" dirty="0" err="1"/>
              <a:t>једном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), </a:t>
            </a:r>
            <a:r>
              <a:rPr lang="mr-IN" b="1" dirty="0" err="1"/>
              <a:t>једној</a:t>
            </a:r>
            <a:r>
              <a:rPr lang="mr-IN" b="1" dirty="0"/>
              <a:t>, </a:t>
            </a:r>
            <a:r>
              <a:rPr lang="mr-IN" b="1" dirty="0" err="1"/>
              <a:t>једном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); </a:t>
            </a:r>
          </a:p>
          <a:p>
            <a:r>
              <a:rPr lang="mr-IN" b="1" dirty="0" err="1"/>
              <a:t>А</a:t>
            </a:r>
            <a:r>
              <a:rPr lang="mr-IN" b="1" dirty="0"/>
              <a:t> - </a:t>
            </a:r>
            <a:r>
              <a:rPr lang="mr-IN" b="1" dirty="0" err="1"/>
              <a:t>један</a:t>
            </a:r>
            <a:r>
              <a:rPr lang="mr-IN" b="1" dirty="0"/>
              <a:t>; </a:t>
            </a:r>
            <a:r>
              <a:rPr lang="mr-IN" b="1" dirty="0" err="1"/>
              <a:t>једног</a:t>
            </a:r>
            <a:r>
              <a:rPr lang="mr-IN" b="1" dirty="0"/>
              <a:t>(</a:t>
            </a:r>
            <a:r>
              <a:rPr lang="mr-IN" b="1" dirty="0" err="1"/>
              <a:t>а</a:t>
            </a:r>
            <a:r>
              <a:rPr lang="mr-IN" b="1" dirty="0"/>
              <a:t>), </a:t>
            </a:r>
            <a:r>
              <a:rPr lang="mr-IN" b="1" dirty="0" err="1"/>
              <a:t>једну</a:t>
            </a:r>
            <a:r>
              <a:rPr lang="mr-IN" b="1" dirty="0"/>
              <a:t>, </a:t>
            </a:r>
            <a:r>
              <a:rPr lang="mr-IN" b="1" dirty="0" err="1"/>
              <a:t>једно</a:t>
            </a:r>
            <a:r>
              <a:rPr lang="mr-IN" b="1" dirty="0"/>
              <a:t>; </a:t>
            </a:r>
          </a:p>
          <a:p>
            <a:r>
              <a:rPr lang="mr-IN" b="1" dirty="0" err="1"/>
              <a:t>В</a:t>
            </a:r>
            <a:r>
              <a:rPr lang="hr-HR" b="1" dirty="0"/>
              <a:t>  -</a:t>
            </a:r>
            <a:r>
              <a:rPr lang="mr-IN" b="1" dirty="0"/>
              <a:t> </a:t>
            </a:r>
            <a:r>
              <a:rPr lang="mr-IN" b="1" dirty="0" err="1"/>
              <a:t>један</a:t>
            </a:r>
            <a:r>
              <a:rPr lang="mr-IN" b="1" dirty="0"/>
              <a:t>, </a:t>
            </a:r>
            <a:r>
              <a:rPr lang="mr-IN" b="1" dirty="0" err="1"/>
              <a:t>једна</a:t>
            </a:r>
            <a:r>
              <a:rPr lang="mr-IN" b="1" dirty="0"/>
              <a:t>, </a:t>
            </a:r>
            <a:r>
              <a:rPr lang="mr-IN" b="1" dirty="0" err="1"/>
              <a:t>једно</a:t>
            </a:r>
            <a:r>
              <a:rPr lang="mr-IN" b="1" dirty="0"/>
              <a:t>; </a:t>
            </a:r>
          </a:p>
          <a:p>
            <a:r>
              <a:rPr lang="mr-IN" b="1" dirty="0" err="1"/>
              <a:t>И</a:t>
            </a:r>
            <a:r>
              <a:rPr lang="mr-IN" b="1" dirty="0"/>
              <a:t> - </a:t>
            </a:r>
            <a:r>
              <a:rPr lang="mr-IN" b="1" dirty="0" err="1"/>
              <a:t>једним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), </a:t>
            </a:r>
            <a:r>
              <a:rPr lang="mr-IN" b="1" dirty="0" err="1"/>
              <a:t>једном</a:t>
            </a:r>
            <a:r>
              <a:rPr lang="mr-IN" b="1" dirty="0"/>
              <a:t>, </a:t>
            </a:r>
            <a:r>
              <a:rPr lang="mr-IN" b="1" dirty="0" err="1"/>
              <a:t>једним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); </a:t>
            </a:r>
          </a:p>
          <a:p>
            <a:r>
              <a:rPr lang="mr-IN" b="1" dirty="0" err="1"/>
              <a:t>Л</a:t>
            </a:r>
            <a:r>
              <a:rPr lang="mr-IN" b="1" dirty="0"/>
              <a:t> - </a:t>
            </a:r>
            <a:r>
              <a:rPr lang="mr-IN" b="1" dirty="0" err="1"/>
              <a:t>једном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), </a:t>
            </a:r>
            <a:r>
              <a:rPr lang="mr-IN" b="1" dirty="0" err="1"/>
              <a:t>једној</a:t>
            </a:r>
            <a:r>
              <a:rPr lang="mr-IN" b="1" dirty="0"/>
              <a:t>, </a:t>
            </a:r>
            <a:r>
              <a:rPr lang="mr-IN" b="1" dirty="0" err="1"/>
              <a:t>једном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). </a:t>
            </a:r>
            <a:endParaRPr lang="hr-HR" b="1" dirty="0"/>
          </a:p>
          <a:p>
            <a:endParaRPr lang="mr-IN" b="1" dirty="0"/>
          </a:p>
          <a:p>
            <a:r>
              <a:rPr lang="mr-IN" dirty="0" err="1"/>
              <a:t>Нема</a:t>
            </a:r>
            <a:r>
              <a:rPr lang="mr-IN" dirty="0"/>
              <a:t> </a:t>
            </a:r>
            <a:r>
              <a:rPr lang="mr-IN" dirty="0" err="1"/>
              <a:t>облика</a:t>
            </a:r>
            <a:r>
              <a:rPr lang="mr-IN" dirty="0"/>
              <a:t> </a:t>
            </a:r>
            <a:r>
              <a:rPr lang="mr-IN" dirty="0" err="1"/>
              <a:t>множине</a:t>
            </a:r>
            <a:r>
              <a:rPr lang="mr-IN" dirty="0"/>
              <a:t>, </a:t>
            </a:r>
            <a:r>
              <a:rPr lang="mr-IN" dirty="0" err="1"/>
              <a:t>осим</a:t>
            </a:r>
            <a:r>
              <a:rPr lang="mr-IN" dirty="0"/>
              <a:t> </a:t>
            </a:r>
            <a:r>
              <a:rPr lang="mr-IN" dirty="0" err="1"/>
              <a:t>кад</a:t>
            </a:r>
            <a:r>
              <a:rPr lang="mr-IN" dirty="0"/>
              <a:t> </a:t>
            </a:r>
            <a:r>
              <a:rPr lang="mr-IN" dirty="0" err="1"/>
              <a:t>се</a:t>
            </a:r>
            <a:r>
              <a:rPr lang="mr-IN" dirty="0"/>
              <a:t> </a:t>
            </a:r>
            <a:r>
              <a:rPr lang="mr-IN" dirty="0" err="1"/>
              <a:t>употребљава</a:t>
            </a:r>
            <a:r>
              <a:rPr lang="mr-IN" dirty="0"/>
              <a:t> </a:t>
            </a:r>
            <a:r>
              <a:rPr lang="mr-IN" dirty="0" err="1"/>
              <a:t>уз</a:t>
            </a:r>
            <a:r>
              <a:rPr lang="mr-IN" dirty="0"/>
              <a:t> </a:t>
            </a:r>
            <a:r>
              <a:rPr lang="mr-IN" dirty="0" err="1"/>
              <a:t>именице</a:t>
            </a:r>
            <a:r>
              <a:rPr lang="mr-IN" dirty="0"/>
              <a:t> </a:t>
            </a:r>
            <a:r>
              <a:rPr lang="mr-IN" dirty="0" err="1"/>
              <a:t>које</a:t>
            </a:r>
            <a:r>
              <a:rPr lang="mr-IN" dirty="0"/>
              <a:t> </a:t>
            </a:r>
            <a:r>
              <a:rPr lang="mr-IN" dirty="0" err="1"/>
              <a:t>имају</a:t>
            </a:r>
            <a:r>
              <a:rPr lang="mr-IN" dirty="0"/>
              <a:t> </a:t>
            </a:r>
            <a:r>
              <a:rPr lang="mr-IN" dirty="0" err="1"/>
              <a:t>само</a:t>
            </a:r>
            <a:r>
              <a:rPr lang="mr-IN" dirty="0"/>
              <a:t> </a:t>
            </a:r>
            <a:r>
              <a:rPr lang="mr-IN" dirty="0" err="1"/>
              <a:t>множину</a:t>
            </a:r>
            <a:r>
              <a:rPr lang="hr-HR" dirty="0"/>
              <a:t> (</a:t>
            </a:r>
            <a:r>
              <a:rPr lang="hr-HR" dirty="0" err="1"/>
              <a:t>pluralia</a:t>
            </a:r>
            <a:r>
              <a:rPr lang="hr-HR" dirty="0"/>
              <a:t> </a:t>
            </a:r>
            <a:r>
              <a:rPr lang="hr-HR" dirty="0" err="1"/>
              <a:t>tantum</a:t>
            </a:r>
            <a:r>
              <a:rPr lang="hr-HR" dirty="0"/>
              <a:t>)</a:t>
            </a:r>
            <a:r>
              <a:rPr lang="mr-IN" dirty="0"/>
              <a:t>,</a:t>
            </a:r>
            <a:r>
              <a:rPr lang="hr-HR" dirty="0"/>
              <a:t> </a:t>
            </a:r>
            <a:r>
              <a:rPr lang="hr-HR" dirty="0" err="1"/>
              <a:t>а</a:t>
            </a:r>
            <a:r>
              <a:rPr lang="hr-HR" dirty="0"/>
              <a:t> </a:t>
            </a:r>
            <a:r>
              <a:rPr lang="mr-IN" dirty="0" err="1"/>
              <a:t>означавају</a:t>
            </a:r>
            <a:r>
              <a:rPr lang="mr-IN" dirty="0"/>
              <a:t> </a:t>
            </a:r>
            <a:r>
              <a:rPr lang="mr-IN" dirty="0" err="1"/>
              <a:t>један</a:t>
            </a:r>
            <a:r>
              <a:rPr lang="mr-IN" dirty="0"/>
              <a:t> </a:t>
            </a:r>
            <a:r>
              <a:rPr lang="mr-IN" dirty="0" err="1"/>
              <a:t>поја</a:t>
            </a:r>
            <a:r>
              <a:rPr lang="hr-HR" dirty="0" err="1"/>
              <a:t>м</a:t>
            </a:r>
            <a:r>
              <a:rPr lang="mr-IN" dirty="0"/>
              <a:t>:</a:t>
            </a:r>
            <a:r>
              <a:rPr lang="hr-HR" dirty="0"/>
              <a:t> </a:t>
            </a:r>
            <a:r>
              <a:rPr lang="hr-HR" dirty="0" err="1"/>
              <a:t>ј</a:t>
            </a:r>
            <a:r>
              <a:rPr lang="mr-IN" dirty="0" err="1"/>
              <a:t>едне</a:t>
            </a:r>
            <a:r>
              <a:rPr lang="mr-IN" dirty="0"/>
              <a:t> </a:t>
            </a:r>
            <a:r>
              <a:rPr lang="mr-IN" i="1" dirty="0" err="1"/>
              <a:t>гусле</a:t>
            </a:r>
            <a:r>
              <a:rPr lang="mr-IN" dirty="0"/>
              <a:t>, </a:t>
            </a:r>
            <a:r>
              <a:rPr lang="mr-IN" dirty="0" err="1"/>
              <a:t>једна</a:t>
            </a:r>
            <a:r>
              <a:rPr lang="mr-IN" dirty="0"/>
              <a:t> </a:t>
            </a:r>
            <a:r>
              <a:rPr lang="mr-IN" i="1" dirty="0" err="1"/>
              <a:t>врата</a:t>
            </a:r>
            <a:r>
              <a:rPr lang="hr-HR" i="1" dirty="0"/>
              <a:t>, </a:t>
            </a:r>
            <a:r>
              <a:rPr lang="hr-HR" i="1" dirty="0" err="1"/>
              <a:t>леђа</a:t>
            </a:r>
            <a:r>
              <a:rPr lang="mr-IN" i="1" dirty="0"/>
              <a:t>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31" y="1361290"/>
            <a:ext cx="3405687" cy="3405687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843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050"/>
          </a:xfrm>
        </p:spPr>
        <p:txBody>
          <a:bodyPr>
            <a:normAutofit fontScale="90000"/>
          </a:bodyPr>
          <a:lstStyle/>
          <a:p>
            <a:pPr algn="ctr"/>
            <a:r>
              <a:rPr lang="mr-IN" b="1" dirty="0" err="1">
                <a:solidFill>
                  <a:srgbClr val="BB8E00"/>
                </a:solidFill>
              </a:rPr>
              <a:t>Број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два</a:t>
            </a:r>
            <a:r>
              <a:rPr lang="mr-IN" b="1" dirty="0">
                <a:solidFill>
                  <a:srgbClr val="BB8E00"/>
                </a:solidFill>
              </a:rPr>
              <a:t>:</a:t>
            </a:r>
            <a:br>
              <a:rPr lang="mr-IN" b="1" dirty="0">
                <a:solidFill>
                  <a:srgbClr val="BB8E00"/>
                </a:solidFill>
              </a:rPr>
            </a:br>
            <a:r>
              <a:rPr lang="mr-IN" b="1" dirty="0">
                <a:solidFill>
                  <a:srgbClr val="BB8E00"/>
                </a:solidFill>
              </a:rPr>
              <a:t>(</a:t>
            </a:r>
            <a:r>
              <a:rPr lang="mr-IN" b="1" dirty="0" err="1">
                <a:solidFill>
                  <a:srgbClr val="BB8E00"/>
                </a:solidFill>
              </a:rPr>
              <a:t>за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мушки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и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средњи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род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је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исто</a:t>
            </a:r>
            <a:r>
              <a:rPr lang="mr-IN" b="1" dirty="0">
                <a:solidFill>
                  <a:srgbClr val="BB8E00"/>
                </a:solidFill>
              </a:rPr>
              <a:t>) </a:t>
            </a:r>
            <a:br>
              <a:rPr lang="mr-IN" b="1" dirty="0">
                <a:solidFill>
                  <a:srgbClr val="BB8E00"/>
                </a:solidFill>
              </a:rPr>
            </a:br>
            <a:endParaRPr lang="en-US" b="1" dirty="0">
              <a:solidFill>
                <a:srgbClr val="BB8E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5198301"/>
          </a:xfrm>
        </p:spPr>
        <p:txBody>
          <a:bodyPr>
            <a:normAutofit/>
          </a:bodyPr>
          <a:lstStyle/>
          <a:p>
            <a:r>
              <a:rPr lang="mr-IN" b="1" dirty="0" err="1"/>
              <a:t>Н</a:t>
            </a:r>
            <a:r>
              <a:rPr lang="mr-IN" b="1" dirty="0"/>
              <a:t> – </a:t>
            </a:r>
            <a:r>
              <a:rPr lang="mr-IN" b="1" dirty="0" err="1"/>
              <a:t>два</a:t>
            </a:r>
            <a:r>
              <a:rPr lang="mr-IN" b="1" dirty="0"/>
              <a:t>, </a:t>
            </a:r>
            <a:r>
              <a:rPr lang="mr-IN" b="1" dirty="0" err="1"/>
              <a:t>дв</a:t>
            </a:r>
            <a:r>
              <a:rPr lang="hr-HR" b="1" dirty="0" err="1"/>
              <a:t>иј</a:t>
            </a:r>
            <a:r>
              <a:rPr lang="mr-IN" b="1" dirty="0" err="1"/>
              <a:t>е</a:t>
            </a:r>
            <a:r>
              <a:rPr lang="mr-IN" b="1" dirty="0"/>
              <a:t>; </a:t>
            </a:r>
          </a:p>
          <a:p>
            <a:r>
              <a:rPr lang="mr-IN" b="1" dirty="0" err="1"/>
              <a:t>Г</a:t>
            </a:r>
            <a:r>
              <a:rPr lang="mr-IN" b="1" dirty="0"/>
              <a:t> – </a:t>
            </a:r>
            <a:r>
              <a:rPr lang="mr-IN" b="1" dirty="0" err="1"/>
              <a:t>двају</a:t>
            </a:r>
            <a:r>
              <a:rPr lang="mr-IN" b="1" dirty="0"/>
              <a:t>, </a:t>
            </a:r>
            <a:r>
              <a:rPr lang="mr-IN" b="1" dirty="0" err="1"/>
              <a:t>дв</a:t>
            </a:r>
            <a:r>
              <a:rPr lang="hr-HR" b="1" dirty="0" err="1"/>
              <a:t>и</a:t>
            </a:r>
            <a:r>
              <a:rPr lang="mr-IN" b="1" dirty="0" err="1"/>
              <a:t>ју</a:t>
            </a:r>
            <a:r>
              <a:rPr lang="mr-IN" b="1" dirty="0"/>
              <a:t>; </a:t>
            </a:r>
          </a:p>
          <a:p>
            <a:r>
              <a:rPr lang="mr-IN" b="1" dirty="0" err="1"/>
              <a:t>Д</a:t>
            </a:r>
            <a:r>
              <a:rPr lang="mr-IN" b="1" dirty="0"/>
              <a:t> – </a:t>
            </a:r>
            <a:r>
              <a:rPr lang="mr-IN" b="1" dirty="0" err="1"/>
              <a:t>двама</a:t>
            </a:r>
            <a:r>
              <a:rPr lang="mr-IN" b="1" dirty="0"/>
              <a:t>, </a:t>
            </a:r>
            <a:r>
              <a:rPr lang="mr-IN" b="1" dirty="0" err="1"/>
              <a:t>дв</a:t>
            </a:r>
            <a:r>
              <a:rPr lang="hr-HR" b="1" dirty="0" err="1"/>
              <a:t>ј</a:t>
            </a:r>
            <a:r>
              <a:rPr lang="mr-IN" b="1" dirty="0" err="1"/>
              <a:t>ема</a:t>
            </a:r>
            <a:r>
              <a:rPr lang="mr-IN" b="1" dirty="0"/>
              <a:t>; </a:t>
            </a:r>
          </a:p>
          <a:p>
            <a:r>
              <a:rPr lang="mr-IN" b="1" dirty="0" err="1"/>
              <a:t>А</a:t>
            </a:r>
            <a:r>
              <a:rPr lang="mr-IN" b="1" dirty="0"/>
              <a:t> – </a:t>
            </a:r>
            <a:r>
              <a:rPr lang="mr-IN" b="1" dirty="0" err="1"/>
              <a:t>два</a:t>
            </a:r>
            <a:r>
              <a:rPr lang="mr-IN" b="1" dirty="0"/>
              <a:t>, </a:t>
            </a:r>
            <a:r>
              <a:rPr lang="mr-IN" b="1" dirty="0" err="1"/>
              <a:t>дв</a:t>
            </a:r>
            <a:r>
              <a:rPr lang="hr-HR" b="1" dirty="0" err="1"/>
              <a:t>иј</a:t>
            </a:r>
            <a:r>
              <a:rPr lang="mr-IN" b="1" dirty="0" err="1"/>
              <a:t>е</a:t>
            </a:r>
            <a:r>
              <a:rPr lang="mr-IN" b="1" dirty="0"/>
              <a:t>; </a:t>
            </a:r>
          </a:p>
          <a:p>
            <a:r>
              <a:rPr lang="mr-IN" b="1" dirty="0" err="1"/>
              <a:t>В</a:t>
            </a:r>
            <a:r>
              <a:rPr lang="mr-IN" b="1" dirty="0"/>
              <a:t> – </a:t>
            </a:r>
            <a:r>
              <a:rPr lang="mr-IN" b="1" dirty="0" err="1"/>
              <a:t>два</a:t>
            </a:r>
            <a:r>
              <a:rPr lang="mr-IN" b="1" dirty="0"/>
              <a:t>, </a:t>
            </a:r>
            <a:r>
              <a:rPr lang="mr-IN" b="1" dirty="0" err="1"/>
              <a:t>дв</a:t>
            </a:r>
            <a:r>
              <a:rPr lang="hr-HR" b="1" dirty="0" err="1"/>
              <a:t>иј</a:t>
            </a:r>
            <a:r>
              <a:rPr lang="mr-IN" b="1" dirty="0" err="1"/>
              <a:t>е</a:t>
            </a:r>
            <a:r>
              <a:rPr lang="mr-IN" b="1" dirty="0"/>
              <a:t>; </a:t>
            </a:r>
          </a:p>
          <a:p>
            <a:r>
              <a:rPr lang="mr-IN" b="1" dirty="0" err="1"/>
              <a:t>И</a:t>
            </a:r>
            <a:r>
              <a:rPr lang="mr-IN" b="1" dirty="0"/>
              <a:t> – </a:t>
            </a:r>
            <a:r>
              <a:rPr lang="mr-IN" b="1" dirty="0" err="1"/>
              <a:t>двама</a:t>
            </a:r>
            <a:r>
              <a:rPr lang="mr-IN" b="1" dirty="0"/>
              <a:t>, </a:t>
            </a:r>
            <a:r>
              <a:rPr lang="mr-IN" b="1" dirty="0" err="1"/>
              <a:t>дв</a:t>
            </a:r>
            <a:r>
              <a:rPr lang="hr-HR" b="1" dirty="0" err="1"/>
              <a:t>ј</a:t>
            </a:r>
            <a:r>
              <a:rPr lang="mr-IN" b="1" dirty="0" err="1"/>
              <a:t>ема</a:t>
            </a:r>
            <a:r>
              <a:rPr lang="mr-IN" b="1" dirty="0"/>
              <a:t>; </a:t>
            </a:r>
          </a:p>
          <a:p>
            <a:r>
              <a:rPr lang="mr-IN" b="1" dirty="0" err="1"/>
              <a:t>Л</a:t>
            </a:r>
            <a:r>
              <a:rPr lang="mr-IN" b="1" dirty="0"/>
              <a:t> – </a:t>
            </a:r>
            <a:r>
              <a:rPr lang="mr-IN" b="1" dirty="0" err="1"/>
              <a:t>двама</a:t>
            </a:r>
            <a:r>
              <a:rPr lang="mr-IN" b="1" dirty="0"/>
              <a:t>, </a:t>
            </a:r>
            <a:r>
              <a:rPr lang="mr-IN" b="1" dirty="0" err="1"/>
              <a:t>дв</a:t>
            </a:r>
            <a:r>
              <a:rPr lang="hr-HR" b="1" dirty="0" err="1"/>
              <a:t>ј</a:t>
            </a:r>
            <a:r>
              <a:rPr lang="mr-IN" b="1" dirty="0" err="1"/>
              <a:t>ема</a:t>
            </a:r>
            <a:r>
              <a:rPr lang="mr-IN" b="1" dirty="0"/>
              <a:t>. </a:t>
            </a:r>
            <a:endParaRPr lang="hr-HR" b="1" dirty="0"/>
          </a:p>
          <a:p>
            <a:endParaRPr lang="mr-IN" dirty="0"/>
          </a:p>
          <a:p>
            <a:r>
              <a:rPr lang="mr-IN" dirty="0" err="1"/>
              <a:t>У</a:t>
            </a:r>
            <a:r>
              <a:rPr lang="hr-HR" dirty="0"/>
              <a:t> </a:t>
            </a:r>
            <a:r>
              <a:rPr lang="mr-IN" dirty="0" err="1"/>
              <a:t>истој</a:t>
            </a:r>
            <a:r>
              <a:rPr lang="hr-HR" dirty="0"/>
              <a:t> </a:t>
            </a:r>
            <a:r>
              <a:rPr lang="mr-IN" dirty="0" err="1"/>
              <a:t>пром</a:t>
            </a:r>
            <a:r>
              <a:rPr lang="hr-HR" dirty="0" err="1"/>
              <a:t>ј</a:t>
            </a:r>
            <a:r>
              <a:rPr lang="mr-IN" dirty="0" err="1"/>
              <a:t>ени</a:t>
            </a:r>
            <a:r>
              <a:rPr lang="hr-HR" dirty="0"/>
              <a:t> </a:t>
            </a:r>
            <a:r>
              <a:rPr lang="mr-IN" dirty="0" err="1"/>
              <a:t>м</a:t>
            </a:r>
            <a:r>
              <a:rPr lang="hr-HR" dirty="0" err="1"/>
              <a:t>иј</a:t>
            </a:r>
            <a:r>
              <a:rPr lang="mr-IN" dirty="0" err="1"/>
              <a:t>ења</a:t>
            </a:r>
            <a:r>
              <a:rPr lang="hr-HR" dirty="0"/>
              <a:t> </a:t>
            </a:r>
            <a:r>
              <a:rPr lang="hr-HR" dirty="0" err="1"/>
              <a:t>с</a:t>
            </a:r>
            <a:r>
              <a:rPr lang="mr-IN" dirty="0" err="1"/>
              <a:t>е</a:t>
            </a:r>
            <a:r>
              <a:rPr lang="hr-HR" dirty="0"/>
              <a:t> </a:t>
            </a:r>
            <a:r>
              <a:rPr lang="mr-IN" dirty="0" err="1"/>
              <a:t>и</a:t>
            </a:r>
            <a:r>
              <a:rPr lang="hr-HR" dirty="0"/>
              <a:t> </a:t>
            </a:r>
            <a:r>
              <a:rPr lang="hr-HR" dirty="0" err="1"/>
              <a:t>број</a:t>
            </a:r>
            <a:r>
              <a:rPr lang="hr-HR" dirty="0"/>
              <a:t> </a:t>
            </a:r>
            <a:r>
              <a:rPr lang="mr-IN" dirty="0" err="1"/>
              <a:t>оба</a:t>
            </a:r>
            <a:r>
              <a:rPr lang="mr-IN" dirty="0"/>
              <a:t>,</a:t>
            </a:r>
            <a:r>
              <a:rPr lang="hr-HR" dirty="0"/>
              <a:t> </a:t>
            </a:r>
            <a:r>
              <a:rPr lang="mr-IN" dirty="0" err="1"/>
              <a:t>об</a:t>
            </a:r>
            <a:r>
              <a:rPr lang="hr-HR" dirty="0" err="1"/>
              <a:t>ј</a:t>
            </a:r>
            <a:r>
              <a:rPr lang="mr-IN" dirty="0" err="1"/>
              <a:t>е</a:t>
            </a:r>
            <a:r>
              <a:rPr lang="mr-IN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14" y="1071120"/>
            <a:ext cx="4834904" cy="4204264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TextBox 3"/>
          <p:cNvSpPr txBox="1"/>
          <p:nvPr/>
        </p:nvSpPr>
        <p:spPr>
          <a:xfrm>
            <a:off x="8215532" y="4629053"/>
            <a:ext cx="24637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913DD4"/>
                </a:solidFill>
              </a:rPr>
              <a:t>два</a:t>
            </a:r>
            <a:r>
              <a:rPr lang="en-US" sz="2600" dirty="0"/>
              <a:t> </a:t>
            </a:r>
            <a:r>
              <a:rPr lang="en-US" sz="2600" dirty="0" err="1"/>
              <a:t>мушкарца</a:t>
            </a:r>
            <a:endParaRPr lang="en-US" sz="2600" dirty="0"/>
          </a:p>
          <a:p>
            <a:r>
              <a:rPr lang="en-US" sz="2600" b="1" u="sng" dirty="0" err="1">
                <a:solidFill>
                  <a:srgbClr val="913DD4"/>
                </a:solidFill>
              </a:rPr>
              <a:t>два</a:t>
            </a:r>
            <a:r>
              <a:rPr lang="en-US" sz="2600" dirty="0"/>
              <a:t> </a:t>
            </a:r>
            <a:r>
              <a:rPr lang="en-US" sz="2600" dirty="0" err="1"/>
              <a:t>села</a:t>
            </a:r>
            <a:endParaRPr lang="en-US" sz="2600" dirty="0"/>
          </a:p>
          <a:p>
            <a:r>
              <a:rPr lang="en-US" sz="2600" b="1" dirty="0" err="1">
                <a:solidFill>
                  <a:srgbClr val="913DD4"/>
                </a:solidFill>
              </a:rPr>
              <a:t>двије</a:t>
            </a:r>
            <a:r>
              <a:rPr lang="en-US" sz="2600" dirty="0"/>
              <a:t> </a:t>
            </a:r>
            <a:r>
              <a:rPr lang="en-US" sz="2600" dirty="0" err="1"/>
              <a:t>машне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849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5582" y="2167484"/>
            <a:ext cx="4044582" cy="44655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mr-IN" b="1" u="sng" dirty="0" err="1">
                <a:solidFill>
                  <a:srgbClr val="98D746"/>
                </a:solidFill>
              </a:rPr>
              <a:t>Број</a:t>
            </a:r>
            <a:r>
              <a:rPr lang="mr-IN" b="1" u="sng" dirty="0">
                <a:solidFill>
                  <a:srgbClr val="98D746"/>
                </a:solidFill>
              </a:rPr>
              <a:t> </a:t>
            </a:r>
            <a:r>
              <a:rPr lang="mr-IN" b="1" u="sng" dirty="0" err="1">
                <a:solidFill>
                  <a:srgbClr val="98D746"/>
                </a:solidFill>
              </a:rPr>
              <a:t>три</a:t>
            </a:r>
            <a:r>
              <a:rPr lang="mr-IN" b="1" u="sng" dirty="0">
                <a:solidFill>
                  <a:srgbClr val="98D746"/>
                </a:solidFill>
              </a:rPr>
              <a:t>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mr-IN" b="1" u="sng" dirty="0">
                <a:solidFill>
                  <a:srgbClr val="98D746"/>
                </a:solidFill>
              </a:rPr>
              <a:t>(</a:t>
            </a:r>
            <a:r>
              <a:rPr lang="mr-IN" b="1" u="sng" dirty="0" err="1">
                <a:solidFill>
                  <a:srgbClr val="98D746"/>
                </a:solidFill>
              </a:rPr>
              <a:t>исти</a:t>
            </a:r>
            <a:r>
              <a:rPr lang="mr-IN" b="1" u="sng" dirty="0">
                <a:solidFill>
                  <a:srgbClr val="98D746"/>
                </a:solidFill>
              </a:rPr>
              <a:t> </a:t>
            </a:r>
            <a:r>
              <a:rPr lang="mr-IN" b="1" u="sng" dirty="0" err="1">
                <a:solidFill>
                  <a:srgbClr val="98D746"/>
                </a:solidFill>
              </a:rPr>
              <a:t>за</a:t>
            </a:r>
            <a:r>
              <a:rPr lang="mr-IN" b="1" u="sng" dirty="0">
                <a:solidFill>
                  <a:srgbClr val="98D746"/>
                </a:solidFill>
              </a:rPr>
              <a:t> </a:t>
            </a:r>
            <a:r>
              <a:rPr lang="mr-IN" b="1" u="sng" dirty="0" err="1">
                <a:solidFill>
                  <a:srgbClr val="98D746"/>
                </a:solidFill>
              </a:rPr>
              <a:t>сва</a:t>
            </a:r>
            <a:r>
              <a:rPr lang="mr-IN" b="1" u="sng" dirty="0">
                <a:solidFill>
                  <a:srgbClr val="98D746"/>
                </a:solidFill>
              </a:rPr>
              <a:t> </a:t>
            </a:r>
            <a:r>
              <a:rPr lang="mr-IN" b="1" u="sng" dirty="0" err="1">
                <a:solidFill>
                  <a:srgbClr val="98D746"/>
                </a:solidFill>
              </a:rPr>
              <a:t>три</a:t>
            </a:r>
            <a:r>
              <a:rPr lang="mr-IN" b="1" u="sng" dirty="0">
                <a:solidFill>
                  <a:srgbClr val="98D746"/>
                </a:solidFill>
              </a:rPr>
              <a:t> </a:t>
            </a:r>
            <a:r>
              <a:rPr lang="mr-IN" b="1" u="sng" dirty="0" err="1">
                <a:solidFill>
                  <a:srgbClr val="98D746"/>
                </a:solidFill>
              </a:rPr>
              <a:t>рода</a:t>
            </a:r>
            <a:r>
              <a:rPr lang="mr-IN" b="1" u="sng" dirty="0">
                <a:solidFill>
                  <a:srgbClr val="98D746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mr-IN" b="1" dirty="0" err="1"/>
              <a:t>Н</a:t>
            </a:r>
            <a:r>
              <a:rPr lang="mr-IN" b="1" dirty="0"/>
              <a:t> – </a:t>
            </a:r>
            <a:r>
              <a:rPr lang="mr-IN" b="1" dirty="0" err="1"/>
              <a:t>три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Г</a:t>
            </a:r>
            <a:r>
              <a:rPr lang="mr-IN" b="1" dirty="0"/>
              <a:t> – </a:t>
            </a:r>
            <a:r>
              <a:rPr lang="mr-IN" b="1" dirty="0" err="1"/>
              <a:t>трију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Д</a:t>
            </a:r>
            <a:r>
              <a:rPr lang="mr-IN" b="1" dirty="0"/>
              <a:t> – </a:t>
            </a:r>
            <a:r>
              <a:rPr lang="mr-IN" b="1" dirty="0" err="1"/>
              <a:t>трима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А</a:t>
            </a:r>
            <a:r>
              <a:rPr lang="mr-IN" b="1" dirty="0"/>
              <a:t> – </a:t>
            </a:r>
            <a:r>
              <a:rPr lang="mr-IN" b="1" dirty="0" err="1"/>
              <a:t>три</a:t>
            </a:r>
            <a:r>
              <a:rPr lang="mr-IN" b="1" dirty="0"/>
              <a:t>; 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В</a:t>
            </a:r>
            <a:r>
              <a:rPr lang="mr-IN" b="1" dirty="0"/>
              <a:t> – </a:t>
            </a:r>
            <a:r>
              <a:rPr lang="mr-IN" b="1" dirty="0" err="1"/>
              <a:t>три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И</a:t>
            </a:r>
            <a:r>
              <a:rPr lang="mr-IN" b="1" dirty="0"/>
              <a:t> – </a:t>
            </a:r>
            <a:r>
              <a:rPr lang="mr-IN" b="1" dirty="0" err="1"/>
              <a:t>трима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Л</a:t>
            </a:r>
            <a:r>
              <a:rPr lang="mr-IN" b="1" dirty="0"/>
              <a:t> – </a:t>
            </a:r>
            <a:r>
              <a:rPr lang="mr-IN" b="1" dirty="0" err="1"/>
              <a:t>трима</a:t>
            </a:r>
            <a:r>
              <a:rPr lang="mr-IN" b="1" dirty="0"/>
              <a:t>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823" y="2280217"/>
            <a:ext cx="3587261" cy="435279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mr-IN" b="1" u="sng" dirty="0" err="1">
                <a:solidFill>
                  <a:srgbClr val="AF49FA"/>
                </a:solidFill>
              </a:rPr>
              <a:t>Број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четири</a:t>
            </a:r>
            <a:r>
              <a:rPr lang="mr-IN" b="1" u="sng" dirty="0">
                <a:solidFill>
                  <a:srgbClr val="AF49FA"/>
                </a:solidFill>
              </a:rPr>
              <a:t>:</a:t>
            </a:r>
            <a:br>
              <a:rPr lang="mr-IN" b="1" u="sng" dirty="0">
                <a:solidFill>
                  <a:srgbClr val="AF49FA"/>
                </a:solidFill>
              </a:rPr>
            </a:br>
            <a:r>
              <a:rPr lang="mr-IN" b="1" u="sng" dirty="0">
                <a:solidFill>
                  <a:srgbClr val="AF49FA"/>
                </a:solidFill>
              </a:rPr>
              <a:t>(</a:t>
            </a:r>
            <a:r>
              <a:rPr lang="mr-IN" b="1" u="sng" dirty="0" err="1">
                <a:solidFill>
                  <a:srgbClr val="AF49FA"/>
                </a:solidFill>
              </a:rPr>
              <a:t>исти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за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сва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три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рода</a:t>
            </a:r>
            <a:r>
              <a:rPr lang="mr-IN" b="1" u="sng" dirty="0">
                <a:solidFill>
                  <a:srgbClr val="AF49FA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mr-IN" b="1" dirty="0" err="1"/>
              <a:t>Н</a:t>
            </a:r>
            <a:r>
              <a:rPr lang="mr-IN" b="1" dirty="0"/>
              <a:t> – </a:t>
            </a:r>
            <a:r>
              <a:rPr lang="mr-IN" b="1" dirty="0" err="1"/>
              <a:t>четири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Г</a:t>
            </a:r>
            <a:r>
              <a:rPr lang="mr-IN" b="1" dirty="0"/>
              <a:t> – </a:t>
            </a:r>
            <a:r>
              <a:rPr lang="mr-IN" b="1" dirty="0" err="1"/>
              <a:t>четирију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Д</a:t>
            </a:r>
            <a:r>
              <a:rPr lang="mr-IN" b="1" dirty="0"/>
              <a:t> – </a:t>
            </a:r>
            <a:r>
              <a:rPr lang="mr-IN" b="1" dirty="0" err="1"/>
              <a:t>четирима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А</a:t>
            </a:r>
            <a:r>
              <a:rPr lang="mr-IN" b="1" dirty="0"/>
              <a:t> – </a:t>
            </a:r>
            <a:r>
              <a:rPr lang="mr-IN" b="1" dirty="0" err="1"/>
              <a:t>четири</a:t>
            </a:r>
            <a:r>
              <a:rPr lang="mr-IN" b="1" dirty="0"/>
              <a:t>; </a:t>
            </a:r>
          </a:p>
          <a:p>
            <a:pPr>
              <a:lnSpc>
                <a:spcPct val="120000"/>
              </a:lnSpc>
            </a:pPr>
            <a:r>
              <a:rPr lang="mr-IN" b="1" dirty="0" err="1"/>
              <a:t>В</a:t>
            </a:r>
            <a:r>
              <a:rPr lang="mr-IN" b="1" dirty="0"/>
              <a:t> – </a:t>
            </a:r>
            <a:r>
              <a:rPr lang="mr-IN" b="1" dirty="0" err="1"/>
              <a:t>четири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И</a:t>
            </a:r>
            <a:r>
              <a:rPr lang="mr-IN" b="1" dirty="0"/>
              <a:t> – </a:t>
            </a:r>
            <a:r>
              <a:rPr lang="mr-IN" b="1" dirty="0" err="1"/>
              <a:t>четирим</a:t>
            </a:r>
            <a:r>
              <a:rPr lang="hr-HR" b="1" dirty="0" err="1"/>
              <a:t>а</a:t>
            </a:r>
            <a:r>
              <a:rPr lang="mr-IN" b="1" dirty="0"/>
              <a:t>;</a:t>
            </a:r>
            <a:endParaRPr lang="hr-HR" b="1" dirty="0"/>
          </a:p>
          <a:p>
            <a:pPr>
              <a:lnSpc>
                <a:spcPct val="120000"/>
              </a:lnSpc>
            </a:pPr>
            <a:r>
              <a:rPr lang="mr-IN" b="1" dirty="0" err="1"/>
              <a:t>Л</a:t>
            </a:r>
            <a:r>
              <a:rPr lang="mr-IN" b="1" dirty="0"/>
              <a:t> – </a:t>
            </a:r>
            <a:r>
              <a:rPr lang="mr-IN" b="1" dirty="0" err="1"/>
              <a:t>четирима</a:t>
            </a:r>
            <a:r>
              <a:rPr lang="mr-IN" b="1" dirty="0"/>
              <a:t>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43" y="126609"/>
            <a:ext cx="7354877" cy="2378596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99634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21"/>
            <a:ext cx="10515600" cy="767885"/>
          </a:xfrm>
        </p:spPr>
        <p:txBody>
          <a:bodyPr/>
          <a:lstStyle/>
          <a:p>
            <a:pPr algn="ctr"/>
            <a:r>
              <a:rPr lang="is-IS" b="1" u="sng" dirty="0">
                <a:solidFill>
                  <a:srgbClr val="AF49FA"/>
                </a:solidFill>
                <a:latin typeface="+mn-lt"/>
              </a:rPr>
              <a:t>2. Редни бројеви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2535" y="1252025"/>
            <a:ext cx="10747718" cy="4924938"/>
          </a:xfrm>
        </p:spPr>
        <p:txBody>
          <a:bodyPr>
            <a:normAutofit/>
          </a:bodyPr>
          <a:lstStyle/>
          <a:p>
            <a:r>
              <a:rPr lang="is-IS" dirty="0"/>
              <a:t>Означавају ред у коме се налази неко или нешто. </a:t>
            </a:r>
          </a:p>
          <a:p>
            <a:r>
              <a:rPr lang="is-IS" u="sng" dirty="0"/>
              <a:t>Разликују:</a:t>
            </a:r>
          </a:p>
          <a:p>
            <a:r>
              <a:rPr lang="is-IS" b="1" dirty="0"/>
              <a:t>три рода (м, ж, с), </a:t>
            </a:r>
          </a:p>
          <a:p>
            <a:r>
              <a:rPr lang="is-IS" b="1" dirty="0"/>
              <a:t>два броја (јед. и мн.) и </a:t>
            </a:r>
          </a:p>
          <a:p>
            <a:r>
              <a:rPr lang="is-IS" b="1" dirty="0"/>
              <a:t>падеже.</a:t>
            </a:r>
          </a:p>
          <a:p>
            <a:pPr marL="0" indent="0">
              <a:buNone/>
            </a:pPr>
            <a:r>
              <a:rPr lang="is-IS" b="1" dirty="0"/>
              <a:t>		</a:t>
            </a:r>
            <a:endParaRPr lang="is-IS" b="1" dirty="0">
              <a:solidFill>
                <a:srgbClr val="AF49F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1" b="672"/>
          <a:stretch/>
        </p:blipFill>
        <p:spPr>
          <a:xfrm>
            <a:off x="5050302" y="2715064"/>
            <a:ext cx="6972886" cy="3917371"/>
          </a:xfrm>
          <a:prstGeom prst="rect">
            <a:avLst/>
          </a:prstGeom>
          <a:effectLst>
            <a:glow rad="292100">
              <a:schemeClr val="accent1"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29798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083"/>
            <a:ext cx="10515600" cy="838224"/>
          </a:xfrm>
        </p:spPr>
        <p:txBody>
          <a:bodyPr/>
          <a:lstStyle/>
          <a:p>
            <a:pPr algn="ctr"/>
            <a:endParaRPr lang="is-IS" b="1" u="sng" dirty="0">
              <a:solidFill>
                <a:srgbClr val="AF49FA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6509" y="2055079"/>
            <a:ext cx="10943715" cy="4407714"/>
          </a:xfrm>
        </p:spPr>
        <p:txBody>
          <a:bodyPr>
            <a:noAutofit/>
          </a:bodyPr>
          <a:lstStyle/>
          <a:p>
            <a:r>
              <a:rPr lang="ru-RU" dirty="0"/>
              <a:t>У </a:t>
            </a:r>
            <a:r>
              <a:rPr lang="ru-RU" dirty="0" err="1"/>
              <a:t>реченицама</a:t>
            </a:r>
            <a:r>
              <a:rPr lang="ru-RU" dirty="0"/>
              <a:t> су </a:t>
            </a:r>
            <a:r>
              <a:rPr lang="ru-RU" dirty="0" err="1"/>
              <a:t>подвучени</a:t>
            </a:r>
            <a:r>
              <a:rPr lang="ru-RU" dirty="0"/>
              <a:t> </a:t>
            </a:r>
            <a:r>
              <a:rPr lang="ru-RU" dirty="0" err="1"/>
              <a:t>бројеви</a:t>
            </a:r>
            <a:r>
              <a:rPr lang="ru-RU" dirty="0"/>
              <a:t>. За </a:t>
            </a:r>
            <a:r>
              <a:rPr lang="ru-RU" dirty="0" err="1"/>
              <a:t>сваки</a:t>
            </a:r>
            <a:r>
              <a:rPr lang="ru-RU" dirty="0"/>
              <a:t> </a:t>
            </a:r>
            <a:r>
              <a:rPr lang="ru-RU" dirty="0" err="1"/>
              <a:t>број</a:t>
            </a:r>
            <a:r>
              <a:rPr lang="ru-RU" dirty="0"/>
              <a:t> </a:t>
            </a:r>
            <a:r>
              <a:rPr lang="ru-RU" dirty="0" err="1"/>
              <a:t>одреди</a:t>
            </a:r>
            <a:r>
              <a:rPr lang="ru-RU" dirty="0"/>
              <a:t> да ли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главни</a:t>
            </a:r>
            <a:r>
              <a:rPr lang="ru-RU" dirty="0"/>
              <a:t> или </a:t>
            </a:r>
            <a:r>
              <a:rPr lang="ru-RU" dirty="0" err="1"/>
              <a:t>редни</a:t>
            </a:r>
            <a:r>
              <a:rPr lang="ru-RU" dirty="0"/>
              <a:t>: </a:t>
            </a:r>
            <a:endParaRPr lang="hr-HR" dirty="0"/>
          </a:p>
          <a:p>
            <a:pPr marL="514350" indent="-514350">
              <a:buAutoNum type="arabicPeriod"/>
            </a:pPr>
            <a:r>
              <a:rPr lang="ru-RU" dirty="0"/>
              <a:t>Сима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татом </a:t>
            </a:r>
            <a:r>
              <a:rPr lang="ru-RU" b="1" u="sng" dirty="0" err="1"/>
              <a:t>први</a:t>
            </a:r>
            <a:r>
              <a:rPr lang="ru-RU" b="1" u="sng" dirty="0"/>
              <a:t> </a:t>
            </a:r>
            <a:r>
              <a:rPr lang="ru-RU" dirty="0"/>
              <a:t>пут </a:t>
            </a:r>
            <a:r>
              <a:rPr lang="ru-RU" dirty="0" err="1"/>
              <a:t>отишао</a:t>
            </a:r>
            <a:r>
              <a:rPr lang="ru-RU" dirty="0"/>
              <a:t> на </a:t>
            </a:r>
            <a:r>
              <a:rPr lang="ru-RU" dirty="0" err="1"/>
              <a:t>пецање</a:t>
            </a:r>
            <a:r>
              <a:rPr lang="ru-RU" dirty="0"/>
              <a:t>.</a:t>
            </a:r>
            <a:r>
              <a:rPr lang="hr-HR" dirty="0"/>
              <a:t>	</a:t>
            </a:r>
          </a:p>
          <a:p>
            <a:pPr marL="514350" indent="-514350">
              <a:buAutoNum type="arabicPeriod"/>
            </a:pPr>
            <a:r>
              <a:rPr lang="ru-RU" dirty="0" err="1"/>
              <a:t>Ове</a:t>
            </a:r>
            <a:r>
              <a:rPr lang="ru-RU" dirty="0"/>
              <a:t> три </a:t>
            </a:r>
            <a:r>
              <a:rPr lang="ru-RU" dirty="0" err="1"/>
              <a:t>књиге</a:t>
            </a:r>
            <a:r>
              <a:rPr lang="ru-RU" dirty="0"/>
              <a:t> </a:t>
            </a:r>
            <a:r>
              <a:rPr lang="ru-RU" dirty="0" err="1"/>
              <a:t>ћу</a:t>
            </a:r>
            <a:r>
              <a:rPr lang="ru-RU" dirty="0"/>
              <a:t> </a:t>
            </a:r>
            <a:r>
              <a:rPr lang="ru-RU" b="1" u="sng" dirty="0" err="1"/>
              <a:t>осмог</a:t>
            </a:r>
            <a:r>
              <a:rPr lang="ru-RU" b="1" u="sng" dirty="0"/>
              <a:t> </a:t>
            </a:r>
            <a:r>
              <a:rPr lang="ru-RU" dirty="0" err="1"/>
              <a:t>септембра</a:t>
            </a:r>
            <a:r>
              <a:rPr lang="ru-RU" dirty="0"/>
              <a:t> </a:t>
            </a:r>
            <a:r>
              <a:rPr lang="ru-RU" dirty="0" err="1"/>
              <a:t>поклонити</a:t>
            </a:r>
            <a:r>
              <a:rPr lang="ru-RU" dirty="0"/>
              <a:t> Маши.</a:t>
            </a:r>
            <a:endParaRPr lang="hr-HR" dirty="0"/>
          </a:p>
          <a:p>
            <a:pPr marL="514350" indent="-514350">
              <a:buAutoNum type="arabicPeriod"/>
            </a:pPr>
            <a:r>
              <a:rPr lang="ru-RU" dirty="0"/>
              <a:t>На излету </a:t>
            </a:r>
            <a:r>
              <a:rPr lang="ru-RU" dirty="0" err="1"/>
              <a:t>смо</a:t>
            </a:r>
            <a:r>
              <a:rPr lang="ru-RU" dirty="0"/>
              <a:t> били </a:t>
            </a:r>
            <a:r>
              <a:rPr lang="ru-RU" b="1" u="sng" dirty="0" err="1"/>
              <a:t>четрнаест</a:t>
            </a:r>
            <a:r>
              <a:rPr lang="ru-RU" dirty="0"/>
              <a:t> дана и </a:t>
            </a:r>
            <a:r>
              <a:rPr lang="ru-RU" dirty="0" err="1"/>
              <a:t>одлично</a:t>
            </a:r>
            <a:r>
              <a:rPr lang="ru-RU" dirty="0"/>
              <a:t> </a:t>
            </a:r>
            <a:r>
              <a:rPr lang="ru-RU" dirty="0" err="1"/>
              <a:t>смо</a:t>
            </a:r>
            <a:r>
              <a:rPr lang="ru-RU" dirty="0"/>
              <a:t> се провели! </a:t>
            </a:r>
            <a:endParaRPr lang="hr-HR" dirty="0"/>
          </a:p>
          <a:p>
            <a:pPr marL="514350" indent="-514350">
              <a:buAutoNum type="arabicPeriod"/>
            </a:pPr>
            <a:endParaRPr lang="hr-HR" dirty="0"/>
          </a:p>
          <a:p>
            <a:r>
              <a:rPr lang="hr-HR" b="1" dirty="0" err="1"/>
              <a:t>Редни</a:t>
            </a:r>
            <a:endParaRPr lang="hr-HR" b="1" dirty="0"/>
          </a:p>
          <a:p>
            <a:r>
              <a:rPr lang="hr-HR" b="1" dirty="0" err="1"/>
              <a:t>Редни</a:t>
            </a:r>
            <a:r>
              <a:rPr lang="hr-HR" b="1" dirty="0"/>
              <a:t> </a:t>
            </a:r>
          </a:p>
          <a:p>
            <a:r>
              <a:rPr lang="hr-HR" b="1" dirty="0" err="1"/>
              <a:t>Основни</a:t>
            </a:r>
            <a:r>
              <a:rPr lang="hr-HR" b="1" dirty="0"/>
              <a:t> (</a:t>
            </a:r>
            <a:r>
              <a:rPr lang="hr-HR" b="1" dirty="0" err="1"/>
              <a:t>главни</a:t>
            </a:r>
            <a:r>
              <a:rPr lang="hr-HR" b="1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is-IS" dirty="0"/>
              <a:t>		</a:t>
            </a:r>
            <a:endParaRPr lang="is-IS" dirty="0">
              <a:solidFill>
                <a:srgbClr val="AF49FA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110154" y="239151"/>
            <a:ext cx="8468751" cy="146304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rgbClr val="AF49FA"/>
                </a:solidFill>
              </a:rPr>
              <a:t>Главни </a:t>
            </a:r>
            <a:r>
              <a:rPr lang="en-US" sz="4400" b="1" u="sng" dirty="0" err="1">
                <a:solidFill>
                  <a:srgbClr val="AF49FA"/>
                </a:solidFill>
              </a:rPr>
              <a:t>или</a:t>
            </a:r>
            <a:r>
              <a:rPr lang="en-US" sz="4400" b="1" u="sng" dirty="0">
                <a:solidFill>
                  <a:srgbClr val="AF49FA"/>
                </a:solidFill>
              </a:rPr>
              <a:t> </a:t>
            </a:r>
            <a:r>
              <a:rPr lang="en-US" sz="4400" b="1" u="sng" dirty="0" err="1">
                <a:solidFill>
                  <a:srgbClr val="AF49FA"/>
                </a:solidFill>
              </a:rPr>
              <a:t>редни</a:t>
            </a:r>
            <a:r>
              <a:rPr lang="en-US" sz="4400" b="1" u="sng" dirty="0">
                <a:solidFill>
                  <a:srgbClr val="AF49FA"/>
                </a:solidFill>
              </a:rPr>
              <a:t> </a:t>
            </a:r>
            <a:r>
              <a:rPr lang="en-US" sz="4400" b="1" u="sng" dirty="0" err="1">
                <a:solidFill>
                  <a:srgbClr val="AF49FA"/>
                </a:solidFill>
              </a:rPr>
              <a:t>број</a:t>
            </a:r>
            <a:r>
              <a:rPr lang="en-US" sz="4400" b="1" u="sng" dirty="0">
                <a:solidFill>
                  <a:srgbClr val="AF49FA"/>
                </a:solidFill>
              </a:rPr>
              <a:t> </a:t>
            </a:r>
            <a:r>
              <a:rPr lang="is-IS" sz="4400" b="1" u="sng" dirty="0">
                <a:solidFill>
                  <a:srgbClr val="AF49FA"/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9310" y="323557"/>
            <a:ext cx="9834489" cy="5853406"/>
          </a:xfrm>
        </p:spPr>
        <p:txBody>
          <a:bodyPr/>
          <a:lstStyle/>
          <a:p>
            <a:r>
              <a:rPr lang="en-US" dirty="0" err="1"/>
              <a:t>Пробајте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/>
              <a:t>својим</a:t>
            </a:r>
            <a:r>
              <a:rPr lang="en-US" dirty="0"/>
              <a:t> </a:t>
            </a:r>
            <a:r>
              <a:rPr lang="en-US" dirty="0" err="1"/>
              <a:t>свескама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деклинирате</a:t>
            </a:r>
            <a:r>
              <a:rPr lang="en-US" dirty="0"/>
              <a:t> </a:t>
            </a:r>
            <a:r>
              <a:rPr lang="en-US" dirty="0" err="1"/>
              <a:t>синтагме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t="5927" r="1016" b="3811"/>
          <a:stretch/>
        </p:blipFill>
        <p:spPr>
          <a:xfrm>
            <a:off x="6921186" y="2502787"/>
            <a:ext cx="4432614" cy="1781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6"/>
          <a:stretch/>
        </p:blipFill>
        <p:spPr>
          <a:xfrm>
            <a:off x="872197" y="964412"/>
            <a:ext cx="5791649" cy="56634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8"/>
          <p:cNvSpPr/>
          <p:nvPr/>
        </p:nvSpPr>
        <p:spPr>
          <a:xfrm>
            <a:off x="2507904" y="1787206"/>
            <a:ext cx="358340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900" dirty="0" err="1"/>
              <a:t>прво</a:t>
            </a:r>
            <a:r>
              <a:rPr lang="en-US" sz="2900" dirty="0"/>
              <a:t> </a:t>
            </a:r>
            <a:r>
              <a:rPr lang="en-US" sz="2900" dirty="0" err="1"/>
              <a:t>мјесто</a:t>
            </a:r>
            <a:endParaRPr lang="en-US" sz="2900" dirty="0"/>
          </a:p>
          <a:p>
            <a:pPr>
              <a:buFont typeface="Wingdings" charset="2"/>
              <a:buChar char="ü"/>
            </a:pPr>
            <a:r>
              <a:rPr lang="en-US" sz="2900" dirty="0" err="1"/>
              <a:t>трећа</a:t>
            </a:r>
            <a:r>
              <a:rPr lang="en-US" sz="2900" dirty="0"/>
              <a:t> </a:t>
            </a:r>
            <a:r>
              <a:rPr lang="en-US" sz="2900" dirty="0" err="1"/>
              <a:t>похвала</a:t>
            </a:r>
            <a:endParaRPr lang="en-US" sz="2900" dirty="0"/>
          </a:p>
          <a:p>
            <a:pPr>
              <a:buFont typeface="Wingdings" charset="2"/>
              <a:buChar char="ü"/>
            </a:pPr>
            <a:r>
              <a:rPr lang="en-US" sz="2900" dirty="0" err="1"/>
              <a:t>једанаести</a:t>
            </a:r>
            <a:r>
              <a:rPr lang="en-US" sz="2900" dirty="0"/>
              <a:t> </a:t>
            </a:r>
            <a:r>
              <a:rPr lang="en-US" sz="2900" dirty="0" err="1"/>
              <a:t>задатак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64204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1021452"/>
          </a:xfrm>
        </p:spPr>
        <p:txBody>
          <a:bodyPr/>
          <a:lstStyle/>
          <a:p>
            <a:pPr algn="ctr"/>
            <a:r>
              <a:rPr lang="bg-BG" b="1" u="sng" dirty="0">
                <a:solidFill>
                  <a:srgbClr val="AF49FA"/>
                </a:solidFill>
                <a:latin typeface="+mn-lt"/>
              </a:rPr>
              <a:t>3. </a:t>
            </a:r>
            <a:r>
              <a:rPr lang="bg-BG" b="1" u="sng" dirty="0" err="1">
                <a:solidFill>
                  <a:srgbClr val="AF49FA"/>
                </a:solidFill>
                <a:latin typeface="+mn-lt"/>
              </a:rPr>
              <a:t>Збирни</a:t>
            </a:r>
            <a:r>
              <a:rPr lang="bg-BG" b="1" u="sng" dirty="0">
                <a:solidFill>
                  <a:srgbClr val="AF49FA"/>
                </a:solidFill>
                <a:latin typeface="+mn-lt"/>
              </a:rPr>
              <a:t> </a:t>
            </a:r>
            <a:r>
              <a:rPr lang="bg-BG" b="1" u="sng" dirty="0" err="1">
                <a:solidFill>
                  <a:srgbClr val="AF49FA"/>
                </a:solidFill>
                <a:latin typeface="+mn-lt"/>
              </a:rPr>
              <a:t>бројеви</a:t>
            </a:r>
            <a:r>
              <a:rPr lang="bg-BG" b="1" u="sng" dirty="0">
                <a:solidFill>
                  <a:srgbClr val="AF49FA"/>
                </a:solidFill>
                <a:latin typeface="+mn-lt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025912"/>
            <a:ext cx="10515601" cy="5151051"/>
          </a:xfrm>
        </p:spPr>
        <p:txBody>
          <a:bodyPr>
            <a:normAutofit/>
          </a:bodyPr>
          <a:lstStyle/>
          <a:p>
            <a:r>
              <a:rPr lang="hr-HR" dirty="0" err="1"/>
              <a:t>Означавају</a:t>
            </a:r>
            <a:r>
              <a:rPr lang="hr-HR" dirty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err="1"/>
              <a:t>тачан</a:t>
            </a:r>
            <a:r>
              <a:rPr lang="hr-HR" dirty="0"/>
              <a:t> </a:t>
            </a:r>
            <a:r>
              <a:rPr lang="hr-HR" dirty="0" err="1"/>
              <a:t>број</a:t>
            </a:r>
            <a:r>
              <a:rPr lang="hr-HR" dirty="0"/>
              <a:t> </a:t>
            </a:r>
            <a:r>
              <a:rPr lang="hr-HR" dirty="0" err="1"/>
              <a:t>младих</a:t>
            </a:r>
            <a:r>
              <a:rPr lang="hr-HR" dirty="0"/>
              <a:t> </a:t>
            </a:r>
            <a:r>
              <a:rPr lang="hr-HR" dirty="0" err="1"/>
              <a:t>живих</a:t>
            </a:r>
            <a:r>
              <a:rPr lang="hr-HR" dirty="0"/>
              <a:t> </a:t>
            </a:r>
            <a:r>
              <a:rPr lang="hr-HR" dirty="0" err="1"/>
              <a:t>бића</a:t>
            </a:r>
            <a:r>
              <a:rPr lang="hr-HR" dirty="0"/>
              <a:t> </a:t>
            </a:r>
            <a:r>
              <a:rPr lang="mr-IN" dirty="0"/>
              <a:t>–</a:t>
            </a:r>
            <a:r>
              <a:rPr lang="hr-HR" dirty="0"/>
              <a:t> </a:t>
            </a:r>
            <a:r>
              <a:rPr lang="hr-HR" b="1" dirty="0" err="1">
                <a:solidFill>
                  <a:srgbClr val="AF49FA"/>
                </a:solidFill>
              </a:rPr>
              <a:t>троје</a:t>
            </a:r>
            <a:r>
              <a:rPr lang="hr-HR" b="1" dirty="0">
                <a:solidFill>
                  <a:srgbClr val="AF49FA"/>
                </a:solidFill>
              </a:rPr>
              <a:t> </a:t>
            </a:r>
            <a:r>
              <a:rPr lang="hr-HR" b="1" dirty="0" err="1">
                <a:solidFill>
                  <a:srgbClr val="AF49FA"/>
                </a:solidFill>
              </a:rPr>
              <a:t>прасади</a:t>
            </a:r>
            <a:r>
              <a:rPr lang="hr-HR" b="1" dirty="0">
                <a:solidFill>
                  <a:srgbClr val="AF49FA"/>
                </a:solidFill>
              </a:rPr>
              <a:t>, </a:t>
            </a:r>
            <a:r>
              <a:rPr lang="hr-HR" b="1" dirty="0" err="1">
                <a:solidFill>
                  <a:srgbClr val="AF49FA"/>
                </a:solidFill>
              </a:rPr>
              <a:t>петоро</a:t>
            </a:r>
            <a:r>
              <a:rPr lang="hr-HR" b="1" dirty="0">
                <a:solidFill>
                  <a:srgbClr val="AF49FA"/>
                </a:solidFill>
              </a:rPr>
              <a:t> </a:t>
            </a:r>
            <a:r>
              <a:rPr lang="hr-HR" b="1" dirty="0" err="1">
                <a:solidFill>
                  <a:srgbClr val="AF49FA"/>
                </a:solidFill>
              </a:rPr>
              <a:t>јагњади</a:t>
            </a:r>
            <a:r>
              <a:rPr lang="hr-HR" b="1" dirty="0">
                <a:solidFill>
                  <a:srgbClr val="AF49FA"/>
                </a:solidFill>
              </a:rPr>
              <a:t>, </a:t>
            </a:r>
            <a:r>
              <a:rPr lang="bg-BG" b="1" dirty="0" err="1">
                <a:solidFill>
                  <a:srgbClr val="AF49FA"/>
                </a:solidFill>
              </a:rPr>
              <a:t>осморо</a:t>
            </a:r>
            <a:r>
              <a:rPr lang="bg-BG" b="1" dirty="0">
                <a:solidFill>
                  <a:srgbClr val="AF49FA"/>
                </a:solidFill>
              </a:rPr>
              <a:t> </a:t>
            </a:r>
            <a:r>
              <a:rPr lang="bg-BG" b="1" dirty="0" err="1">
                <a:solidFill>
                  <a:srgbClr val="AF49FA"/>
                </a:solidFill>
              </a:rPr>
              <a:t>младих</a:t>
            </a:r>
            <a:r>
              <a:rPr lang="hr-HR" b="1" dirty="0">
                <a:solidFill>
                  <a:srgbClr val="AF49FA"/>
                </a:solidFill>
              </a:rPr>
              <a:t>,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err="1"/>
              <a:t>тачан</a:t>
            </a:r>
            <a:r>
              <a:rPr lang="hr-HR" dirty="0"/>
              <a:t> </a:t>
            </a:r>
            <a:r>
              <a:rPr lang="hr-HR" dirty="0" err="1"/>
              <a:t>број</a:t>
            </a:r>
            <a:r>
              <a:rPr lang="hr-HR" dirty="0"/>
              <a:t> </a:t>
            </a:r>
            <a:r>
              <a:rPr lang="hr-HR" dirty="0" err="1"/>
              <a:t>бића</a:t>
            </a:r>
            <a:r>
              <a:rPr lang="hr-HR" dirty="0"/>
              <a:t> </a:t>
            </a:r>
            <a:r>
              <a:rPr lang="hr-HR" dirty="0" err="1"/>
              <a:t>различитог</a:t>
            </a:r>
            <a:r>
              <a:rPr lang="hr-HR" dirty="0"/>
              <a:t> </a:t>
            </a:r>
            <a:r>
              <a:rPr lang="hr-HR" dirty="0" err="1"/>
              <a:t>рода</a:t>
            </a:r>
            <a:r>
              <a:rPr lang="hr-HR" dirty="0"/>
              <a:t> </a:t>
            </a:r>
            <a:r>
              <a:rPr lang="mr-IN" dirty="0"/>
              <a:t>–</a:t>
            </a:r>
            <a:r>
              <a:rPr lang="hr-HR" dirty="0"/>
              <a:t> </a:t>
            </a:r>
            <a:r>
              <a:rPr lang="hr-HR" b="1" dirty="0" err="1">
                <a:solidFill>
                  <a:srgbClr val="AF49FA"/>
                </a:solidFill>
              </a:rPr>
              <a:t>двоје</a:t>
            </a:r>
            <a:r>
              <a:rPr lang="hr-HR" b="1" dirty="0">
                <a:solidFill>
                  <a:srgbClr val="AF49FA"/>
                </a:solidFill>
              </a:rPr>
              <a:t> </a:t>
            </a:r>
            <a:r>
              <a:rPr lang="hr-HR" b="1" dirty="0" err="1">
                <a:solidFill>
                  <a:srgbClr val="AF49FA"/>
                </a:solidFill>
              </a:rPr>
              <a:t>ученика</a:t>
            </a:r>
            <a:r>
              <a:rPr lang="hr-HR" b="1" dirty="0">
                <a:solidFill>
                  <a:srgbClr val="AF49FA"/>
                </a:solidFill>
              </a:rPr>
              <a:t> </a:t>
            </a:r>
            <a:r>
              <a:rPr lang="hr-HR" dirty="0"/>
              <a:t>(</a:t>
            </a:r>
            <a:r>
              <a:rPr lang="hr-HR" dirty="0" err="1"/>
              <a:t>један</a:t>
            </a:r>
            <a:r>
              <a:rPr lang="hr-HR" dirty="0"/>
              <a:t> </a:t>
            </a:r>
            <a:r>
              <a:rPr lang="hr-HR" dirty="0" err="1"/>
              <a:t>дјечак</a:t>
            </a:r>
            <a:r>
              <a:rPr lang="hr-HR" dirty="0"/>
              <a:t> </a:t>
            </a:r>
            <a:r>
              <a:rPr lang="hr-HR" dirty="0" err="1"/>
              <a:t>и</a:t>
            </a:r>
            <a:r>
              <a:rPr lang="hr-HR" dirty="0"/>
              <a:t> </a:t>
            </a:r>
            <a:r>
              <a:rPr lang="hr-HR" dirty="0" err="1"/>
              <a:t>једна</a:t>
            </a:r>
            <a:r>
              <a:rPr lang="hr-HR" dirty="0"/>
              <a:t> </a:t>
            </a:r>
            <a:r>
              <a:rPr lang="hr-HR" dirty="0" err="1"/>
              <a:t>дјевојчица</a:t>
            </a:r>
            <a:r>
              <a:rPr lang="hr-HR" dirty="0"/>
              <a:t>), </a:t>
            </a:r>
            <a:r>
              <a:rPr lang="hr-HR" b="1" dirty="0" err="1">
                <a:solidFill>
                  <a:srgbClr val="AF49FA"/>
                </a:solidFill>
              </a:rPr>
              <a:t>шесторо</a:t>
            </a:r>
            <a:r>
              <a:rPr lang="hr-HR" b="1" dirty="0">
                <a:solidFill>
                  <a:srgbClr val="AF49FA"/>
                </a:solidFill>
              </a:rPr>
              <a:t> </a:t>
            </a:r>
            <a:r>
              <a:rPr lang="hr-HR" b="1" dirty="0" err="1">
                <a:solidFill>
                  <a:srgbClr val="AF49FA"/>
                </a:solidFill>
              </a:rPr>
              <a:t>људи</a:t>
            </a:r>
            <a:r>
              <a:rPr lang="hr-HR" b="1" dirty="0">
                <a:solidFill>
                  <a:srgbClr val="AF49FA"/>
                </a:solidFill>
              </a:rPr>
              <a:t> </a:t>
            </a:r>
            <a:r>
              <a:rPr lang="hr-HR" dirty="0"/>
              <a:t>(</a:t>
            </a:r>
            <a:r>
              <a:rPr lang="hr-HR" dirty="0" err="1"/>
              <a:t>има</a:t>
            </a:r>
            <a:r>
              <a:rPr lang="hr-HR" dirty="0"/>
              <a:t> </a:t>
            </a:r>
            <a:r>
              <a:rPr lang="hr-HR" dirty="0" err="1"/>
              <a:t>и</a:t>
            </a:r>
            <a:r>
              <a:rPr lang="hr-HR" dirty="0"/>
              <a:t> </a:t>
            </a:r>
            <a:r>
              <a:rPr lang="hr-HR" dirty="0" err="1"/>
              <a:t>мушкараца</a:t>
            </a:r>
            <a:r>
              <a:rPr lang="hr-HR" dirty="0"/>
              <a:t> </a:t>
            </a:r>
            <a:r>
              <a:rPr lang="hr-HR" dirty="0" err="1"/>
              <a:t>и</a:t>
            </a:r>
            <a:r>
              <a:rPr lang="hr-HR" dirty="0"/>
              <a:t> </a:t>
            </a:r>
            <a:r>
              <a:rPr lang="hr-HR" dirty="0" err="1"/>
              <a:t>жена</a:t>
            </a:r>
            <a:r>
              <a:rPr lang="hr-HR" dirty="0"/>
              <a:t>).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12" y="3143186"/>
            <a:ext cx="3587496" cy="3587496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69" y="3845277"/>
            <a:ext cx="4288028" cy="218331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7601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417"/>
            <a:ext cx="8160026" cy="1150818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mr-IN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452" y="902208"/>
            <a:ext cx="4371383" cy="50309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mr-IN" dirty="0" err="1"/>
              <a:t>Дате</a:t>
            </a:r>
            <a:r>
              <a:rPr lang="mr-IN" dirty="0"/>
              <a:t> </a:t>
            </a:r>
            <a:r>
              <a:rPr lang="mr-IN" dirty="0" err="1"/>
              <a:t>су</a:t>
            </a:r>
            <a:r>
              <a:rPr lang="mr-IN" dirty="0"/>
              <a:t> </a:t>
            </a:r>
            <a:r>
              <a:rPr lang="mr-IN" dirty="0" err="1"/>
              <a:t>реченице</a:t>
            </a:r>
            <a:r>
              <a:rPr lang="mr-IN" dirty="0"/>
              <a:t>.</a:t>
            </a:r>
            <a:r>
              <a:rPr lang="hr-HR" dirty="0"/>
              <a:t> </a:t>
            </a:r>
            <a:r>
              <a:rPr lang="mr-IN" dirty="0" err="1"/>
              <a:t>Допиши</a:t>
            </a:r>
            <a:r>
              <a:rPr lang="hr-HR" dirty="0"/>
              <a:t> </a:t>
            </a:r>
            <a:r>
              <a:rPr lang="mr-IN" dirty="0" err="1"/>
              <a:t>им</a:t>
            </a:r>
            <a:r>
              <a:rPr lang="mr-IN" dirty="0"/>
              <a:t> </a:t>
            </a:r>
            <a:r>
              <a:rPr lang="mr-IN" dirty="0" err="1"/>
              <a:t>одговарајући</a:t>
            </a:r>
            <a:r>
              <a:rPr lang="mr-IN" dirty="0"/>
              <a:t> </a:t>
            </a:r>
            <a:r>
              <a:rPr lang="mr-IN" dirty="0" err="1"/>
              <a:t>број</a:t>
            </a:r>
            <a:r>
              <a:rPr lang="hr-HR" dirty="0"/>
              <a:t> </a:t>
            </a:r>
            <a:r>
              <a:rPr lang="hr-HR" dirty="0" err="1"/>
              <a:t>словима</a:t>
            </a:r>
            <a:r>
              <a:rPr lang="mr-IN" dirty="0"/>
              <a:t>: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2294" y="576775"/>
            <a:ext cx="6723402" cy="60913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mr-IN" sz="3200" dirty="0" err="1"/>
              <a:t>Нас</a:t>
            </a:r>
            <a:r>
              <a:rPr lang="mr-IN" sz="3200" dirty="0"/>
              <a:t> </a:t>
            </a:r>
            <a:r>
              <a:rPr lang="mr-IN" sz="3200" dirty="0" err="1"/>
              <a:t>је</a:t>
            </a:r>
            <a:r>
              <a:rPr lang="mr-IN" sz="3200" dirty="0"/>
              <a:t> 5 (</a:t>
            </a:r>
            <a:r>
              <a:rPr lang="mr-IN" sz="3200" dirty="0" err="1"/>
              <a:t>Сима</a:t>
            </a:r>
            <a:r>
              <a:rPr lang="mr-IN" sz="3200" dirty="0"/>
              <a:t>, </a:t>
            </a:r>
            <a:r>
              <a:rPr lang="mr-IN" sz="3200" dirty="0" err="1"/>
              <a:t>Ања</a:t>
            </a:r>
            <a:r>
              <a:rPr lang="mr-IN" sz="3200" dirty="0"/>
              <a:t>, </a:t>
            </a:r>
            <a:r>
              <a:rPr lang="mr-IN" sz="3200" dirty="0" err="1"/>
              <a:t>Марко</a:t>
            </a:r>
            <a:r>
              <a:rPr lang="hr-HR" sz="3200" dirty="0"/>
              <a:t>, </a:t>
            </a:r>
            <a:r>
              <a:rPr lang="hr-HR" sz="3200" dirty="0" err="1"/>
              <a:t>М</a:t>
            </a:r>
            <a:r>
              <a:rPr lang="mr-IN" sz="3200" dirty="0" err="1"/>
              <a:t>илана</a:t>
            </a:r>
            <a:r>
              <a:rPr lang="hr-HR" sz="3200" dirty="0"/>
              <a:t>, </a:t>
            </a:r>
            <a:r>
              <a:rPr lang="mr-IN" sz="3200" dirty="0" err="1"/>
              <a:t>Пера</a:t>
            </a:r>
            <a:r>
              <a:rPr lang="mr-IN" sz="3200" dirty="0"/>
              <a:t>), </a:t>
            </a:r>
            <a:r>
              <a:rPr lang="mr-IN" sz="3200" dirty="0" err="1"/>
              <a:t>а</a:t>
            </a:r>
            <a:r>
              <a:rPr lang="mr-IN" sz="3200" dirty="0"/>
              <a:t> </a:t>
            </a:r>
            <a:r>
              <a:rPr lang="mr-IN" sz="3200" dirty="0" err="1"/>
              <a:t>дали</a:t>
            </a:r>
            <a:r>
              <a:rPr lang="mr-IN" sz="3200" dirty="0"/>
              <a:t> </a:t>
            </a:r>
            <a:r>
              <a:rPr lang="mr-IN" sz="3200" dirty="0" err="1"/>
              <a:t>су</a:t>
            </a:r>
            <a:r>
              <a:rPr lang="mr-IN" sz="3200" dirty="0"/>
              <a:t> </a:t>
            </a:r>
            <a:r>
              <a:rPr lang="mr-IN" sz="3200" dirty="0" err="1"/>
              <a:t>нам</a:t>
            </a:r>
            <a:r>
              <a:rPr lang="mr-IN" sz="3200" dirty="0"/>
              <a:t> 4 </a:t>
            </a:r>
            <a:r>
              <a:rPr lang="mr-IN" sz="3200" dirty="0" err="1"/>
              <a:t>књиге</a:t>
            </a:r>
            <a:r>
              <a:rPr lang="mr-IN" sz="3200" dirty="0"/>
              <a:t>. </a:t>
            </a:r>
            <a:endParaRPr lang="hr-HR" sz="3200" dirty="0"/>
          </a:p>
          <a:p>
            <a:pPr marL="514350" indent="-514350">
              <a:buAutoNum type="arabicPeriod"/>
            </a:pPr>
            <a:endParaRPr lang="hr-HR" sz="3200" dirty="0"/>
          </a:p>
          <a:p>
            <a:pPr marL="514350" indent="-514350">
              <a:buAutoNum type="arabicPeriod"/>
            </a:pPr>
            <a:r>
              <a:rPr lang="mr-IN" sz="3200" dirty="0" err="1"/>
              <a:t>Наш</a:t>
            </a:r>
            <a:r>
              <a:rPr lang="mr-IN" sz="3200" dirty="0"/>
              <a:t> </a:t>
            </a:r>
            <a:r>
              <a:rPr lang="mr-IN" sz="3200" dirty="0" err="1"/>
              <a:t>комшија</a:t>
            </a:r>
            <a:r>
              <a:rPr lang="mr-IN" sz="3200" dirty="0"/>
              <a:t> </a:t>
            </a:r>
            <a:r>
              <a:rPr lang="mr-IN" sz="3200" dirty="0" err="1"/>
              <a:t>има</a:t>
            </a:r>
            <a:r>
              <a:rPr lang="mr-IN" sz="3200" dirty="0"/>
              <a:t> 2 </a:t>
            </a:r>
            <a:r>
              <a:rPr lang="mr-IN" sz="3200" dirty="0" err="1"/>
              <a:t>д</a:t>
            </a:r>
            <a:r>
              <a:rPr lang="hr-HR" sz="3200" dirty="0" err="1"/>
              <a:t>ј</a:t>
            </a:r>
            <a:r>
              <a:rPr lang="mr-IN" sz="3200" dirty="0" err="1"/>
              <a:t>еце</a:t>
            </a:r>
            <a:r>
              <a:rPr lang="mr-IN" sz="3200" dirty="0"/>
              <a:t>. </a:t>
            </a:r>
            <a:endParaRPr lang="hr-HR" sz="3200" dirty="0"/>
          </a:p>
          <a:p>
            <a:pPr marL="514350" indent="-514350">
              <a:buAutoNum type="arabicPeriod"/>
            </a:pPr>
            <a:endParaRPr lang="hr-HR" sz="3200" dirty="0"/>
          </a:p>
          <a:p>
            <a:pPr marL="514350" indent="-514350">
              <a:buAutoNum type="arabicPeriod"/>
            </a:pPr>
            <a:r>
              <a:rPr lang="mr-IN" sz="3200" dirty="0" err="1"/>
              <a:t>Нас</a:t>
            </a:r>
            <a:r>
              <a:rPr lang="mr-IN" sz="3200" dirty="0"/>
              <a:t> 3 (</a:t>
            </a:r>
            <a:r>
              <a:rPr lang="mr-IN" sz="3200" dirty="0" err="1"/>
              <a:t>С</a:t>
            </a:r>
            <a:r>
              <a:rPr lang="hr-HR" sz="3200" dirty="0" err="1"/>
              <a:t>ара</a:t>
            </a:r>
            <a:r>
              <a:rPr lang="mr-IN" sz="3200" dirty="0"/>
              <a:t>, </a:t>
            </a:r>
            <a:r>
              <a:rPr lang="mr-IN" sz="3200" dirty="0" err="1"/>
              <a:t>Мара</a:t>
            </a:r>
            <a:r>
              <a:rPr lang="mr-IN" sz="3200" dirty="0"/>
              <a:t>, </a:t>
            </a:r>
            <a:r>
              <a:rPr lang="mr-IN" sz="3200" dirty="0" err="1"/>
              <a:t>Мила</a:t>
            </a:r>
            <a:r>
              <a:rPr lang="hr-HR" sz="3200" dirty="0"/>
              <a:t>) </a:t>
            </a:r>
            <a:r>
              <a:rPr lang="mr-IN" sz="3200" dirty="0" err="1"/>
              <a:t>сутра</a:t>
            </a:r>
            <a:r>
              <a:rPr lang="mr-IN" sz="3200" dirty="0"/>
              <a:t> </a:t>
            </a:r>
            <a:r>
              <a:rPr lang="mr-IN" sz="3200" dirty="0" err="1"/>
              <a:t>одговарамо</a:t>
            </a:r>
            <a:r>
              <a:rPr lang="mr-IN" sz="3200" dirty="0"/>
              <a:t> </a:t>
            </a:r>
            <a:r>
              <a:rPr lang="mr-IN" sz="3200" dirty="0" err="1"/>
              <a:t>историју</a:t>
            </a:r>
            <a:r>
              <a:rPr lang="mr-IN" sz="3200" dirty="0"/>
              <a:t>. </a:t>
            </a:r>
            <a:endParaRPr lang="hr-HR" sz="3200" dirty="0"/>
          </a:p>
          <a:p>
            <a:pPr marL="514350" indent="-514350">
              <a:buAutoNum type="arabicPeriod"/>
            </a:pPr>
            <a:endParaRPr lang="hr-HR" sz="3200" dirty="0"/>
          </a:p>
          <a:p>
            <a:pPr marL="514350" indent="-514350">
              <a:buAutoNum type="arabicPeriod"/>
            </a:pPr>
            <a:r>
              <a:rPr lang="mr-IN" sz="3200" dirty="0" err="1"/>
              <a:t>Њих</a:t>
            </a:r>
            <a:r>
              <a:rPr lang="mr-IN" sz="3200" dirty="0"/>
              <a:t> 4 (</a:t>
            </a:r>
            <a:r>
              <a:rPr lang="mr-IN" sz="3200" dirty="0" err="1"/>
              <a:t>М</a:t>
            </a:r>
            <a:r>
              <a:rPr lang="hr-HR" sz="3200" dirty="0" err="1"/>
              <a:t>иа</a:t>
            </a:r>
            <a:r>
              <a:rPr lang="mr-IN" sz="3200" dirty="0"/>
              <a:t>,</a:t>
            </a:r>
            <a:r>
              <a:rPr lang="hr-HR" sz="3200" dirty="0"/>
              <a:t> </a:t>
            </a:r>
            <a:r>
              <a:rPr lang="mr-IN" sz="3200" dirty="0" err="1"/>
              <a:t>Пе</a:t>
            </a:r>
            <a:r>
              <a:rPr lang="hr-HR" sz="3200" dirty="0" err="1"/>
              <a:t>тар</a:t>
            </a:r>
            <a:r>
              <a:rPr lang="mr-IN" sz="3200" dirty="0"/>
              <a:t>,</a:t>
            </a:r>
            <a:r>
              <a:rPr lang="hr-HR" sz="3200" dirty="0"/>
              <a:t> </a:t>
            </a:r>
            <a:r>
              <a:rPr lang="mr-IN" sz="3200" dirty="0" err="1"/>
              <a:t>Бошко</a:t>
            </a:r>
            <a:r>
              <a:rPr lang="hr-HR" sz="3200" dirty="0"/>
              <a:t>, </a:t>
            </a:r>
            <a:r>
              <a:rPr lang="hr-HR" sz="3200" dirty="0" err="1"/>
              <a:t>Дуња</a:t>
            </a:r>
            <a:r>
              <a:rPr lang="hr-HR" sz="3200" dirty="0"/>
              <a:t>) </a:t>
            </a:r>
            <a:r>
              <a:rPr lang="mr-IN" sz="3200" dirty="0" err="1"/>
              <a:t>играју</a:t>
            </a:r>
            <a:r>
              <a:rPr lang="mr-IN" sz="3200" dirty="0"/>
              <a:t> </a:t>
            </a:r>
            <a:r>
              <a:rPr lang="hr-HR" sz="3200" dirty="0" err="1"/>
              <a:t>одбојку</a:t>
            </a:r>
            <a:r>
              <a:rPr lang="hr-HR" sz="3200" dirty="0"/>
              <a:t>.</a:t>
            </a:r>
            <a:endParaRPr lang="mr-IN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05" y="3664756"/>
            <a:ext cx="2428240" cy="25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5926" y="436098"/>
            <a:ext cx="10874326" cy="4546049"/>
          </a:xfrm>
        </p:spPr>
        <p:txBody>
          <a:bodyPr>
            <a:normAutofit/>
          </a:bodyPr>
          <a:lstStyle/>
          <a:p>
            <a:r>
              <a:rPr lang="en-US" sz="2600" dirty="0" err="1"/>
              <a:t>Збирни</a:t>
            </a:r>
            <a:r>
              <a:rPr lang="en-US" sz="2600" dirty="0"/>
              <a:t> </a:t>
            </a:r>
            <a:r>
              <a:rPr lang="en-US" sz="2600" dirty="0" err="1"/>
              <a:t>бројеви</a:t>
            </a:r>
            <a:r>
              <a:rPr lang="en-US" sz="2600" dirty="0"/>
              <a:t> </a:t>
            </a:r>
            <a:r>
              <a:rPr lang="en-US" sz="2600" dirty="0" err="1"/>
              <a:t>се</a:t>
            </a:r>
            <a:r>
              <a:rPr lang="en-US" sz="2600" dirty="0"/>
              <a:t> </a:t>
            </a:r>
            <a:r>
              <a:rPr lang="en-US" sz="2600" dirty="0" err="1"/>
              <a:t>скоро</a:t>
            </a:r>
            <a:r>
              <a:rPr lang="en-US" sz="2600" dirty="0"/>
              <a:t> </a:t>
            </a:r>
            <a:r>
              <a:rPr lang="en-US" sz="2600" dirty="0" err="1"/>
              <a:t>увијек</a:t>
            </a:r>
            <a:r>
              <a:rPr lang="en-US" sz="2600" dirty="0"/>
              <a:t> </a:t>
            </a:r>
            <a:r>
              <a:rPr lang="en-US" sz="2600" dirty="0" err="1"/>
              <a:t>јављају</a:t>
            </a:r>
            <a:r>
              <a:rPr lang="en-US" sz="2600" dirty="0"/>
              <a:t> </a:t>
            </a:r>
            <a:r>
              <a:rPr lang="en-US" sz="2600" dirty="0" err="1"/>
              <a:t>у</a:t>
            </a:r>
            <a:r>
              <a:rPr lang="en-US" sz="2600" dirty="0"/>
              <a:t> </a:t>
            </a:r>
            <a:r>
              <a:rPr lang="en-US" sz="2600" dirty="0" err="1"/>
              <a:t>истим</a:t>
            </a:r>
            <a:r>
              <a:rPr lang="en-US" sz="2600" dirty="0"/>
              <a:t> </a:t>
            </a:r>
            <a:r>
              <a:rPr lang="en-US" sz="2600" dirty="0" err="1"/>
              <a:t>облицима</a:t>
            </a:r>
            <a:r>
              <a:rPr lang="en-US" sz="2600" dirty="0"/>
              <a:t> </a:t>
            </a:r>
            <a:r>
              <a:rPr lang="mr-IN" sz="2600" dirty="0"/>
              <a:t>–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AF49FA"/>
                </a:solidFill>
              </a:rPr>
              <a:t>		</a:t>
            </a:r>
            <a:r>
              <a:rPr lang="en-US" sz="2600" b="1" dirty="0" err="1">
                <a:solidFill>
                  <a:srgbClr val="AF49FA"/>
                </a:solidFill>
              </a:rPr>
              <a:t>седм</a:t>
            </a:r>
            <a:r>
              <a:rPr lang="en-US" sz="2600" b="1" dirty="0">
                <a:solidFill>
                  <a:srgbClr val="AF49FA"/>
                </a:solidFill>
              </a:rPr>
              <a:t>-ОРО, </a:t>
            </a:r>
            <a:r>
              <a:rPr lang="en-US" sz="2600" b="1" dirty="0" err="1">
                <a:solidFill>
                  <a:srgbClr val="AF49FA"/>
                </a:solidFill>
              </a:rPr>
              <a:t>девет</a:t>
            </a:r>
            <a:r>
              <a:rPr lang="en-US" sz="2600" b="1" dirty="0">
                <a:solidFill>
                  <a:srgbClr val="AF49FA"/>
                </a:solidFill>
              </a:rPr>
              <a:t>-ОРО, </a:t>
            </a:r>
            <a:r>
              <a:rPr lang="en-US" sz="2600" b="1" dirty="0" err="1">
                <a:solidFill>
                  <a:srgbClr val="AF49FA"/>
                </a:solidFill>
              </a:rPr>
              <a:t>двадесет</a:t>
            </a:r>
            <a:r>
              <a:rPr lang="en-US" sz="2600" b="1" dirty="0">
                <a:solidFill>
                  <a:srgbClr val="AF49FA"/>
                </a:solidFill>
              </a:rPr>
              <a:t>-ОРО</a:t>
            </a:r>
            <a:r>
              <a:rPr lang="mr-IN" sz="2600" b="1" dirty="0">
                <a:solidFill>
                  <a:srgbClr val="AF49FA"/>
                </a:solidFill>
              </a:rPr>
              <a:t>…</a:t>
            </a:r>
            <a:endParaRPr lang="hr-HR" sz="2600" b="1" dirty="0">
              <a:solidFill>
                <a:srgbClr val="AF49FA"/>
              </a:solidFill>
            </a:endParaRPr>
          </a:p>
          <a:p>
            <a:r>
              <a:rPr lang="mr-IN" sz="2600" b="1" dirty="0" err="1">
                <a:solidFill>
                  <a:srgbClr val="AF49FA"/>
                </a:solidFill>
              </a:rPr>
              <a:t>Збирни</a:t>
            </a:r>
            <a:r>
              <a:rPr lang="mr-IN" sz="2600" b="1" dirty="0">
                <a:solidFill>
                  <a:srgbClr val="AF49FA"/>
                </a:solidFill>
              </a:rPr>
              <a:t> </a:t>
            </a:r>
            <a:r>
              <a:rPr lang="mr-IN" sz="2600" b="1" dirty="0" err="1">
                <a:solidFill>
                  <a:srgbClr val="AF49FA"/>
                </a:solidFill>
              </a:rPr>
              <a:t>бројеви</a:t>
            </a:r>
            <a:r>
              <a:rPr lang="mr-IN" sz="2600" b="1" dirty="0">
                <a:solidFill>
                  <a:srgbClr val="AF49FA"/>
                </a:solidFill>
              </a:rPr>
              <a:t> </a:t>
            </a:r>
            <a:r>
              <a:rPr lang="mr-IN" sz="2600" b="1" dirty="0" err="1">
                <a:solidFill>
                  <a:srgbClr val="AF49FA"/>
                </a:solidFill>
              </a:rPr>
              <a:t>имају</a:t>
            </a:r>
            <a:r>
              <a:rPr lang="mr-IN" sz="2600" b="1" dirty="0">
                <a:solidFill>
                  <a:srgbClr val="AF49FA"/>
                </a:solidFill>
              </a:rPr>
              <a:t> </a:t>
            </a:r>
            <a:r>
              <a:rPr lang="mr-IN" sz="2600" b="1" dirty="0" err="1">
                <a:solidFill>
                  <a:srgbClr val="AF49FA"/>
                </a:solidFill>
              </a:rPr>
              <a:t>пром</a:t>
            </a:r>
            <a:r>
              <a:rPr lang="hr-HR" sz="2600" b="1" dirty="0" err="1">
                <a:solidFill>
                  <a:srgbClr val="AF49FA"/>
                </a:solidFill>
              </a:rPr>
              <a:t>ј</a:t>
            </a:r>
            <a:r>
              <a:rPr lang="mr-IN" sz="2600" b="1" dirty="0" err="1">
                <a:solidFill>
                  <a:srgbClr val="AF49FA"/>
                </a:solidFill>
              </a:rPr>
              <a:t>ену</a:t>
            </a:r>
            <a:r>
              <a:rPr lang="mr-IN" sz="2600" b="1" dirty="0">
                <a:solidFill>
                  <a:srgbClr val="AF49FA"/>
                </a:solidFill>
              </a:rPr>
              <a:t>:</a:t>
            </a:r>
            <a:r>
              <a:rPr lang="hr-HR" sz="2600" b="1" dirty="0">
                <a:solidFill>
                  <a:srgbClr val="AF49FA"/>
                </a:solidFill>
              </a:rPr>
              <a:t/>
            </a:r>
            <a:br>
              <a:rPr lang="hr-HR" sz="2600" b="1" dirty="0">
                <a:solidFill>
                  <a:srgbClr val="AF49FA"/>
                </a:solidFill>
              </a:rPr>
            </a:br>
            <a:r>
              <a:rPr lang="hr-HR" sz="2600" b="1" dirty="0">
                <a:solidFill>
                  <a:srgbClr val="AF49FA"/>
                </a:solidFill>
              </a:rPr>
              <a:t>		</a:t>
            </a:r>
            <a:r>
              <a:rPr lang="hr-HR" sz="2600" i="1" dirty="0" err="1"/>
              <a:t>нпр</a:t>
            </a:r>
            <a:r>
              <a:rPr lang="hr-HR" sz="2600" i="1" dirty="0"/>
              <a:t>. </a:t>
            </a:r>
            <a:r>
              <a:rPr lang="hr-HR" sz="2600" dirty="0" err="1"/>
              <a:t>Захвалили</a:t>
            </a:r>
            <a:r>
              <a:rPr lang="hr-HR" sz="2600" dirty="0"/>
              <a:t> </a:t>
            </a:r>
            <a:r>
              <a:rPr lang="hr-HR" sz="2600" dirty="0" err="1"/>
              <a:t>смо</a:t>
            </a:r>
            <a:r>
              <a:rPr lang="hr-HR" sz="2600" dirty="0"/>
              <a:t> </a:t>
            </a:r>
            <a:r>
              <a:rPr lang="hr-HR" sz="2600" dirty="0" err="1"/>
              <a:t>се</a:t>
            </a:r>
            <a:r>
              <a:rPr lang="hr-HR" sz="2600" dirty="0"/>
              <a:t> </a:t>
            </a:r>
            <a:r>
              <a:rPr lang="hr-HR" sz="2600" dirty="0" err="1"/>
              <a:t>њима</a:t>
            </a:r>
            <a:r>
              <a:rPr lang="hr-HR" sz="2600" dirty="0"/>
              <a:t> </a:t>
            </a:r>
            <a:r>
              <a:rPr lang="hr-HR" sz="2600" dirty="0" err="1"/>
              <a:t>трома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Облици</a:t>
            </a:r>
            <a:r>
              <a:rPr lang="hr-HR" sz="2600" dirty="0"/>
              <a:t> </a:t>
            </a:r>
            <a:r>
              <a:rPr lang="mr-IN" sz="2600" dirty="0"/>
              <a:t>–</a:t>
            </a:r>
            <a:r>
              <a:rPr lang="hr-HR" sz="2600" dirty="0"/>
              <a:t> </a:t>
            </a:r>
            <a:r>
              <a:rPr lang="hr-HR" sz="2600" b="1" dirty="0" err="1">
                <a:solidFill>
                  <a:srgbClr val="AF49FA"/>
                </a:solidFill>
              </a:rPr>
              <a:t>двога</a:t>
            </a:r>
            <a:r>
              <a:rPr lang="hr-HR" sz="2600" b="1" dirty="0">
                <a:solidFill>
                  <a:srgbClr val="AF49FA"/>
                </a:solidFill>
              </a:rPr>
              <a:t>, </a:t>
            </a:r>
            <a:r>
              <a:rPr lang="hr-HR" sz="2600" b="1" dirty="0" err="1">
                <a:solidFill>
                  <a:srgbClr val="AF49FA"/>
                </a:solidFill>
              </a:rPr>
              <a:t>троме</a:t>
            </a:r>
            <a:r>
              <a:rPr lang="mr-IN" sz="2600" b="1" dirty="0">
                <a:solidFill>
                  <a:srgbClr val="AF49FA"/>
                </a:solidFill>
              </a:rPr>
              <a:t>…</a:t>
            </a:r>
            <a:r>
              <a:rPr lang="hr-HR" sz="2600" b="1" dirty="0">
                <a:solidFill>
                  <a:srgbClr val="AF49FA"/>
                </a:solidFill>
              </a:rPr>
              <a:t> </a:t>
            </a:r>
            <a:r>
              <a:rPr lang="hr-HR" sz="2600" dirty="0" err="1"/>
              <a:t>су</a:t>
            </a:r>
            <a:r>
              <a:rPr lang="hr-HR" sz="2600" dirty="0"/>
              <a:t> </a:t>
            </a:r>
            <a:r>
              <a:rPr lang="hr-HR" sz="2600" dirty="0" err="1"/>
              <a:t>врло</a:t>
            </a:r>
            <a:r>
              <a:rPr lang="hr-HR" sz="2600" dirty="0"/>
              <a:t> </a:t>
            </a:r>
            <a:r>
              <a:rPr lang="hr-HR" sz="2600" dirty="0" err="1"/>
              <a:t>необчни</a:t>
            </a:r>
            <a:r>
              <a:rPr lang="hr-HR" sz="2600" dirty="0"/>
              <a:t> </a:t>
            </a:r>
            <a:r>
              <a:rPr lang="hr-HR" sz="2600" dirty="0" err="1"/>
              <a:t>у</a:t>
            </a:r>
            <a:r>
              <a:rPr lang="hr-HR" sz="2600" dirty="0"/>
              <a:t> </a:t>
            </a:r>
            <a:r>
              <a:rPr lang="hr-HR" sz="2600" dirty="0" err="1"/>
              <a:t>говору</a:t>
            </a:r>
            <a:r>
              <a:rPr lang="hr-HR" sz="2600" dirty="0"/>
              <a:t>, </a:t>
            </a:r>
            <a:r>
              <a:rPr lang="hr-HR" sz="2600" dirty="0" err="1"/>
              <a:t>па</a:t>
            </a:r>
            <a:r>
              <a:rPr lang="hr-HR" sz="2600" dirty="0"/>
              <a:t> </a:t>
            </a:r>
            <a:r>
              <a:rPr lang="hr-HR" sz="2600" dirty="0" err="1"/>
              <a:t>су</a:t>
            </a:r>
            <a:r>
              <a:rPr lang="hr-HR" sz="2600" dirty="0"/>
              <a:t> </a:t>
            </a:r>
            <a:r>
              <a:rPr lang="hr-HR" sz="2600" dirty="0" err="1"/>
              <a:t>данас</a:t>
            </a:r>
            <a:r>
              <a:rPr lang="hr-HR" sz="2600" dirty="0"/>
              <a:t> </a:t>
            </a:r>
            <a:r>
              <a:rPr lang="hr-HR" sz="2600" dirty="0" err="1"/>
              <a:t>збирни</a:t>
            </a:r>
            <a:r>
              <a:rPr lang="hr-HR" sz="2600" dirty="0"/>
              <a:t> </a:t>
            </a:r>
            <a:r>
              <a:rPr lang="hr-HR" sz="2600" dirty="0" err="1"/>
              <a:t>бројеви</a:t>
            </a:r>
            <a:r>
              <a:rPr lang="hr-HR" sz="2600" dirty="0"/>
              <a:t> </a:t>
            </a:r>
            <a:r>
              <a:rPr lang="hr-HR" sz="2600" dirty="0" err="1"/>
              <a:t>готово</a:t>
            </a:r>
            <a:r>
              <a:rPr lang="hr-HR" sz="2600" dirty="0"/>
              <a:t> </a:t>
            </a:r>
            <a:r>
              <a:rPr lang="hr-HR" sz="2600" dirty="0" err="1"/>
              <a:t>непромјенљиве</a:t>
            </a:r>
            <a:r>
              <a:rPr lang="hr-HR" sz="2600" dirty="0"/>
              <a:t> </a:t>
            </a:r>
            <a:r>
              <a:rPr lang="hr-HR" sz="2600" dirty="0" err="1"/>
              <a:t>ријечи</a:t>
            </a:r>
            <a:r>
              <a:rPr lang="hr-HR" sz="2600" dirty="0"/>
              <a:t>.</a:t>
            </a:r>
          </a:p>
          <a:p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13" y="2940148"/>
            <a:ext cx="5162152" cy="3516923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125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/>
              <a:t>БРОЈЕВИ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4DC1A3"/>
                </a:solidFill>
              </a:rPr>
              <a:t>ДОМАЋИ ЗАДАТАК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14731"/>
            <a:ext cx="10515600" cy="43622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mr-IN" dirty="0" err="1"/>
              <a:t>Напиши</a:t>
            </a:r>
            <a:r>
              <a:rPr lang="hr-HR" dirty="0"/>
              <a:t>:</a:t>
            </a:r>
            <a:r>
              <a:rPr lang="mr-IN" dirty="0"/>
              <a:t> </a:t>
            </a:r>
            <a:endParaRPr lang="hr-HR" dirty="0"/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hr-HR" dirty="0" err="1"/>
              <a:t>С</a:t>
            </a:r>
            <a:r>
              <a:rPr lang="mr-IN" dirty="0" err="1"/>
              <a:t>ловима</a:t>
            </a:r>
            <a:r>
              <a:rPr lang="mr-IN" dirty="0"/>
              <a:t> </a:t>
            </a:r>
            <a:r>
              <a:rPr lang="mr-IN" dirty="0" err="1"/>
              <a:t>облике</a:t>
            </a:r>
            <a:r>
              <a:rPr lang="mr-IN" dirty="0"/>
              <a:t> </a:t>
            </a:r>
            <a:r>
              <a:rPr lang="mr-IN" dirty="0" err="1"/>
              <a:t>генитива</a:t>
            </a:r>
            <a:r>
              <a:rPr lang="mr-IN" dirty="0"/>
              <a:t> </a:t>
            </a:r>
            <a:r>
              <a:rPr lang="mr-IN" dirty="0" err="1"/>
              <a:t>мушког</a:t>
            </a:r>
            <a:r>
              <a:rPr lang="mr-IN" dirty="0"/>
              <a:t> </a:t>
            </a:r>
            <a:r>
              <a:rPr lang="mr-IN" dirty="0" err="1"/>
              <a:t>и</a:t>
            </a:r>
            <a:r>
              <a:rPr lang="mr-IN" dirty="0"/>
              <a:t> </a:t>
            </a:r>
            <a:r>
              <a:rPr lang="mr-IN" dirty="0" err="1"/>
              <a:t>женског</a:t>
            </a:r>
            <a:r>
              <a:rPr lang="mr-IN" dirty="0"/>
              <a:t> </a:t>
            </a:r>
            <a:r>
              <a:rPr lang="mr-IN" dirty="0" err="1"/>
              <a:t>рода</a:t>
            </a:r>
            <a:r>
              <a:rPr lang="mr-IN" dirty="0"/>
              <a:t> </a:t>
            </a:r>
            <a:r>
              <a:rPr lang="mr-IN" dirty="0" err="1"/>
              <a:t>броја</a:t>
            </a:r>
            <a:r>
              <a:rPr lang="mr-IN" dirty="0"/>
              <a:t> 2</a:t>
            </a:r>
            <a:r>
              <a:rPr lang="hr-HR" dirty="0"/>
              <a:t>;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hr-HR" dirty="0" err="1"/>
              <a:t>Датив</a:t>
            </a:r>
            <a:r>
              <a:rPr lang="hr-HR" dirty="0"/>
              <a:t> </a:t>
            </a:r>
            <a:r>
              <a:rPr lang="hr-HR" dirty="0" err="1"/>
              <a:t>женског</a:t>
            </a:r>
            <a:r>
              <a:rPr lang="mr-IN" dirty="0"/>
              <a:t> </a:t>
            </a:r>
            <a:r>
              <a:rPr lang="mr-IN" dirty="0" err="1"/>
              <a:t>рода</a:t>
            </a:r>
            <a:r>
              <a:rPr lang="mr-IN" dirty="0"/>
              <a:t> </a:t>
            </a:r>
            <a:r>
              <a:rPr lang="mr-IN" dirty="0" err="1"/>
              <a:t>броја</a:t>
            </a:r>
            <a:r>
              <a:rPr lang="hr-HR" dirty="0"/>
              <a:t> </a:t>
            </a:r>
            <a:r>
              <a:rPr lang="hr-HR" dirty="0" err="1"/>
              <a:t>обје</a:t>
            </a:r>
            <a:r>
              <a:rPr lang="hr-HR" dirty="0"/>
              <a:t>;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hr-HR" dirty="0" err="1"/>
              <a:t>О</a:t>
            </a:r>
            <a:r>
              <a:rPr lang="mr-IN" dirty="0" err="1"/>
              <a:t>блик</a:t>
            </a:r>
            <a:r>
              <a:rPr lang="mr-IN" dirty="0"/>
              <a:t> </a:t>
            </a:r>
            <a:r>
              <a:rPr lang="mr-IN" dirty="0" err="1"/>
              <a:t>датива</a:t>
            </a:r>
            <a:r>
              <a:rPr lang="mr-IN" dirty="0"/>
              <a:t> </a:t>
            </a:r>
            <a:r>
              <a:rPr lang="mr-IN" dirty="0" err="1"/>
              <a:t>броја</a:t>
            </a:r>
            <a:r>
              <a:rPr lang="mr-IN" dirty="0"/>
              <a:t> 4</a:t>
            </a:r>
            <a:r>
              <a:rPr lang="hr-HR" dirty="0"/>
              <a:t>;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fi-FI" dirty="0" err="1"/>
              <a:t>Словима</a:t>
            </a:r>
            <a:r>
              <a:rPr lang="fi-FI" dirty="0"/>
              <a:t>: 1011, 221, 105 , 876, 1246 ;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hr-HR" dirty="0" err="1"/>
              <a:t>Како</a:t>
            </a:r>
            <a:r>
              <a:rPr lang="hr-HR" dirty="0"/>
              <a:t> </a:t>
            </a:r>
            <a:r>
              <a:rPr lang="hr-HR" dirty="0" err="1"/>
              <a:t>се</a:t>
            </a:r>
            <a:r>
              <a:rPr lang="hr-HR" dirty="0"/>
              <a:t> </a:t>
            </a:r>
            <a:r>
              <a:rPr lang="hr-HR" dirty="0" err="1"/>
              <a:t>словима</a:t>
            </a:r>
            <a:r>
              <a:rPr lang="hr-HR" dirty="0"/>
              <a:t> </a:t>
            </a:r>
            <a:r>
              <a:rPr lang="hr-HR" dirty="0" err="1"/>
              <a:t>пише</a:t>
            </a:r>
            <a:r>
              <a:rPr lang="hr-HR" dirty="0"/>
              <a:t> </a:t>
            </a:r>
            <a:r>
              <a:rPr lang="hr-HR" dirty="0" err="1"/>
              <a:t>број</a:t>
            </a:r>
            <a:r>
              <a:rPr lang="hr-HR" dirty="0"/>
              <a:t> 600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dirty="0"/>
              <a:t>      (</a:t>
            </a:r>
            <a:r>
              <a:rPr lang="hr-HR" dirty="0" err="1"/>
              <a:t>не</a:t>
            </a:r>
            <a:r>
              <a:rPr lang="hr-HR" dirty="0"/>
              <a:t> </a:t>
            </a:r>
            <a:r>
              <a:rPr lang="hr-HR" dirty="0" err="1"/>
              <a:t>употребљавајући</a:t>
            </a:r>
            <a:r>
              <a:rPr lang="hr-HR" dirty="0"/>
              <a:t> </a:t>
            </a:r>
            <a:r>
              <a:rPr lang="hr-HR" dirty="0" err="1"/>
              <a:t>именицу</a:t>
            </a:r>
            <a:r>
              <a:rPr lang="hr-HR" dirty="0"/>
              <a:t> </a:t>
            </a:r>
            <a:r>
              <a:rPr lang="hr-HR" dirty="0" err="1"/>
              <a:t>стотина</a:t>
            </a:r>
            <a:r>
              <a:rPr lang="hr-HR" dirty="0"/>
              <a:t>).</a:t>
            </a:r>
            <a:endParaRPr lang="mr-IN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72" y="2830806"/>
            <a:ext cx="2090928" cy="39624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49952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0704" y="1825625"/>
            <a:ext cx="1029309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.</a:t>
            </a: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4467" y="-1035356"/>
            <a:ext cx="1539367" cy="726133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6299" y="1304242"/>
            <a:ext cx="2115703" cy="72613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04" y="0"/>
            <a:ext cx="4318000" cy="2159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16" y="2595309"/>
            <a:ext cx="2146300" cy="37846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378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/>
              <a:t>Хвала</a:t>
            </a:r>
            <a:r>
              <a:rPr lang="en-US" sz="6000" dirty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59" y="2643230"/>
            <a:ext cx="3837482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8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222282" cy="1167617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+mn-lt"/>
              </a:rPr>
              <a:t>Да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поновимо</a:t>
            </a:r>
            <a:r>
              <a:rPr lang="en-US" b="1" dirty="0">
                <a:latin typeface="+mn-lt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931" y="999646"/>
            <a:ext cx="6726477" cy="55890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b="1" dirty="0" err="1"/>
              <a:t>Неке</a:t>
            </a:r>
            <a:r>
              <a:rPr lang="bg-BG" sz="3200" b="1" dirty="0"/>
              <a:t> </a:t>
            </a:r>
            <a:r>
              <a:rPr lang="bg-BG" sz="3200" b="1" dirty="0" err="1"/>
              <a:t>р</a:t>
            </a:r>
            <a:r>
              <a:rPr lang="hr-HR" sz="3200" b="1" dirty="0" err="1"/>
              <a:t>иј</a:t>
            </a:r>
            <a:r>
              <a:rPr lang="bg-BG" sz="3200" b="1" dirty="0"/>
              <a:t>ечи у </a:t>
            </a:r>
            <a:r>
              <a:rPr lang="bg-BG" sz="3200" b="1" dirty="0" err="1"/>
              <a:t>нашем</a:t>
            </a:r>
            <a:r>
              <a:rPr lang="bg-BG" sz="3200" b="1" dirty="0"/>
              <a:t> </a:t>
            </a:r>
            <a:r>
              <a:rPr lang="bg-BG" sz="3200" b="1" dirty="0" err="1"/>
              <a:t>језику</a:t>
            </a:r>
            <a:r>
              <a:rPr lang="bg-BG" sz="3200" b="1" dirty="0"/>
              <a:t> се </a:t>
            </a:r>
            <a:r>
              <a:rPr lang="bg-BG" sz="3200" b="1" dirty="0" err="1"/>
              <a:t>м</a:t>
            </a:r>
            <a:r>
              <a:rPr lang="hr-HR" sz="3200" b="1" dirty="0" err="1"/>
              <a:t>иј</a:t>
            </a:r>
            <a:r>
              <a:rPr lang="bg-BG" sz="3200" b="1" dirty="0" err="1"/>
              <a:t>ењају</a:t>
            </a:r>
            <a:r>
              <a:rPr lang="bg-BG" sz="3200" b="1" dirty="0"/>
              <a:t>, а </a:t>
            </a:r>
            <a:r>
              <a:rPr lang="bg-BG" sz="3200" b="1" dirty="0" err="1"/>
              <a:t>неке</a:t>
            </a:r>
            <a:r>
              <a:rPr lang="bg-BG" sz="3200" b="1" dirty="0"/>
              <a:t> не. </a:t>
            </a:r>
          </a:p>
          <a:p>
            <a:pPr>
              <a:lnSpc>
                <a:spcPct val="100000"/>
              </a:lnSpc>
            </a:pPr>
            <a:r>
              <a:rPr lang="bg-BG" sz="3200" b="1" dirty="0" err="1"/>
              <a:t>Р</a:t>
            </a:r>
            <a:r>
              <a:rPr lang="hr-HR" sz="3200" b="1" dirty="0" err="1"/>
              <a:t>иј</a:t>
            </a:r>
            <a:r>
              <a:rPr lang="bg-BG" sz="3200" b="1" dirty="0"/>
              <a:t>ечи </a:t>
            </a:r>
            <a:r>
              <a:rPr lang="bg-BG" sz="3200" b="1" dirty="0" err="1"/>
              <a:t>које</a:t>
            </a:r>
            <a:r>
              <a:rPr lang="bg-BG" sz="3200" b="1" dirty="0"/>
              <a:t> </a:t>
            </a:r>
            <a:r>
              <a:rPr lang="bg-BG" sz="3200" b="1" dirty="0" err="1"/>
              <a:t>м</a:t>
            </a:r>
            <a:r>
              <a:rPr lang="hr-HR" sz="3200" b="1" dirty="0" err="1"/>
              <a:t>иј</a:t>
            </a:r>
            <a:r>
              <a:rPr lang="bg-BG" sz="3200" b="1" dirty="0" err="1"/>
              <a:t>ењају</a:t>
            </a:r>
            <a:r>
              <a:rPr lang="bg-BG" sz="3200" b="1" dirty="0"/>
              <a:t> </a:t>
            </a:r>
            <a:r>
              <a:rPr lang="bg-BG" sz="3200" b="1" dirty="0" err="1"/>
              <a:t>свој</a:t>
            </a:r>
            <a:r>
              <a:rPr lang="bg-BG" sz="3200" b="1" dirty="0"/>
              <a:t> облик </a:t>
            </a:r>
            <a:r>
              <a:rPr lang="bg-BG" sz="3200" b="1" dirty="0" err="1"/>
              <a:t>називамо</a:t>
            </a:r>
            <a:r>
              <a:rPr lang="bg-BG" sz="3200" b="1" dirty="0"/>
              <a:t> </a:t>
            </a:r>
            <a:r>
              <a:rPr lang="bg-BG" sz="3200" b="1" i="1" u="sng" dirty="0" err="1">
                <a:solidFill>
                  <a:srgbClr val="913DD4"/>
                </a:solidFill>
              </a:rPr>
              <a:t>пром</a:t>
            </a:r>
            <a:r>
              <a:rPr lang="hr-HR" sz="3200" b="1" i="1" u="sng" dirty="0" err="1">
                <a:solidFill>
                  <a:srgbClr val="913DD4"/>
                </a:solidFill>
              </a:rPr>
              <a:t>ј</a:t>
            </a:r>
            <a:r>
              <a:rPr lang="bg-BG" sz="3200" b="1" i="1" u="sng" dirty="0" err="1">
                <a:solidFill>
                  <a:srgbClr val="913DD4"/>
                </a:solidFill>
              </a:rPr>
              <a:t>енљиве</a:t>
            </a:r>
            <a:r>
              <a:rPr lang="bg-BG" sz="3200" b="1" i="1" u="sng" dirty="0">
                <a:solidFill>
                  <a:srgbClr val="913DD4"/>
                </a:solidFill>
              </a:rPr>
              <a:t> </a:t>
            </a:r>
            <a:r>
              <a:rPr lang="bg-BG" sz="3200" b="1" i="1" u="sng" dirty="0" err="1">
                <a:solidFill>
                  <a:srgbClr val="913DD4"/>
                </a:solidFill>
              </a:rPr>
              <a:t>р</a:t>
            </a:r>
            <a:r>
              <a:rPr lang="hr-HR" sz="3200" b="1" i="1" u="sng" dirty="0" err="1">
                <a:solidFill>
                  <a:srgbClr val="913DD4"/>
                </a:solidFill>
              </a:rPr>
              <a:t>иј</a:t>
            </a:r>
            <a:r>
              <a:rPr lang="bg-BG" sz="3200" b="1" i="1" u="sng" dirty="0">
                <a:solidFill>
                  <a:srgbClr val="913DD4"/>
                </a:solidFill>
              </a:rPr>
              <a:t>ечи</a:t>
            </a:r>
            <a:r>
              <a:rPr lang="hr-HR" sz="3200" b="1" dirty="0"/>
              <a:t>, a </a:t>
            </a:r>
            <a:r>
              <a:rPr lang="hr-HR" sz="3200" b="1" dirty="0" err="1"/>
              <a:t>оне</a:t>
            </a:r>
            <a:r>
              <a:rPr lang="hr-HR" sz="3200" b="1" dirty="0"/>
              <a:t> </a:t>
            </a:r>
            <a:r>
              <a:rPr lang="bg-BG" sz="3200" b="1" dirty="0" err="1"/>
              <a:t>које</a:t>
            </a:r>
            <a:r>
              <a:rPr lang="bg-BG" sz="3200" b="1" dirty="0"/>
              <a:t> </a:t>
            </a:r>
            <a:r>
              <a:rPr lang="bg-BG" sz="3200" b="1" dirty="0" err="1"/>
              <a:t>ув</a:t>
            </a:r>
            <a:r>
              <a:rPr lang="hr-HR" sz="3200" b="1" dirty="0" err="1"/>
              <a:t>иј</a:t>
            </a:r>
            <a:r>
              <a:rPr lang="bg-BG" sz="3200" b="1" dirty="0"/>
              <a:t>ек </a:t>
            </a:r>
            <a:r>
              <a:rPr lang="bg-BG" sz="3200" b="1" dirty="0" err="1"/>
              <a:t>остају</a:t>
            </a:r>
            <a:r>
              <a:rPr lang="bg-BG" sz="3200" b="1" dirty="0"/>
              <a:t> у </a:t>
            </a:r>
            <a:r>
              <a:rPr lang="bg-BG" sz="3200" b="1" dirty="0" err="1"/>
              <a:t>истом</a:t>
            </a:r>
            <a:r>
              <a:rPr lang="bg-BG" sz="3200" b="1" dirty="0"/>
              <a:t> </a:t>
            </a:r>
            <a:r>
              <a:rPr lang="bg-BG" sz="3200" b="1" dirty="0" err="1"/>
              <a:t>облику</a:t>
            </a:r>
            <a:r>
              <a:rPr lang="bg-BG" sz="3200" b="1" dirty="0"/>
              <a:t> </a:t>
            </a:r>
            <a:r>
              <a:rPr lang="bg-BG" sz="3200" b="1" dirty="0" err="1"/>
              <a:t>називамо</a:t>
            </a:r>
            <a:r>
              <a:rPr lang="bg-BG" sz="3200" b="1" dirty="0"/>
              <a:t> </a:t>
            </a:r>
            <a:r>
              <a:rPr lang="bg-BG" sz="3200" b="1" i="1" u="sng" dirty="0" err="1">
                <a:solidFill>
                  <a:srgbClr val="913DD4"/>
                </a:solidFill>
              </a:rPr>
              <a:t>непром</a:t>
            </a:r>
            <a:r>
              <a:rPr lang="hr-HR" sz="3200" b="1" i="1" u="sng" dirty="0" err="1">
                <a:solidFill>
                  <a:srgbClr val="913DD4"/>
                </a:solidFill>
              </a:rPr>
              <a:t>ј</a:t>
            </a:r>
            <a:r>
              <a:rPr lang="bg-BG" sz="3200" b="1" i="1" u="sng" dirty="0" err="1">
                <a:solidFill>
                  <a:srgbClr val="913DD4"/>
                </a:solidFill>
              </a:rPr>
              <a:t>енљиве</a:t>
            </a:r>
            <a:r>
              <a:rPr lang="bg-BG" sz="3200" b="1" i="1" u="sng" dirty="0">
                <a:solidFill>
                  <a:srgbClr val="913DD4"/>
                </a:solidFill>
              </a:rPr>
              <a:t> </a:t>
            </a:r>
            <a:r>
              <a:rPr lang="bg-BG" sz="3200" b="1" i="1" u="sng" dirty="0" err="1">
                <a:solidFill>
                  <a:srgbClr val="913DD4"/>
                </a:solidFill>
              </a:rPr>
              <a:t>р</a:t>
            </a:r>
            <a:r>
              <a:rPr lang="hr-HR" sz="3200" b="1" i="1" u="sng" dirty="0" err="1">
                <a:solidFill>
                  <a:srgbClr val="913DD4"/>
                </a:solidFill>
              </a:rPr>
              <a:t>иј</a:t>
            </a:r>
            <a:r>
              <a:rPr lang="bg-BG" sz="3200" b="1" i="1" u="sng" dirty="0">
                <a:solidFill>
                  <a:srgbClr val="913DD4"/>
                </a:solidFill>
              </a:rPr>
              <a:t>ечи. </a:t>
            </a:r>
          </a:p>
          <a:p>
            <a:pPr>
              <a:lnSpc>
                <a:spcPct val="100000"/>
              </a:lnSpc>
            </a:pPr>
            <a:r>
              <a:rPr lang="bg-BG" sz="3200" b="1" dirty="0"/>
              <a:t>У </a:t>
            </a:r>
            <a:r>
              <a:rPr lang="bg-BG" sz="3200" b="1" dirty="0" err="1"/>
              <a:t>српском</a:t>
            </a:r>
            <a:r>
              <a:rPr lang="bg-BG" sz="3200" b="1" dirty="0"/>
              <a:t> </a:t>
            </a:r>
            <a:r>
              <a:rPr lang="bg-BG" sz="3200" b="1" dirty="0" err="1"/>
              <a:t>језику</a:t>
            </a:r>
            <a:r>
              <a:rPr lang="bg-BG" sz="3200" b="1" dirty="0"/>
              <a:t> </a:t>
            </a:r>
            <a:r>
              <a:rPr lang="bg-BG" sz="3200" b="1" dirty="0" err="1"/>
              <a:t>постоји</a:t>
            </a:r>
            <a:r>
              <a:rPr lang="bg-BG" sz="3200" b="1" dirty="0"/>
              <a:t> десет </a:t>
            </a:r>
            <a:r>
              <a:rPr lang="bg-BG" sz="3200" b="1" dirty="0" err="1"/>
              <a:t>врста</a:t>
            </a:r>
            <a:r>
              <a:rPr lang="bg-BG" sz="3200" b="1" dirty="0"/>
              <a:t> </a:t>
            </a:r>
            <a:r>
              <a:rPr lang="bg-BG" sz="3200" b="1" dirty="0" err="1"/>
              <a:t>р</a:t>
            </a:r>
            <a:r>
              <a:rPr lang="hr-HR" sz="3200" b="1" dirty="0" err="1"/>
              <a:t>иј</a:t>
            </a:r>
            <a:r>
              <a:rPr lang="bg-BG" sz="3200" b="1" dirty="0"/>
              <a:t>ечи, пет </a:t>
            </a:r>
            <a:r>
              <a:rPr lang="bg-BG" sz="3200" b="1" dirty="0" err="1"/>
              <a:t>пром</a:t>
            </a:r>
            <a:r>
              <a:rPr lang="hr-HR" sz="3200" b="1" dirty="0" err="1"/>
              <a:t>ј</a:t>
            </a:r>
            <a:r>
              <a:rPr lang="bg-BG" sz="3200" b="1" dirty="0" err="1"/>
              <a:t>енљивих</a:t>
            </a:r>
            <a:r>
              <a:rPr lang="bg-BG" sz="3200" b="1" dirty="0"/>
              <a:t> и пет </a:t>
            </a:r>
            <a:r>
              <a:rPr lang="bg-BG" sz="3200" b="1" dirty="0" err="1"/>
              <a:t>непром</a:t>
            </a:r>
            <a:r>
              <a:rPr lang="hr-HR" sz="3200" b="1" dirty="0" err="1"/>
              <a:t>ј</a:t>
            </a:r>
            <a:r>
              <a:rPr lang="bg-BG" sz="3200" b="1" dirty="0" err="1"/>
              <a:t>енљивих</a:t>
            </a:r>
            <a:r>
              <a:rPr lang="bg-BG" sz="3200" b="1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58883"/>
            <a:ext cx="4234841" cy="458552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859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84" y="231649"/>
            <a:ext cx="10222282" cy="789139"/>
          </a:xfrm>
        </p:spPr>
        <p:txBody>
          <a:bodyPr>
            <a:normAutofit/>
          </a:bodyPr>
          <a:lstStyle/>
          <a:p>
            <a:pPr algn="ctr"/>
            <a:r>
              <a:rPr lang="en-US" sz="2300" b="1" dirty="0" err="1">
                <a:solidFill>
                  <a:srgbClr val="7030A0"/>
                </a:solidFill>
                <a:latin typeface="+mn-lt"/>
              </a:rPr>
              <a:t>Да</a:t>
            </a:r>
            <a:r>
              <a:rPr lang="en-US" sz="23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+mn-lt"/>
              </a:rPr>
              <a:t>поновимо</a:t>
            </a:r>
            <a:r>
              <a:rPr lang="en-US" sz="2300" b="1" dirty="0">
                <a:solidFill>
                  <a:srgbClr val="7030A0"/>
                </a:solidFill>
                <a:latin typeface="+mn-lt"/>
              </a:rPr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11146" r="427"/>
          <a:stretch/>
        </p:blipFill>
        <p:spPr>
          <a:xfrm>
            <a:off x="1776692" y="1465546"/>
            <a:ext cx="8718115" cy="5392454"/>
          </a:xfrm>
          <a:effectLst>
            <a:softEdge rad="241300"/>
          </a:effectLst>
        </p:spPr>
      </p:pic>
      <p:sp>
        <p:nvSpPr>
          <p:cNvPr id="9" name="TextBox 8"/>
          <p:cNvSpPr txBox="1"/>
          <p:nvPr/>
        </p:nvSpPr>
        <p:spPr>
          <a:xfrm>
            <a:off x="4413505" y="1209925"/>
            <a:ext cx="3486911" cy="540147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300" b="1" u="sng" dirty="0">
                <a:solidFill>
                  <a:srgbClr val="7030A0"/>
                </a:solidFill>
              </a:rPr>
              <a:t>ПРОМЈЕНЉИВА ВРСТА:</a:t>
            </a:r>
          </a:p>
          <a:p>
            <a:endParaRPr lang="en-US" sz="2300" b="1" u="sng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2300" dirty="0"/>
              <a:t>ИМЕНИЦЕ</a:t>
            </a:r>
          </a:p>
          <a:p>
            <a:pPr marL="342900" indent="-342900">
              <a:buAutoNum type="arabicPeriod"/>
            </a:pPr>
            <a:r>
              <a:rPr lang="en-US" sz="2300" dirty="0"/>
              <a:t>ЗАМЈЕНИЦЕ</a:t>
            </a:r>
          </a:p>
          <a:p>
            <a:pPr marL="342900" indent="-342900">
              <a:buAutoNum type="arabicPeriod"/>
            </a:pPr>
            <a:r>
              <a:rPr lang="en-US" sz="2300" dirty="0"/>
              <a:t>ПРИДЈЕВИ</a:t>
            </a:r>
          </a:p>
          <a:p>
            <a:pPr marL="342900" indent="-342900">
              <a:buAutoNum type="arabicPeriod"/>
            </a:pPr>
            <a:r>
              <a:rPr lang="en-US" sz="2300" b="1" u="sng" dirty="0">
                <a:solidFill>
                  <a:srgbClr val="FF0000"/>
                </a:solidFill>
              </a:rPr>
              <a:t>БРОЈЕВИ</a:t>
            </a:r>
          </a:p>
          <a:p>
            <a:pPr marL="342900" indent="-342900">
              <a:buAutoNum type="arabicPeriod"/>
            </a:pPr>
            <a:r>
              <a:rPr lang="en-US" sz="2300" dirty="0"/>
              <a:t>ГЛАГОЛИ</a:t>
            </a:r>
          </a:p>
          <a:p>
            <a:pPr marL="342900" indent="-342900">
              <a:buAutoNum type="arabicPeriod"/>
            </a:pPr>
            <a:endParaRPr lang="en-US" sz="2300" dirty="0"/>
          </a:p>
          <a:p>
            <a:r>
              <a:rPr lang="en-US" sz="2300" b="1" u="sng" dirty="0">
                <a:solidFill>
                  <a:srgbClr val="7030A0"/>
                </a:solidFill>
              </a:rPr>
              <a:t>НЕПРОМЈЕНЉИВА ВРСТА:</a:t>
            </a:r>
          </a:p>
          <a:p>
            <a:endParaRPr lang="en-US" sz="2300" b="1" u="sng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/>
              <a:t>ПРИЛОЗИ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/>
              <a:t>ПРИЈЕДЛОЗИ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/>
              <a:t>УЗВИЦИ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/>
              <a:t>ВЕЗНИЦИ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/>
              <a:t>РИЈЕЧЦЕ</a:t>
            </a:r>
          </a:p>
        </p:txBody>
      </p:sp>
    </p:spTree>
    <p:extLst>
      <p:ext uri="{BB962C8B-B14F-4D97-AF65-F5344CB8AC3E}">
        <p14:creationId xmlns:p14="http://schemas.microsoft.com/office/powerpoint/2010/main" val="11753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304" y="169516"/>
            <a:ext cx="4072003" cy="102045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913DD4"/>
                </a:solidFill>
                <a:latin typeface="+mn-lt"/>
              </a:rPr>
              <a:t>БРОЈЕВИ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3775" y="2104373"/>
            <a:ext cx="10740025" cy="407258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/>
              <a:t>Марко</a:t>
            </a:r>
            <a:r>
              <a:rPr lang="en-US" dirty="0"/>
              <a:t>,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реду</a:t>
            </a:r>
            <a:r>
              <a:rPr lang="en-US" dirty="0"/>
              <a:t> </a:t>
            </a:r>
            <a:r>
              <a:rPr lang="en-US" dirty="0" err="1"/>
              <a:t>био</a:t>
            </a:r>
            <a:r>
              <a:rPr lang="en-US" dirty="0"/>
              <a:t>,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мјесто</a:t>
            </a:r>
            <a:r>
              <a:rPr lang="en-US" dirty="0"/>
              <a:t> </a:t>
            </a:r>
            <a:r>
              <a:rPr lang="en-US" dirty="0" err="1"/>
              <a:t>освојио</a:t>
            </a:r>
            <a:r>
              <a:rPr lang="en-US" dirty="0"/>
              <a:t>?</a:t>
            </a:r>
          </a:p>
          <a:p>
            <a:pPr>
              <a:buFontTx/>
              <a:buChar char="-"/>
            </a:pPr>
            <a:r>
              <a:rPr lang="en-US" b="1" u="sng" dirty="0" err="1">
                <a:solidFill>
                  <a:srgbClr val="913DD4"/>
                </a:solidFill>
              </a:rPr>
              <a:t>Сто</a:t>
            </a:r>
            <a:r>
              <a:rPr lang="en-US" b="1" u="sng" dirty="0">
                <a:solidFill>
                  <a:srgbClr val="913DD4"/>
                </a:solidFill>
              </a:rPr>
              <a:t> </a:t>
            </a:r>
            <a:r>
              <a:rPr lang="en-US" b="1" u="sng" dirty="0" err="1">
                <a:solidFill>
                  <a:srgbClr val="913DD4"/>
                </a:solidFill>
              </a:rPr>
              <a:t>двадесет</a:t>
            </a:r>
            <a:r>
              <a:rPr lang="en-US" b="1" u="sng" dirty="0">
                <a:solidFill>
                  <a:srgbClr val="913DD4"/>
                </a:solidFill>
              </a:rPr>
              <a:t> </a:t>
            </a:r>
            <a:r>
              <a:rPr lang="en-US" dirty="0" err="1"/>
              <a:t>моја</a:t>
            </a:r>
            <a:r>
              <a:rPr lang="en-US" dirty="0"/>
              <a:t> </a:t>
            </a:r>
            <a:r>
              <a:rPr lang="en-US" dirty="0" err="1"/>
              <a:t>мета</a:t>
            </a:r>
            <a:r>
              <a:rPr lang="en-US" dirty="0"/>
              <a:t>, </a:t>
            </a:r>
            <a:r>
              <a:rPr lang="en-US" dirty="0" err="1"/>
              <a:t>летио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ко</a:t>
            </a:r>
            <a:r>
              <a:rPr lang="en-US" dirty="0"/>
              <a:t> </a:t>
            </a:r>
            <a:r>
              <a:rPr lang="en-US" dirty="0" err="1"/>
              <a:t>ракета</a:t>
            </a:r>
            <a:r>
              <a:rPr lang="en-US" dirty="0"/>
              <a:t>!</a:t>
            </a:r>
          </a:p>
          <a:p>
            <a:pPr>
              <a:buFontTx/>
              <a:buChar char="-"/>
            </a:pPr>
            <a:r>
              <a:rPr lang="en-US" dirty="0" err="1"/>
              <a:t>Значи</a:t>
            </a:r>
            <a:r>
              <a:rPr lang="en-US" dirty="0"/>
              <a:t>, </a:t>
            </a:r>
            <a:r>
              <a:rPr lang="en-US" dirty="0" err="1"/>
              <a:t>тол’ко</a:t>
            </a:r>
            <a:r>
              <a:rPr lang="en-US" dirty="0"/>
              <a:t> </a:t>
            </a:r>
            <a:r>
              <a:rPr lang="en-US" dirty="0" err="1"/>
              <a:t>си</a:t>
            </a:r>
            <a:r>
              <a:rPr lang="en-US" dirty="0"/>
              <a:t> </a:t>
            </a:r>
            <a:r>
              <a:rPr lang="en-US" dirty="0" err="1"/>
              <a:t>скочио</a:t>
            </a:r>
            <a:r>
              <a:rPr lang="en-US" dirty="0"/>
              <a:t>?</a:t>
            </a:r>
          </a:p>
          <a:p>
            <a:pPr>
              <a:buFontTx/>
              <a:buChar char="-"/>
            </a:pPr>
            <a:r>
              <a:rPr lang="en-US" dirty="0" err="1"/>
              <a:t>Славан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913DD4"/>
                </a:solidFill>
              </a:rPr>
              <a:t>трећи</a:t>
            </a:r>
            <a:r>
              <a:rPr lang="en-US" dirty="0"/>
              <a:t> </a:t>
            </a:r>
            <a:r>
              <a:rPr lang="en-US" dirty="0" err="1"/>
              <a:t>ја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био</a:t>
            </a:r>
            <a:r>
              <a:rPr lang="en-US" dirty="0"/>
              <a:t>!</a:t>
            </a:r>
          </a:p>
          <a:p>
            <a:pPr>
              <a:buFontTx/>
              <a:buChar char="-"/>
            </a:pPr>
            <a:r>
              <a:rPr lang="en-US" dirty="0" err="1"/>
              <a:t>Браво</a:t>
            </a:r>
            <a:r>
              <a:rPr lang="en-US" dirty="0"/>
              <a:t>, </a:t>
            </a:r>
            <a:r>
              <a:rPr lang="en-US" b="1" u="sng" dirty="0" err="1">
                <a:solidFill>
                  <a:srgbClr val="913DD4"/>
                </a:solidFill>
              </a:rPr>
              <a:t>трећи</a:t>
            </a:r>
            <a:r>
              <a:rPr lang="en-US" dirty="0"/>
              <a:t>! </a:t>
            </a:r>
            <a:r>
              <a:rPr lang="en-US" dirty="0" err="1"/>
              <a:t>А</a:t>
            </a:r>
            <a:r>
              <a:rPr lang="en-US" dirty="0"/>
              <a:t> </a:t>
            </a:r>
            <a:r>
              <a:rPr lang="en-US" dirty="0" err="1"/>
              <a:t>кол’ко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такмичило</a:t>
            </a:r>
            <a:r>
              <a:rPr lang="en-US" dirty="0"/>
              <a:t>, </a:t>
            </a:r>
            <a:r>
              <a:rPr lang="en-US" dirty="0" err="1"/>
              <a:t>кол’ко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старту</a:t>
            </a:r>
            <a:r>
              <a:rPr lang="en-US" dirty="0"/>
              <a:t> </a:t>
            </a:r>
            <a:r>
              <a:rPr lang="en-US" dirty="0" err="1"/>
              <a:t>било</a:t>
            </a:r>
            <a:r>
              <a:rPr lang="en-US" dirty="0"/>
              <a:t>?</a:t>
            </a:r>
          </a:p>
          <a:p>
            <a:pPr>
              <a:buFontTx/>
              <a:buChar char="-"/>
            </a:pP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старту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 </a:t>
            </a:r>
            <a:r>
              <a:rPr lang="en-US" dirty="0" err="1"/>
              <a:t>било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913DD4"/>
                </a:solidFill>
              </a:rPr>
              <a:t>троје</a:t>
            </a:r>
            <a:r>
              <a:rPr lang="en-US" dirty="0"/>
              <a:t>, </a:t>
            </a:r>
            <a:r>
              <a:rPr lang="en-US" dirty="0" err="1"/>
              <a:t>ето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!</a:t>
            </a:r>
          </a:p>
          <a:p>
            <a:pPr>
              <a:buFontTx/>
              <a:buChar char="-"/>
            </a:pPr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мислите</a:t>
            </a:r>
            <a:r>
              <a:rPr lang="en-US" dirty="0"/>
              <a:t>: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</a:t>
            </a:r>
            <a:r>
              <a:rPr lang="en-US" dirty="0"/>
              <a:t>’ </a:t>
            </a:r>
            <a:r>
              <a:rPr lang="en-US" dirty="0" err="1"/>
              <a:t>бројеве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зна</a:t>
            </a:r>
            <a:r>
              <a:rPr lang="en-US" dirty="0"/>
              <a:t> </a:t>
            </a:r>
            <a:r>
              <a:rPr lang="en-US" dirty="0" err="1"/>
              <a:t>Лука</a:t>
            </a:r>
            <a:r>
              <a:rPr lang="en-US" dirty="0"/>
              <a:t>, </a:t>
            </a:r>
            <a:r>
              <a:rPr lang="en-US" dirty="0" err="1"/>
              <a:t>ил</a:t>
            </a:r>
            <a:r>
              <a:rPr lang="en-US" dirty="0"/>
              <a:t>’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нека</a:t>
            </a:r>
            <a:r>
              <a:rPr lang="en-US" dirty="0"/>
              <a:t> </a:t>
            </a:r>
            <a:r>
              <a:rPr lang="en-US" dirty="0" err="1"/>
              <a:t>друга</a:t>
            </a:r>
            <a:r>
              <a:rPr lang="en-US" dirty="0"/>
              <a:t> </a:t>
            </a:r>
            <a:r>
              <a:rPr lang="en-US" dirty="0" err="1"/>
              <a:t>мука</a:t>
            </a:r>
            <a:r>
              <a:rPr lang="en-US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097">
            <a:off x="8537531" y="1486631"/>
            <a:ext cx="3324616" cy="18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4087" y="363255"/>
            <a:ext cx="6739003" cy="5813708"/>
          </a:xfrm>
        </p:spPr>
        <p:txBody>
          <a:bodyPr>
            <a:normAutofit/>
          </a:bodyPr>
          <a:lstStyle/>
          <a:p>
            <a:r>
              <a:rPr lang="ru-RU" sz="4400" dirty="0" err="1"/>
              <a:t>Бројеви</a:t>
            </a:r>
            <a:r>
              <a:rPr lang="ru-RU" sz="4400" dirty="0"/>
              <a:t> су </a:t>
            </a:r>
            <a:r>
              <a:rPr lang="ru-RU" sz="4400" dirty="0" err="1"/>
              <a:t>пром</a:t>
            </a:r>
            <a:r>
              <a:rPr lang="hr-HR" sz="4400" dirty="0" err="1"/>
              <a:t>ј</a:t>
            </a:r>
            <a:r>
              <a:rPr lang="ru-RU" sz="4400" dirty="0" err="1"/>
              <a:t>енљив</a:t>
            </a:r>
            <a:r>
              <a:rPr lang="hr-HR" sz="4400" dirty="0" err="1"/>
              <a:t>а</a:t>
            </a:r>
            <a:r>
              <a:rPr lang="ru-RU" sz="4400" dirty="0"/>
              <a:t> </a:t>
            </a:r>
            <a:r>
              <a:rPr lang="ru-RU" sz="4400" dirty="0" err="1"/>
              <a:t>врста</a:t>
            </a:r>
            <a:r>
              <a:rPr lang="hr-HR" sz="4400" dirty="0"/>
              <a:t> </a:t>
            </a:r>
            <a:r>
              <a:rPr lang="hr-HR" sz="4400" dirty="0" err="1"/>
              <a:t>ријечи</a:t>
            </a:r>
            <a:r>
              <a:rPr lang="ru-RU" sz="4400" dirty="0"/>
              <a:t> и </a:t>
            </a:r>
            <a:r>
              <a:rPr lang="ru-RU" sz="4400" dirty="0" err="1"/>
              <a:t>пром</a:t>
            </a:r>
            <a:r>
              <a:rPr lang="hr-HR" sz="4400" dirty="0" err="1"/>
              <a:t>ј</a:t>
            </a:r>
            <a:r>
              <a:rPr lang="ru-RU" sz="4400" dirty="0" err="1"/>
              <a:t>ена</a:t>
            </a:r>
            <a:r>
              <a:rPr lang="hr-HR" sz="4400" dirty="0"/>
              <a:t> </a:t>
            </a:r>
            <a:r>
              <a:rPr lang="ru-RU" sz="4400" dirty="0"/>
              <a:t>се </a:t>
            </a:r>
            <a:r>
              <a:rPr lang="ru-RU" sz="4400" dirty="0" err="1"/>
              <a:t>врши</a:t>
            </a:r>
            <a:r>
              <a:rPr lang="ru-RU" sz="4400" dirty="0"/>
              <a:t> </a:t>
            </a:r>
            <a:r>
              <a:rPr lang="ru-RU" sz="4400" dirty="0" err="1"/>
              <a:t>кроз</a:t>
            </a:r>
            <a:r>
              <a:rPr lang="ru-RU" sz="4400" dirty="0"/>
              <a:t> падеже. </a:t>
            </a:r>
            <a:endParaRPr lang="hr-HR" sz="4400" dirty="0"/>
          </a:p>
          <a:p>
            <a:endParaRPr lang="hr-HR" sz="4400" dirty="0"/>
          </a:p>
          <a:p>
            <a:r>
              <a:rPr lang="hr-HR" sz="4400" b="1" i="1" dirty="0">
                <a:solidFill>
                  <a:srgbClr val="AF49FA"/>
                </a:solidFill>
              </a:rPr>
              <a:t>ДЕКЛИНАЦИЈА - ДЕКЛИНИРАЊЕ</a:t>
            </a:r>
            <a:endParaRPr lang="ru-RU" sz="4400" b="1" i="1" dirty="0">
              <a:solidFill>
                <a:srgbClr val="AF49F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" b="6871"/>
          <a:stretch/>
        </p:blipFill>
        <p:spPr>
          <a:xfrm>
            <a:off x="7615824" y="1644857"/>
            <a:ext cx="4776592" cy="5455085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48410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3775" y="388307"/>
            <a:ext cx="11210795" cy="5788656"/>
          </a:xfrm>
        </p:spPr>
        <p:txBody>
          <a:bodyPr>
            <a:normAutofit/>
          </a:bodyPr>
          <a:lstStyle/>
          <a:p>
            <a:r>
              <a:rPr lang="ru-RU" sz="4800" dirty="0" err="1"/>
              <a:t>Бројеви</a:t>
            </a:r>
            <a:r>
              <a:rPr lang="ru-RU" sz="4800" dirty="0"/>
              <a:t> су </a:t>
            </a:r>
            <a:r>
              <a:rPr lang="ru-RU" sz="4800" dirty="0" err="1"/>
              <a:t>несамосталне</a:t>
            </a:r>
            <a:r>
              <a:rPr lang="ru-RU" sz="4800" dirty="0"/>
              <a:t>, </a:t>
            </a:r>
            <a:r>
              <a:rPr lang="ru-RU" sz="4800" dirty="0" err="1"/>
              <a:t>одредбене</a:t>
            </a:r>
            <a:r>
              <a:rPr lang="ru-RU" sz="4800" dirty="0"/>
              <a:t> р</a:t>
            </a:r>
            <a:r>
              <a:rPr lang="hr-HR" sz="4800" dirty="0" err="1"/>
              <a:t>иј</a:t>
            </a:r>
            <a:r>
              <a:rPr lang="ru-RU" sz="4800" dirty="0" err="1"/>
              <a:t>ечи</a:t>
            </a:r>
            <a:r>
              <a:rPr lang="ru-RU" sz="4800" dirty="0"/>
              <a:t> </a:t>
            </a:r>
            <a:r>
              <a:rPr lang="ru-RU" sz="4800" dirty="0" err="1"/>
              <a:t>које</a:t>
            </a:r>
            <a:r>
              <a:rPr lang="ru-RU" sz="4800" dirty="0"/>
              <a:t> </a:t>
            </a:r>
            <a:r>
              <a:rPr lang="ru-RU" sz="4800" dirty="0" err="1"/>
              <a:t>означавају</a:t>
            </a:r>
            <a:r>
              <a:rPr lang="ru-RU" sz="4800" dirty="0"/>
              <a:t> </a:t>
            </a:r>
            <a:r>
              <a:rPr lang="ru-RU" sz="4800" dirty="0" err="1"/>
              <a:t>колико</a:t>
            </a:r>
            <a:r>
              <a:rPr lang="hr-HR" sz="4800" dirty="0"/>
              <a:t> </a:t>
            </a:r>
            <a:r>
              <a:rPr lang="hr-HR" sz="4800" dirty="0" err="1"/>
              <a:t>нечега</a:t>
            </a:r>
            <a:r>
              <a:rPr lang="ru-RU" sz="4800" dirty="0"/>
              <a:t> </a:t>
            </a:r>
            <a:r>
              <a:rPr lang="ru-RU" sz="4800" dirty="0" err="1"/>
              <a:t>има</a:t>
            </a:r>
            <a:r>
              <a:rPr lang="hr-HR" sz="4800" dirty="0"/>
              <a:t> </a:t>
            </a:r>
            <a:r>
              <a:rPr lang="hr-HR" sz="4800" dirty="0" err="1"/>
              <a:t>на</a:t>
            </a:r>
            <a:r>
              <a:rPr lang="hr-HR" sz="4800" dirty="0"/>
              <a:t> </a:t>
            </a:r>
            <a:r>
              <a:rPr lang="hr-HR" sz="4800" dirty="0" err="1"/>
              <a:t>броју</a:t>
            </a:r>
            <a:r>
              <a:rPr lang="hr-HR" sz="4800" dirty="0"/>
              <a:t>, </a:t>
            </a:r>
            <a:r>
              <a:rPr lang="hr-HR" sz="4800" dirty="0" err="1"/>
              <a:t>колико</a:t>
            </a:r>
            <a:r>
              <a:rPr lang="hr-HR" sz="4800" dirty="0"/>
              <a:t> </a:t>
            </a:r>
            <a:r>
              <a:rPr lang="hr-HR" sz="4800" dirty="0" err="1"/>
              <a:t>нечега</a:t>
            </a:r>
            <a:r>
              <a:rPr lang="hr-HR" sz="4800" dirty="0"/>
              <a:t> </a:t>
            </a:r>
            <a:r>
              <a:rPr lang="hr-HR" sz="4800" dirty="0" err="1"/>
              <a:t>има</a:t>
            </a:r>
            <a:r>
              <a:rPr lang="hr-HR" sz="4800" dirty="0"/>
              <a:t> </a:t>
            </a:r>
            <a:r>
              <a:rPr lang="hr-HR" sz="4800" dirty="0" err="1"/>
              <a:t>у</a:t>
            </a:r>
            <a:r>
              <a:rPr lang="hr-HR" sz="4800" dirty="0"/>
              <a:t> </a:t>
            </a:r>
            <a:r>
              <a:rPr lang="hr-HR" sz="4800" dirty="0" err="1"/>
              <a:t>збиру</a:t>
            </a:r>
            <a:r>
              <a:rPr lang="hr-HR" sz="4800" dirty="0"/>
              <a:t> </a:t>
            </a:r>
            <a:r>
              <a:rPr lang="hr-HR" sz="4800" dirty="0" err="1"/>
              <a:t>и</a:t>
            </a:r>
            <a:r>
              <a:rPr lang="hr-HR" sz="4800" dirty="0"/>
              <a:t> </a:t>
            </a:r>
            <a:r>
              <a:rPr lang="hr-HR" sz="4800" dirty="0" err="1"/>
              <a:t>које</a:t>
            </a:r>
            <a:r>
              <a:rPr lang="hr-HR" sz="4800" dirty="0"/>
              <a:t> </a:t>
            </a:r>
            <a:r>
              <a:rPr lang="hr-HR" sz="4800" dirty="0" err="1"/>
              <a:t>је</a:t>
            </a:r>
            <a:r>
              <a:rPr lang="hr-HR" sz="4800" dirty="0"/>
              <a:t> </a:t>
            </a:r>
            <a:r>
              <a:rPr lang="hr-HR" sz="4800" dirty="0" err="1"/>
              <a:t>нешто</a:t>
            </a:r>
            <a:r>
              <a:rPr lang="hr-HR" sz="4800" dirty="0"/>
              <a:t> </a:t>
            </a:r>
            <a:r>
              <a:rPr lang="hr-HR" sz="4800" dirty="0" err="1"/>
              <a:t>по</a:t>
            </a:r>
            <a:r>
              <a:rPr lang="hr-HR" sz="4800" dirty="0"/>
              <a:t> </a:t>
            </a:r>
            <a:r>
              <a:rPr lang="hr-HR" sz="4800" dirty="0" err="1"/>
              <a:t>реду</a:t>
            </a:r>
            <a:r>
              <a:rPr lang="hr-HR" sz="4800" dirty="0"/>
              <a:t>.</a:t>
            </a:r>
          </a:p>
          <a:p>
            <a:endParaRPr lang="hr-HR" sz="4800" dirty="0"/>
          </a:p>
          <a:p>
            <a:r>
              <a:rPr lang="hr-HR" sz="3200" dirty="0" err="1">
                <a:solidFill>
                  <a:srgbClr val="913DD4"/>
                </a:solidFill>
              </a:rPr>
              <a:t>Три</a:t>
            </a:r>
            <a:r>
              <a:rPr lang="hr-HR" sz="3200" dirty="0">
                <a:solidFill>
                  <a:srgbClr val="913DD4"/>
                </a:solidFill>
              </a:rPr>
              <a:t> </a:t>
            </a:r>
            <a:r>
              <a:rPr lang="hr-HR" sz="3200" dirty="0" err="1">
                <a:solidFill>
                  <a:srgbClr val="913DD4"/>
                </a:solidFill>
              </a:rPr>
              <a:t>сестре</a:t>
            </a:r>
            <a:endParaRPr lang="hr-HR" sz="3200" dirty="0">
              <a:solidFill>
                <a:srgbClr val="913DD4"/>
              </a:solidFill>
            </a:endParaRPr>
          </a:p>
          <a:p>
            <a:r>
              <a:rPr lang="hr-HR" sz="3200" dirty="0" err="1">
                <a:solidFill>
                  <a:srgbClr val="913DD4"/>
                </a:solidFill>
              </a:rPr>
              <a:t>Трећи</a:t>
            </a:r>
            <a:r>
              <a:rPr lang="hr-HR" sz="3200" dirty="0">
                <a:solidFill>
                  <a:srgbClr val="913DD4"/>
                </a:solidFill>
              </a:rPr>
              <a:t> </a:t>
            </a:r>
            <a:r>
              <a:rPr lang="hr-HR" sz="3200" dirty="0" err="1">
                <a:solidFill>
                  <a:srgbClr val="913DD4"/>
                </a:solidFill>
              </a:rPr>
              <a:t>час</a:t>
            </a:r>
            <a:endParaRPr lang="hr-HR" sz="3200" dirty="0">
              <a:solidFill>
                <a:srgbClr val="913DD4"/>
              </a:solidFill>
            </a:endParaRPr>
          </a:p>
          <a:p>
            <a:r>
              <a:rPr lang="hr-HR" sz="3200" dirty="0" err="1">
                <a:solidFill>
                  <a:srgbClr val="913DD4"/>
                </a:solidFill>
              </a:rPr>
              <a:t>Троје</a:t>
            </a:r>
            <a:r>
              <a:rPr lang="hr-HR" sz="3200" dirty="0">
                <a:solidFill>
                  <a:srgbClr val="913DD4"/>
                </a:solidFill>
              </a:rPr>
              <a:t> </a:t>
            </a:r>
            <a:r>
              <a:rPr lang="hr-HR" sz="3200" dirty="0" err="1">
                <a:solidFill>
                  <a:srgbClr val="913DD4"/>
                </a:solidFill>
              </a:rPr>
              <a:t>мачића</a:t>
            </a:r>
            <a:endParaRPr lang="en-US" sz="3200" dirty="0">
              <a:solidFill>
                <a:srgbClr val="913DD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56" y="3282635"/>
            <a:ext cx="5511452" cy="32517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438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7791" y="618977"/>
            <a:ext cx="10566009" cy="5557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u="sng" dirty="0" err="1"/>
              <a:t>Бројеви</a:t>
            </a:r>
            <a:r>
              <a:rPr lang="ru-RU" sz="5400" u="sng" dirty="0"/>
              <a:t> се д</a:t>
            </a:r>
            <a:r>
              <a:rPr lang="hr-HR" sz="5400" u="sng" dirty="0" err="1"/>
              <a:t>иј</a:t>
            </a:r>
            <a:r>
              <a:rPr lang="ru-RU" sz="5400" u="sng" dirty="0"/>
              <a:t>еле на</a:t>
            </a:r>
            <a:r>
              <a:rPr lang="hr-HR" sz="5400" u="sng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5400" b="1" dirty="0">
                <a:solidFill>
                  <a:srgbClr val="AF49FA"/>
                </a:solidFill>
              </a:rPr>
              <a:t> </a:t>
            </a:r>
            <a:r>
              <a:rPr lang="ru-RU" sz="5400" b="1" dirty="0" err="1">
                <a:solidFill>
                  <a:srgbClr val="AF49FA"/>
                </a:solidFill>
              </a:rPr>
              <a:t>основне</a:t>
            </a:r>
            <a:r>
              <a:rPr lang="ru-RU" sz="5400" b="1" dirty="0">
                <a:solidFill>
                  <a:srgbClr val="AF49FA"/>
                </a:solidFill>
              </a:rPr>
              <a:t>, </a:t>
            </a:r>
            <a:endParaRPr lang="hr-HR" sz="5400" b="1" dirty="0">
              <a:solidFill>
                <a:srgbClr val="AF49FA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r-HR" sz="5400" b="1" dirty="0">
                <a:solidFill>
                  <a:srgbClr val="AF49FA"/>
                </a:solidFill>
              </a:rPr>
              <a:t> </a:t>
            </a:r>
            <a:r>
              <a:rPr lang="ru-RU" sz="5400" b="1" dirty="0" err="1">
                <a:solidFill>
                  <a:srgbClr val="AF49FA"/>
                </a:solidFill>
              </a:rPr>
              <a:t>редне</a:t>
            </a:r>
            <a:r>
              <a:rPr lang="ru-RU" sz="5400" b="1" dirty="0">
                <a:solidFill>
                  <a:srgbClr val="AF49FA"/>
                </a:solidFill>
              </a:rPr>
              <a:t> и </a:t>
            </a:r>
            <a:endParaRPr lang="hr-HR" sz="5400" b="1" dirty="0">
              <a:solidFill>
                <a:srgbClr val="AF49FA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r-HR" sz="5400" b="1" dirty="0">
                <a:solidFill>
                  <a:srgbClr val="AF49FA"/>
                </a:solidFill>
              </a:rPr>
              <a:t> </a:t>
            </a:r>
            <a:r>
              <a:rPr lang="ru-RU" sz="5400" b="1" dirty="0" err="1">
                <a:solidFill>
                  <a:srgbClr val="AF49FA"/>
                </a:solidFill>
              </a:rPr>
              <a:t>збирне</a:t>
            </a:r>
            <a:r>
              <a:rPr lang="ru-RU" sz="5400" b="1" dirty="0">
                <a:solidFill>
                  <a:srgbClr val="AF49FA"/>
                </a:solidFill>
              </a:rPr>
              <a:t>. </a:t>
            </a:r>
            <a:endParaRPr lang="en-US" sz="5400" b="1" dirty="0">
              <a:solidFill>
                <a:srgbClr val="AF49F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02" y="1658239"/>
            <a:ext cx="5542245" cy="466518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08817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r="2153" b="9631"/>
          <a:stretch/>
        </p:blipFill>
        <p:spPr>
          <a:xfrm>
            <a:off x="983700" y="391127"/>
            <a:ext cx="9523826" cy="6122215"/>
          </a:xfrm>
          <a:prstGeom prst="rect">
            <a:avLst/>
          </a:prstGeom>
        </p:spPr>
      </p:pic>
      <p:pic>
        <p:nvPicPr>
          <p:cNvPr id="5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66" y="1434906"/>
            <a:ext cx="5074685" cy="4726744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59275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773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Wingdings</vt:lpstr>
      <vt:lpstr>Office Theme</vt:lpstr>
      <vt:lpstr>PowerPoint Presentation</vt:lpstr>
      <vt:lpstr>БРОЈЕВИ</vt:lpstr>
      <vt:lpstr>Да поновимо!</vt:lpstr>
      <vt:lpstr>Да поновимо!</vt:lpstr>
      <vt:lpstr>БРОЈЕВИ</vt:lpstr>
      <vt:lpstr>PowerPoint Presentation</vt:lpstr>
      <vt:lpstr>PowerPoint Presentation</vt:lpstr>
      <vt:lpstr>PowerPoint Presentation</vt:lpstr>
      <vt:lpstr>PowerPoint Presentation</vt:lpstr>
      <vt:lpstr>1. Основни бројеви (главни) </vt:lpstr>
      <vt:lpstr>Број један, једнина:  </vt:lpstr>
      <vt:lpstr>Број два: (за мушки и средњи род је исто)  </vt:lpstr>
      <vt:lpstr>PowerPoint Presentation</vt:lpstr>
      <vt:lpstr>2. Редни бројеви </vt:lpstr>
      <vt:lpstr>PowerPoint Presentation</vt:lpstr>
      <vt:lpstr>PowerPoint Presentation</vt:lpstr>
      <vt:lpstr>3. Збирни бројеви </vt:lpstr>
      <vt:lpstr> </vt:lpstr>
      <vt:lpstr>PowerPoint Presentation</vt:lpstr>
      <vt:lpstr>ДОМАЋИ ЗАДАТАК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BROJEVI</dc:title>
  <dc:creator>natasaitaly85@gmail.com</dc:creator>
  <cp:lastModifiedBy>Dragan</cp:lastModifiedBy>
  <cp:revision>58</cp:revision>
  <dcterms:created xsi:type="dcterms:W3CDTF">2020-03-25T10:33:10Z</dcterms:created>
  <dcterms:modified xsi:type="dcterms:W3CDTF">2020-06-22T21:22:50Z</dcterms:modified>
</cp:coreProperties>
</file>